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73" r:id="rId5"/>
  </p:sldMasterIdLst>
  <p:notesMasterIdLst>
    <p:notesMasterId r:id="rId23"/>
  </p:notesMasterIdLst>
  <p:handoutMasterIdLst>
    <p:handoutMasterId r:id="rId24"/>
  </p:handoutMasterIdLst>
  <p:sldIdLst>
    <p:sldId id="269" r:id="rId6"/>
    <p:sldId id="350" r:id="rId7"/>
    <p:sldId id="351" r:id="rId8"/>
    <p:sldId id="344" r:id="rId9"/>
    <p:sldId id="348" r:id="rId10"/>
    <p:sldId id="339" r:id="rId11"/>
    <p:sldId id="341" r:id="rId12"/>
    <p:sldId id="346" r:id="rId13"/>
    <p:sldId id="342" r:id="rId14"/>
    <p:sldId id="345" r:id="rId15"/>
    <p:sldId id="319" r:id="rId16"/>
    <p:sldId id="334" r:id="rId17"/>
    <p:sldId id="316" r:id="rId18"/>
    <p:sldId id="325" r:id="rId19"/>
    <p:sldId id="326" r:id="rId20"/>
    <p:sldId id="349" r:id="rId21"/>
    <p:sldId id="337" r:id="rId22"/>
  </p:sldIdLst>
  <p:sldSz cx="9144000" cy="5715000" type="screen16x1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84">
          <p15:clr>
            <a:srgbClr val="A4A3A4"/>
          </p15:clr>
        </p15:guide>
        <p15:guide id="3" pos="5424">
          <p15:clr>
            <a:srgbClr val="A4A3A4"/>
          </p15:clr>
        </p15:guide>
        <p15:guide id="4" pos="5568">
          <p15:clr>
            <a:srgbClr val="A4A3A4"/>
          </p15:clr>
        </p15:guide>
        <p15:guide id="5" pos="2880">
          <p15:clr>
            <a:srgbClr val="A4A3A4"/>
          </p15:clr>
        </p15:guide>
        <p15:guide id="6" pos="3840">
          <p15:clr>
            <a:srgbClr val="A4A3A4"/>
          </p15:clr>
        </p15:guide>
        <p15:guide id="7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A7D"/>
    <a:srgbClr val="CFB87C"/>
    <a:srgbClr val="FFB300"/>
    <a:srgbClr val="E8DF5E"/>
    <a:srgbClr val="807247"/>
    <a:srgbClr val="E7FF73"/>
    <a:srgbClr val="226B1C"/>
    <a:srgbClr val="55A51C"/>
    <a:srgbClr val="F0F0F0"/>
    <a:srgbClr val="B99B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3" autoAdjust="0"/>
    <p:restoredTop sz="88277" autoAdjust="0"/>
  </p:normalViewPr>
  <p:slideViewPr>
    <p:cSldViewPr showGuides="1">
      <p:cViewPr varScale="1">
        <p:scale>
          <a:sx n="70" d="100"/>
          <a:sy n="70" d="100"/>
        </p:scale>
        <p:origin x="810" y="78"/>
      </p:cViewPr>
      <p:guideLst>
        <p:guide orient="horz" pos="1800"/>
        <p:guide pos="384"/>
        <p:guide pos="5424"/>
        <p:guide pos="5568"/>
        <p:guide pos="2880"/>
        <p:guide pos="3840"/>
        <p:guide pos="1920"/>
      </p:guideLst>
    </p:cSldViewPr>
  </p:slideViewPr>
  <p:outlineViewPr>
    <p:cViewPr>
      <p:scale>
        <a:sx n="33" d="100"/>
        <a:sy n="33" d="100"/>
      </p:scale>
      <p:origin x="0" y="13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44" d="100"/>
          <a:sy n="144" d="100"/>
        </p:scale>
        <p:origin x="-232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870C95-F741-F34A-8EC6-B9E7D715A05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13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696913"/>
            <a:ext cx="55784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B59E13-8434-AE46-A01A-5834BA16C2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504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45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 – TK</a:t>
            </a:r>
            <a:r>
              <a:rPr lang="en-US" baseline="0" dirty="0" smtClean="0"/>
              <a:t> chime in as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2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 – TK chime in as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01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 – TK chime in as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93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2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8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8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45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613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 </a:t>
            </a:r>
          </a:p>
          <a:p>
            <a:r>
              <a:rPr lang="en-US" dirty="0" smtClean="0"/>
              <a:t>Our process in the simplest</a:t>
            </a:r>
            <a:r>
              <a:rPr lang="en-US" baseline="0" dirty="0" smtClean="0"/>
              <a:t>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85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11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38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 everything is black</a:t>
            </a:r>
            <a:r>
              <a:rPr lang="en-US" baseline="0" dirty="0" smtClean="0"/>
              <a:t> and white so what if you’re not sure?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These are some red flag  to look for that would signal we need to be working with OGC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4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63500"/>
            <a:ext cx="9144000" cy="4826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4699000"/>
            <a:ext cx="9144000" cy="1016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46990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Osaka" charset="-128"/>
              <a:cs typeface="Osaka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3500"/>
            <a:ext cx="7772400" cy="952500"/>
          </a:xfrm>
        </p:spPr>
        <p:txBody>
          <a:bodyPr anchor="ctr"/>
          <a:lstStyle>
            <a:lvl1pPr algn="ctr">
              <a:defRPr sz="2800">
                <a:solidFill>
                  <a:srgbClr val="CFB87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460500"/>
          </a:xfrm>
        </p:spPr>
        <p:txBody>
          <a:bodyPr/>
          <a:lstStyle>
            <a:lvl1pPr marL="0" indent="0" algn="ctr">
              <a:spcBef>
                <a:spcPts val="2000"/>
              </a:spcBef>
              <a:buFont typeface="Wingdings" charset="2"/>
              <a:buNone/>
              <a:defRPr sz="1800">
                <a:solidFill>
                  <a:srgbClr val="CCCC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831" y="4965699"/>
            <a:ext cx="5024338" cy="482602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635500"/>
            <a:ext cx="9144000" cy="63500"/>
          </a:xfrm>
          <a:prstGeom prst="rect">
            <a:avLst/>
          </a:prstGeom>
          <a:solidFill>
            <a:srgbClr val="CFB87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6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63500"/>
            <a:ext cx="9144000" cy="4826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4699000"/>
            <a:ext cx="9144000" cy="1016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46990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Osaka" charset="-128"/>
              <a:cs typeface="Osaka" charset="-128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635500"/>
            <a:ext cx="9144000" cy="63500"/>
          </a:xfrm>
          <a:prstGeom prst="rect">
            <a:avLst/>
          </a:prstGeom>
          <a:solidFill>
            <a:srgbClr val="CFB87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3500"/>
            <a:ext cx="7772400" cy="952500"/>
          </a:xfrm>
        </p:spPr>
        <p:txBody>
          <a:bodyPr anchor="ctr"/>
          <a:lstStyle>
            <a:lvl1pPr algn="ctr">
              <a:defRPr sz="2800">
                <a:solidFill>
                  <a:srgbClr val="CFB87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460500"/>
          </a:xfrm>
        </p:spPr>
        <p:txBody>
          <a:bodyPr/>
          <a:lstStyle>
            <a:lvl1pPr marL="0" indent="0" algn="ctr">
              <a:spcBef>
                <a:spcPts val="2000"/>
              </a:spcBef>
              <a:buFont typeface="Wingdings" charset="2"/>
              <a:buNone/>
              <a:defRPr sz="1800">
                <a:solidFill>
                  <a:srgbClr val="CCCC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38200"/>
            <a:ext cx="8001000" cy="571500"/>
          </a:xfrm>
        </p:spPr>
        <p:txBody>
          <a:bodyPr lIns="0"/>
          <a:lstStyle>
            <a:lvl1pPr>
              <a:defRPr sz="3400"/>
            </a:lvl1pPr>
          </a:lstStyle>
          <a:p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524000"/>
            <a:ext cx="8001000" cy="3238500"/>
          </a:xfrm>
        </p:spPr>
        <p:txBody>
          <a:bodyPr/>
          <a:lstStyle>
            <a:lvl1pPr marL="342900" indent="-3429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1pPr>
            <a:lvl2pPr marL="742950" indent="-28575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2pPr>
            <a:lvl3pPr marL="11430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3pPr>
            <a:lvl4pPr marL="1600200" indent="-22860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4pPr>
            <a:lvl5pPr marL="20574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8802B-CECE-C644-A6A3-3C9AAC92220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553200" y="-38100"/>
            <a:ext cx="2057400" cy="304800"/>
          </a:xfrm>
          <a:ln/>
        </p:spPr>
        <p:txBody>
          <a:bodyPr rIns="0"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2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38200"/>
            <a:ext cx="8001000" cy="571500"/>
          </a:xfrm>
        </p:spPr>
        <p:txBody>
          <a:bodyPr lIns="0"/>
          <a:lstStyle>
            <a:lvl1pPr>
              <a:defRPr sz="3400"/>
            </a:lvl1pPr>
          </a:lstStyle>
          <a:p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524000"/>
            <a:ext cx="8001000" cy="3238500"/>
          </a:xfrm>
        </p:spPr>
        <p:txBody>
          <a:bodyPr/>
          <a:lstStyle>
            <a:lvl1pPr marL="342900" indent="-3429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1pPr>
            <a:lvl2pPr marL="742950" indent="-28575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2pPr>
            <a:lvl3pPr marL="11430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3pPr>
            <a:lvl4pPr marL="1600200" indent="-22860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4pPr>
            <a:lvl5pPr marL="20574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8802B-CECE-C644-A6A3-3C9AAC92220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553200" y="-38100"/>
            <a:ext cx="2057400" cy="304800"/>
          </a:xfrm>
          <a:ln/>
        </p:spPr>
        <p:txBody>
          <a:bodyPr rIns="0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71500"/>
            <a:ext cx="8001000" cy="228600"/>
          </a:xfrm>
        </p:spPr>
        <p:txBody>
          <a:bodyPr lIns="0" tIns="0" rIns="0" bIns="0" anchor="ctr" anchorCtr="0"/>
          <a:lstStyle>
            <a:lvl1pPr marL="0" indent="0">
              <a:buNone/>
              <a:defRPr sz="1600" b="1" i="0" cap="all" baseline="0">
                <a:solidFill>
                  <a:srgbClr val="B99B49"/>
                </a:solidFill>
              </a:defRPr>
            </a:lvl1pPr>
          </a:lstStyle>
          <a:p>
            <a:pPr lvl="0"/>
            <a:r>
              <a:rPr lang="en-US" dirty="0" smtClean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10327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3238500"/>
          </a:xfrm>
        </p:spPr>
        <p:txBody>
          <a:bodyPr/>
          <a:lstStyle>
            <a:lvl1pPr marL="342900" indent="-342900">
              <a:buClr>
                <a:srgbClr val="B99B49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rgbClr val="B99B49"/>
              </a:buClr>
              <a:buFont typeface="Lucida Grande"/>
              <a:buChar char="»"/>
              <a:defRPr sz="1800"/>
            </a:lvl2pPr>
            <a:lvl3pPr marL="1143000" indent="-228600">
              <a:buClr>
                <a:srgbClr val="B99B49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rgbClr val="B99B49"/>
              </a:buClr>
              <a:buFont typeface="Lucida Grande"/>
              <a:buChar char="»"/>
              <a:defRPr sz="1800"/>
            </a:lvl4pPr>
            <a:lvl5pPr marL="2057400" indent="-228600">
              <a:buClr>
                <a:srgbClr val="B99B49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3238500"/>
          </a:xfrm>
        </p:spPr>
        <p:txBody>
          <a:bodyPr/>
          <a:lstStyle>
            <a:lvl1pPr marL="342900" indent="-342900">
              <a:buClr>
                <a:srgbClr val="B99B49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rgbClr val="B99B49"/>
              </a:buClr>
              <a:buFont typeface="Lucida Grande"/>
              <a:buChar char="»"/>
              <a:defRPr sz="1800"/>
            </a:lvl2pPr>
            <a:lvl3pPr marL="1143000" indent="-228600">
              <a:buClr>
                <a:srgbClr val="B99B49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rgbClr val="B99B49"/>
              </a:buClr>
              <a:buFont typeface="Lucida Grande"/>
              <a:buChar char="»"/>
              <a:defRPr sz="1800"/>
            </a:lvl4pPr>
            <a:lvl5pPr marL="2057400" indent="-228600">
              <a:buClr>
                <a:srgbClr val="B99B49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5EAAF-A4DC-4B47-A05B-449AA1DDE4B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38200"/>
            <a:ext cx="8001000" cy="571500"/>
          </a:xfrm>
        </p:spPr>
        <p:txBody>
          <a:bodyPr lIns="0"/>
          <a:lstStyle>
            <a:lvl1pPr>
              <a:defRPr sz="3400"/>
            </a:lvl1pPr>
          </a:lstStyle>
          <a:p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71500"/>
            <a:ext cx="8001000" cy="228600"/>
          </a:xfrm>
        </p:spPr>
        <p:txBody>
          <a:bodyPr lIns="0" tIns="0" rIns="0" bIns="0" anchor="ctr" anchorCtr="0"/>
          <a:lstStyle>
            <a:lvl1pPr marL="0" indent="0">
              <a:buNone/>
              <a:defRPr sz="1600" b="1" i="0" cap="all" baseline="0">
                <a:solidFill>
                  <a:srgbClr val="B99B49"/>
                </a:solidFill>
              </a:defRPr>
            </a:lvl1pPr>
          </a:lstStyle>
          <a:p>
            <a:pPr lvl="0"/>
            <a:r>
              <a:rPr lang="en-US" dirty="0" smtClean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4754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7B027-94AA-734A-ACC9-170E40BA2B1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5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B0832-ECD8-1F4A-ACBB-61CA5D9140C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0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46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-152400" y="5219700"/>
            <a:ext cx="9448800" cy="381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76000">
                <a:schemeClr val="tx1"/>
              </a:gs>
              <a:gs pos="40000">
                <a:schemeClr val="tx1">
                  <a:alpha val="10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  <a:cs typeface="Osaka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249715"/>
            <a:ext cx="3341632" cy="320971"/>
          </a:xfrm>
          <a:prstGeom prst="rect">
            <a:avLst/>
          </a:prstGeom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-35719"/>
            <a:ext cx="8839200" cy="289719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endParaRPr 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800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01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</a:t>
            </a:r>
            <a:r>
              <a:rPr lang="en-US" dirty="0" smtClean="0"/>
              <a:t>content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-381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kern="0" cap="all" spc="100">
                <a:solidFill>
                  <a:srgbClr val="CFBA7D"/>
                </a:solidFill>
                <a:latin typeface="Arial" charset="0"/>
              </a:defRPr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-381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08080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839200" y="-35719"/>
            <a:ext cx="304800" cy="289719"/>
          </a:xfrm>
          <a:prstGeom prst="rect">
            <a:avLst/>
          </a:prstGeom>
          <a:solidFill>
            <a:srgbClr val="CFBA7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-381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2577227C-FE81-1C4D-9648-168F6ADCE5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5" r:id="rId2"/>
    <p:sldLayoutId id="2147483661" r:id="rId3"/>
    <p:sldLayoutId id="2147483672" r:id="rId4"/>
    <p:sldLayoutId id="2147483663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2"/>
        <a:buChar char="Ø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2"/>
        <a:buChar char="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Arial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35000"/>
            <a:ext cx="800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01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</a:t>
            </a:r>
            <a:r>
              <a:rPr lang="en-US" dirty="0" smtClean="0"/>
              <a:t>content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285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yle.jaccaudsmith@ucdenver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homas.Keithiii@ucdenver.edu" TargetMode="External"/><Relationship Id="rId4" Type="http://schemas.openxmlformats.org/officeDocument/2006/relationships/hyperlink" Target="mailto:anna.crawford@ucdenver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GC.Gifts@ucdenver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952500"/>
          </a:xfrm>
        </p:spPr>
        <p:txBody>
          <a:bodyPr/>
          <a:lstStyle/>
          <a:p>
            <a:r>
              <a:rPr lang="en-US" sz="3600" i="1" dirty="0" smtClean="0"/>
              <a:t>Gifts and Advancement </a:t>
            </a:r>
            <a:br>
              <a:rPr lang="en-US" sz="3600" i="1" dirty="0" smtClean="0"/>
            </a:br>
            <a:r>
              <a:rPr lang="en-US" sz="3600" i="1" dirty="0" smtClean="0"/>
              <a:t>at the University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45366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1564"/>
            <a:ext cx="8001000" cy="571500"/>
          </a:xfrm>
        </p:spPr>
        <p:txBody>
          <a:bodyPr/>
          <a:lstStyle/>
          <a:p>
            <a:r>
              <a:rPr lang="en-US" sz="2800" dirty="0" smtClean="0"/>
              <a:t>“Subcontracting” from a Gift Account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532" y="1257300"/>
            <a:ext cx="8001000" cy="3238500"/>
          </a:xfrm>
        </p:spPr>
        <p:txBody>
          <a:bodyPr/>
          <a:lstStyle/>
          <a:p>
            <a:r>
              <a:rPr lang="en-US" sz="2200" dirty="0" smtClean="0"/>
              <a:t>There is no true Subcontract from a gift, because gifts do not have prime contracts.</a:t>
            </a:r>
          </a:p>
          <a:p>
            <a:r>
              <a:rPr lang="en-US" sz="2200" dirty="0" smtClean="0"/>
              <a:t>However, sometimes you may need to flow gift money to another entity to do research.</a:t>
            </a:r>
          </a:p>
          <a:p>
            <a:r>
              <a:rPr lang="en-US" sz="2200" dirty="0" smtClean="0"/>
              <a:t>In this case, we use a “Research Services Agreement”</a:t>
            </a:r>
          </a:p>
          <a:p>
            <a:r>
              <a:rPr lang="en-US" sz="2200" dirty="0" smtClean="0"/>
              <a:t>Treated like a subcontract in process, but document is different.</a:t>
            </a:r>
          </a:p>
          <a:p>
            <a:r>
              <a:rPr lang="en-US" sz="2200" dirty="0" smtClean="0"/>
              <a:t>Requested like a subcontract with a Research Services Request form.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4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9100"/>
            <a:ext cx="8001000" cy="571500"/>
          </a:xfrm>
        </p:spPr>
        <p:txBody>
          <a:bodyPr/>
          <a:lstStyle/>
          <a:p>
            <a:r>
              <a:rPr lang="en-US" sz="2800" dirty="0" smtClean="0"/>
              <a:t>Grants vs. Gifts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it is not always clear …</a:t>
            </a:r>
          </a:p>
          <a:p>
            <a:endParaRPr lang="en-US" dirty="0" smtClean="0"/>
          </a:p>
          <a:p>
            <a:r>
              <a:rPr lang="en-US" dirty="0" smtClean="0"/>
              <a:t>Need to look at the intent, what is being funded</a:t>
            </a:r>
          </a:p>
          <a:p>
            <a:endParaRPr lang="en-US" dirty="0" smtClean="0"/>
          </a:p>
          <a:p>
            <a:r>
              <a:rPr lang="en-US" dirty="0" smtClean="0"/>
              <a:t>Upfront discussions between OGC-Advancement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81000" y="1430704"/>
            <a:ext cx="3886200" cy="3238500"/>
          </a:xfrm>
          <a:ln w="6350"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sz="1600" dirty="0"/>
              <a:t>Donated by </a:t>
            </a:r>
            <a:r>
              <a:rPr lang="en-US" sz="1600" dirty="0" smtClean="0"/>
              <a:t>individuals, trusts, private </a:t>
            </a:r>
            <a:r>
              <a:rPr lang="en-US" sz="1600" dirty="0"/>
              <a:t>or corporate foundations</a:t>
            </a:r>
          </a:p>
          <a:p>
            <a:pPr lvl="0"/>
            <a:r>
              <a:rPr lang="en-US" sz="1600" dirty="0"/>
              <a:t>Given with “no strings” attached (only report of the use of funds is expected)</a:t>
            </a:r>
          </a:p>
          <a:p>
            <a:pPr lvl="0"/>
            <a:r>
              <a:rPr lang="en-US" sz="1600" dirty="0"/>
              <a:t>Scholarships or educational aid (donor may not determine who receives funds</a:t>
            </a:r>
            <a:r>
              <a:rPr lang="en-US" sz="1600" dirty="0" smtClean="0"/>
              <a:t>)</a:t>
            </a:r>
          </a:p>
          <a:p>
            <a:pPr lvl="0"/>
            <a:r>
              <a:rPr lang="en-US" sz="1600" dirty="0" smtClean="0"/>
              <a:t>Project based funding (e.g. programmatic support for a science fair or summer bridge program) </a:t>
            </a:r>
            <a:endParaRPr lang="en-US" sz="1600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83370" y="1428750"/>
            <a:ext cx="3886200" cy="3695700"/>
          </a:xfrm>
          <a:ln w="6350"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sz="1600" dirty="0"/>
              <a:t>Grantor expects something in return for the funding </a:t>
            </a:r>
          </a:p>
          <a:p>
            <a:pPr lvl="0"/>
            <a:r>
              <a:rPr lang="en-US" sz="1600" dirty="0"/>
              <a:t>Funding of specific research protocol</a:t>
            </a:r>
          </a:p>
          <a:p>
            <a:pPr lvl="0"/>
            <a:r>
              <a:rPr lang="en-US" sz="1600" dirty="0"/>
              <a:t>Publication rights are involved</a:t>
            </a:r>
          </a:p>
          <a:p>
            <a:pPr lvl="0"/>
            <a:r>
              <a:rPr lang="en-US" sz="1600" dirty="0"/>
              <a:t>Specific research involves </a:t>
            </a:r>
            <a:r>
              <a:rPr lang="en-US" sz="1600" dirty="0" smtClean="0"/>
              <a:t>human and animal </a:t>
            </a:r>
            <a:r>
              <a:rPr lang="en-US" sz="1600" dirty="0"/>
              <a:t>subjects</a:t>
            </a:r>
          </a:p>
          <a:p>
            <a:r>
              <a:rPr lang="en-US" sz="1600" dirty="0"/>
              <a:t>Examples:</a:t>
            </a:r>
          </a:p>
          <a:p>
            <a:pPr lvl="1"/>
            <a:r>
              <a:rPr lang="en-US" sz="1400" dirty="0"/>
              <a:t>Clinical trial with industry as sponsor</a:t>
            </a:r>
          </a:p>
          <a:p>
            <a:pPr lvl="1"/>
            <a:r>
              <a:rPr lang="en-US" sz="1400" dirty="0"/>
              <a:t>NIH awards</a:t>
            </a:r>
          </a:p>
          <a:p>
            <a:pPr lvl="1"/>
            <a:r>
              <a:rPr lang="en-US" sz="1400" dirty="0"/>
              <a:t>State of Colorado </a:t>
            </a:r>
          </a:p>
          <a:p>
            <a:pPr lvl="1"/>
            <a:r>
              <a:rPr lang="en-US" sz="1400" dirty="0"/>
              <a:t>Industry research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801077"/>
            <a:ext cx="3886200" cy="571500"/>
          </a:xfrm>
          <a:solidFill>
            <a:srgbClr val="CFBA7D"/>
          </a:solidFill>
          <a:ln w="63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Philanthropic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200" y="419100"/>
            <a:ext cx="8001000" cy="2286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Is it a Grant or is it a gift?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itle 6"/>
          <p:cNvSpPr txBox="1">
            <a:spLocks/>
          </p:cNvSpPr>
          <p:nvPr/>
        </p:nvSpPr>
        <p:spPr bwMode="auto">
          <a:xfrm>
            <a:off x="4683370" y="800100"/>
            <a:ext cx="3886200" cy="571500"/>
          </a:xfrm>
          <a:prstGeom prst="rect">
            <a:avLst/>
          </a:prstGeom>
          <a:solidFill>
            <a:srgbClr val="CFBA7D"/>
          </a:solidFill>
          <a:ln w="6350">
            <a:solidFill>
              <a:schemeClr val="tx1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9pPr>
          </a:lstStyle>
          <a:p>
            <a:pPr algn="ctr"/>
            <a:r>
              <a:rPr lang="en-US" sz="2800" kern="0" dirty="0" smtClean="0"/>
              <a:t>Grants and Contracts 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221438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42900"/>
            <a:ext cx="8001000" cy="571500"/>
          </a:xfrm>
        </p:spPr>
        <p:txBody>
          <a:bodyPr/>
          <a:lstStyle/>
          <a:p>
            <a:pPr algn="ctr"/>
            <a:r>
              <a:rPr lang="en-US" sz="2800" b="1" dirty="0"/>
              <a:t>When to involve </a:t>
            </a:r>
            <a:r>
              <a:rPr lang="en-US" sz="2800" b="1" dirty="0" smtClean="0"/>
              <a:t>OGC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4900"/>
            <a:ext cx="8763000" cy="3810000"/>
          </a:xfrm>
        </p:spPr>
        <p:txBody>
          <a:bodyPr/>
          <a:lstStyle/>
          <a:p>
            <a:pPr lvl="0"/>
            <a:r>
              <a:rPr lang="en-US" sz="1600" dirty="0" smtClean="0"/>
              <a:t>The </a:t>
            </a:r>
            <a:r>
              <a:rPr lang="en-US" sz="1600" dirty="0"/>
              <a:t>sponsor is a government </a:t>
            </a:r>
            <a:r>
              <a:rPr lang="en-US" sz="1600" dirty="0" smtClean="0"/>
              <a:t>entity - including </a:t>
            </a:r>
            <a:r>
              <a:rPr lang="en-US" sz="1600" dirty="0"/>
              <a:t>public school or local government </a:t>
            </a:r>
            <a:r>
              <a:rPr lang="en-US" sz="1600" dirty="0" smtClean="0"/>
              <a:t>agency</a:t>
            </a:r>
            <a:endParaRPr lang="en-US" sz="1600" dirty="0"/>
          </a:p>
          <a:p>
            <a:r>
              <a:rPr lang="en-US" sz="1600" dirty="0"/>
              <a:t>There is potential for intellectual property ownership and rights issues with </a:t>
            </a:r>
            <a:r>
              <a:rPr lang="en-US" sz="1600" dirty="0" smtClean="0"/>
              <a:t>funder</a:t>
            </a:r>
          </a:p>
          <a:p>
            <a:pPr lvl="0"/>
            <a:r>
              <a:rPr lang="en-US" sz="1600" dirty="0" smtClean="0"/>
              <a:t>Involves </a:t>
            </a:r>
            <a:r>
              <a:rPr lang="en-US" sz="1600" dirty="0"/>
              <a:t>human subjects (and/or requires Institutional Review Board</a:t>
            </a:r>
            <a:r>
              <a:rPr lang="en-US" sz="1600" dirty="0" smtClean="0"/>
              <a:t>)</a:t>
            </a:r>
          </a:p>
          <a:p>
            <a:pPr lvl="0"/>
            <a:r>
              <a:rPr lang="en-US" sz="1600" dirty="0" smtClean="0"/>
              <a:t>Involves animals </a:t>
            </a:r>
            <a:endParaRPr lang="en-US" sz="1600" dirty="0"/>
          </a:p>
          <a:p>
            <a:pPr lvl="0"/>
            <a:r>
              <a:rPr lang="en-US" sz="1600" dirty="0"/>
              <a:t>Deliverables are expected by the funder (and donor expects funds returned if not delivered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/>
              <a:t>Donor expects full accounting of project </a:t>
            </a:r>
            <a:r>
              <a:rPr lang="en-US" sz="1600" dirty="0" smtClean="0"/>
              <a:t>expenses</a:t>
            </a:r>
          </a:p>
          <a:p>
            <a:pPr lvl="0"/>
            <a:r>
              <a:rPr lang="en-US" sz="1600" dirty="0" smtClean="0"/>
              <a:t>Only 1 proposal submission is allowed by funder</a:t>
            </a:r>
            <a:endParaRPr lang="en-US" sz="1600" dirty="0"/>
          </a:p>
          <a:p>
            <a:pPr lvl="0"/>
            <a:r>
              <a:rPr lang="en-US" sz="1600" dirty="0" smtClean="0"/>
              <a:t>Grantor </a:t>
            </a:r>
            <a:r>
              <a:rPr lang="en-US" sz="1600" dirty="0"/>
              <a:t>involves peer review process</a:t>
            </a:r>
          </a:p>
          <a:p>
            <a:pPr lvl="0"/>
            <a:r>
              <a:rPr lang="en-US" sz="1600" dirty="0"/>
              <a:t>The funder has historically funded through OGC</a:t>
            </a:r>
          </a:p>
          <a:p>
            <a:pPr lvl="0"/>
            <a:r>
              <a:rPr lang="en-US" sz="1600" dirty="0" smtClean="0"/>
              <a:t>Donation </a:t>
            </a:r>
            <a:r>
              <a:rPr lang="en-US" sz="1600" dirty="0"/>
              <a:t>is coming from a foreign country</a:t>
            </a:r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First Foundation </a:t>
            </a:r>
          </a:p>
          <a:p>
            <a:pPr lvl="1"/>
            <a:r>
              <a:rPr lang="en-US" dirty="0" smtClean="0"/>
              <a:t>Warm Connections – provide preventive mental health support for mothers on WIC program</a:t>
            </a:r>
          </a:p>
          <a:p>
            <a:pPr lvl="1"/>
            <a:r>
              <a:rPr lang="en-US" dirty="0" smtClean="0"/>
              <a:t>Specific research protocol - involves human subjects – conduct needs assessments</a:t>
            </a:r>
          </a:p>
          <a:p>
            <a:pPr lvl="1"/>
            <a:r>
              <a:rPr lang="en-US" dirty="0" smtClean="0"/>
              <a:t>Design pre-post intervention measures to assess impact.  Obtain approval to collect data in WIC clinics</a:t>
            </a:r>
          </a:p>
          <a:p>
            <a:pPr lvl="1"/>
            <a:r>
              <a:rPr lang="en-US" dirty="0" smtClean="0"/>
              <a:t>Administered in OGC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Perlman Family Foundation</a:t>
            </a:r>
          </a:p>
          <a:p>
            <a:pPr lvl="1"/>
            <a:r>
              <a:rPr lang="en-US" dirty="0" smtClean="0"/>
              <a:t>Initial conversations were broad research objectives</a:t>
            </a:r>
          </a:p>
          <a:p>
            <a:pPr lvl="1"/>
            <a:r>
              <a:rPr lang="en-US" dirty="0" smtClean="0"/>
              <a:t>Changed to a specific research protocol which received a scientific review by the Foundation</a:t>
            </a:r>
          </a:p>
          <a:p>
            <a:pPr lvl="1"/>
            <a:r>
              <a:rPr lang="en-US" dirty="0" smtClean="0"/>
              <a:t>Foundation outlined terms and after agreement came back – clear it was a contract</a:t>
            </a:r>
          </a:p>
          <a:p>
            <a:pPr lvl="1"/>
            <a:r>
              <a:rPr lang="en-US" dirty="0" smtClean="0"/>
              <a:t>OGC brought in to re-negotiate the agreement and administer the funds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 </a:t>
            </a:r>
          </a:p>
          <a:p>
            <a:pPr lvl="1"/>
            <a:r>
              <a:rPr lang="en-US" dirty="0" smtClean="0"/>
              <a:t>Faculty member saw the open research RFP online and initially reached out to OGC staffers who worked within the CEAS</a:t>
            </a:r>
          </a:p>
          <a:p>
            <a:pPr lvl="1"/>
            <a:r>
              <a:rPr lang="en-US" dirty="0" smtClean="0"/>
              <a:t>Based on the lack of reporting requirements and the “unrestricted” nature of the gift, OGC involved Advancement </a:t>
            </a:r>
          </a:p>
          <a:p>
            <a:pPr lvl="1"/>
            <a:r>
              <a:rPr lang="en-US" dirty="0" smtClean="0"/>
              <a:t>Advancement discussed with CUF and OGC – determined that CUF was able to accept funding </a:t>
            </a:r>
          </a:p>
          <a:p>
            <a:pPr lvl="1"/>
            <a:r>
              <a:rPr lang="en-US" dirty="0" smtClean="0"/>
              <a:t>End result: faculty member worked with Advancement to develop and submit research proposal 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021" y="471071"/>
            <a:ext cx="8001000" cy="5715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6" y="830432"/>
            <a:ext cx="8001000" cy="362726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CU Anschutz Advancement: Kyle Jaccaud-Smith, Director of Development Corporate and Foundation Relations; </a:t>
            </a:r>
            <a:r>
              <a:rPr lang="en-US" sz="2200" dirty="0" smtClean="0">
                <a:hlinkClick r:id="rId3"/>
              </a:rPr>
              <a:t>Kyle.jaccaudsmith@ucdenver.edu</a:t>
            </a:r>
            <a:endParaRPr lang="en-US" sz="2200" dirty="0"/>
          </a:p>
          <a:p>
            <a:pPr>
              <a:spcBef>
                <a:spcPts val="0"/>
              </a:spcBef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CU Denver Advancement: Anna Crawford, Associate Director of Foundation and Corporate Development; </a:t>
            </a:r>
            <a:r>
              <a:rPr lang="en-US" sz="2200" u="sng" dirty="0" smtClean="0">
                <a:hlinkClick r:id="rId4"/>
              </a:rPr>
              <a:t>anna.crawford@ucdenver.edu</a:t>
            </a:r>
            <a:r>
              <a:rPr lang="en-US" sz="2200" dirty="0" smtClean="0"/>
              <a:t> </a:t>
            </a:r>
          </a:p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Gifts vs Grants: TK Keith, Manager of Compliance and Training for Financial Services; </a:t>
            </a:r>
            <a:r>
              <a:rPr lang="en-US" sz="2200" dirty="0" smtClean="0">
                <a:hlinkClick r:id="rId5"/>
              </a:rPr>
              <a:t>Thomas.Keithiii@ucdenver.edu</a:t>
            </a:r>
            <a:r>
              <a:rPr lang="en-US" sz="2200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1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28700"/>
            <a:ext cx="4343400" cy="32385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Who we are: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P</a:t>
            </a:r>
            <a:r>
              <a:rPr lang="en-US" sz="2000" dirty="0" smtClean="0">
                <a:effectLst/>
              </a:rPr>
              <a:t>hilanthropic arm of the university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G</a:t>
            </a:r>
            <a:r>
              <a:rPr lang="en-US" sz="2000" dirty="0" smtClean="0"/>
              <a:t>rowing </a:t>
            </a:r>
            <a:r>
              <a:rPr lang="en-US" sz="2000" dirty="0"/>
              <a:t>team of </a:t>
            </a:r>
            <a:r>
              <a:rPr lang="en-US" sz="2000" dirty="0" smtClean="0"/>
              <a:t>18 c</a:t>
            </a:r>
            <a:r>
              <a:rPr lang="en-US" sz="2000" dirty="0" smtClean="0">
                <a:effectLst/>
              </a:rPr>
              <a:t>omprised of: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Philanthropic Advisors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Corporate and Foundation Relations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Alumni Relations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Marketing and Communication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S</a:t>
            </a:r>
            <a:r>
              <a:rPr lang="en-US" sz="1600" dirty="0" smtClean="0">
                <a:effectLst/>
              </a:rPr>
              <a:t>tewardship and Events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Planned Giving (e.g. wills and bequests)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4915" y="1028700"/>
            <a:ext cx="4216685" cy="32385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What we do: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Secure resources for the campus by bringing people together to solve real problems </a:t>
            </a:r>
          </a:p>
          <a:p>
            <a:pPr lvl="0"/>
            <a:r>
              <a:rPr lang="en-US" sz="2000" dirty="0"/>
              <a:t>Focus is on </a:t>
            </a:r>
            <a:r>
              <a:rPr lang="en-US" sz="2000" dirty="0" smtClean="0"/>
              <a:t>gifts </a:t>
            </a:r>
            <a:r>
              <a:rPr lang="en-US" sz="2000" dirty="0"/>
              <a:t>above </a:t>
            </a:r>
            <a:r>
              <a:rPr lang="en-US" sz="2000" dirty="0" smtClean="0"/>
              <a:t>$10k</a:t>
            </a:r>
            <a:r>
              <a:rPr lang="en-US" sz="2000" dirty="0"/>
              <a:t> </a:t>
            </a:r>
            <a:r>
              <a:rPr lang="en-US" sz="2000" dirty="0" smtClean="0"/>
              <a:t>(potentially raising to $25k) </a:t>
            </a:r>
            <a:endParaRPr lang="en-US" sz="2000" dirty="0"/>
          </a:p>
          <a:p>
            <a:pPr lvl="0"/>
            <a:r>
              <a:rPr lang="en-US" sz="2000" dirty="0"/>
              <a:t>Previous three FY totals: </a:t>
            </a:r>
            <a:r>
              <a:rPr lang="en-US" sz="2000" dirty="0" smtClean="0"/>
              <a:t>~$54M</a:t>
            </a:r>
          </a:p>
          <a:p>
            <a:pPr lvl="0"/>
            <a:r>
              <a:rPr lang="en-US" sz="2000" dirty="0" smtClean="0"/>
              <a:t>Current FY (in progress): ~$10M 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52400" y="323850"/>
            <a:ext cx="8991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9pPr>
          </a:lstStyle>
          <a:p>
            <a:r>
              <a:rPr lang="en-US" sz="2800" kern="0" dirty="0" smtClean="0"/>
              <a:t>What is the Office of Advancement at CU Denver?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89882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5870"/>
            <a:ext cx="8991600" cy="571500"/>
          </a:xfrm>
        </p:spPr>
        <p:txBody>
          <a:bodyPr/>
          <a:lstStyle/>
          <a:p>
            <a:r>
              <a:rPr lang="en-US" sz="2800" dirty="0" smtClean="0"/>
              <a:t>Advancement Org Chart Anschutz Medical Campus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622389" y="847503"/>
            <a:ext cx="1856064" cy="604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anose="020F0502020204030204" pitchFamily="34" charset="0"/>
              </a:rPr>
              <a:t>Scott Arthur 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06368" y="1662985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Mike Pasquarella 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</a:rPr>
              <a:t>Assoc</a:t>
            </a:r>
            <a:r>
              <a:rPr lang="en-US" sz="1200" dirty="0">
                <a:latin typeface="Calibri" panose="020F0502020204030204" pitchFamily="34" charset="0"/>
              </a:rPr>
              <a:t>. Vice Chancellor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543514" y="1655437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Karen Aarestad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Assoc. Vice Chancellor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338767" y="1655437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Allison Krebs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Assoc. Vice Chancellor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18814" y="1662985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Brie Aguila 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Assoc. Vice Chancellor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63662" y="1656146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Jim Hodge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Assoc. Vice Chancellor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751703" y="2549073"/>
            <a:ext cx="1118882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Alumni Relations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751703" y="3105258"/>
            <a:ext cx="1118882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School and College Development team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51703" y="3661443"/>
            <a:ext cx="1118882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Corporate and Foundation Relations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27616" y="4190191"/>
            <a:ext cx="1155583" cy="3683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Kyle Jaccaud-Smith</a:t>
            </a:r>
          </a:p>
          <a:p>
            <a:pPr algn="ctr"/>
            <a:r>
              <a:rPr lang="en-US" sz="788" dirty="0">
                <a:latin typeface="Calibri" panose="020F0502020204030204" pitchFamily="34" charset="0"/>
              </a:rPr>
              <a:t>Director of Development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27616" y="4700623"/>
            <a:ext cx="1155583" cy="3683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John Bennett</a:t>
            </a:r>
          </a:p>
          <a:p>
            <a:pPr algn="ctr"/>
            <a:r>
              <a:rPr lang="en-US" sz="788" dirty="0">
                <a:latin typeface="Calibri" panose="020F0502020204030204" pitchFamily="34" charset="0"/>
              </a:rPr>
              <a:t>Assistant Dir. Development</a:t>
            </a:r>
          </a:p>
        </p:txBody>
      </p:sp>
      <p:cxnSp>
        <p:nvCxnSpPr>
          <p:cNvPr id="58" name="Elbow Connector 57"/>
          <p:cNvCxnSpPr/>
          <p:nvPr/>
        </p:nvCxnSpPr>
        <p:spPr>
          <a:xfrm rot="16200000" flipH="1">
            <a:off x="5811619" y="4156283"/>
            <a:ext cx="286667" cy="12268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6" idx="2"/>
            <a:endCxn id="57" idx="0"/>
          </p:cNvCxnSpPr>
          <p:nvPr/>
        </p:nvCxnSpPr>
        <p:spPr>
          <a:xfrm>
            <a:off x="6605408" y="4558507"/>
            <a:ext cx="0" cy="142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3" idx="0"/>
          </p:cNvCxnSpPr>
          <p:nvPr/>
        </p:nvCxnSpPr>
        <p:spPr>
          <a:xfrm flipV="1">
            <a:off x="6311144" y="2434773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4" idx="0"/>
            <a:endCxn id="53" idx="2"/>
          </p:cNvCxnSpPr>
          <p:nvPr/>
        </p:nvCxnSpPr>
        <p:spPr>
          <a:xfrm flipV="1">
            <a:off x="6311144" y="2994080"/>
            <a:ext cx="0" cy="111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5" idx="0"/>
            <a:endCxn id="54" idx="2"/>
          </p:cNvCxnSpPr>
          <p:nvPr/>
        </p:nvCxnSpPr>
        <p:spPr>
          <a:xfrm flipV="1">
            <a:off x="6311144" y="3550265"/>
            <a:ext cx="0" cy="111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71213" y="2549073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Communications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65235" y="4221518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Stewardship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65236" y="3106352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Hospital Relations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65235" y="3663631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Patient Engagement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63454" y="4778189"/>
            <a:ext cx="1113226" cy="383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Events</a:t>
            </a:r>
          </a:p>
        </p:txBody>
      </p:sp>
      <p:cxnSp>
        <p:nvCxnSpPr>
          <p:cNvPr id="68" name="Straight Connector 67"/>
          <p:cNvCxnSpPr>
            <a:stCxn id="63" idx="0"/>
          </p:cNvCxnSpPr>
          <p:nvPr/>
        </p:nvCxnSpPr>
        <p:spPr>
          <a:xfrm flipV="1">
            <a:off x="927826" y="2434773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6" idx="0"/>
            <a:endCxn id="65" idx="2"/>
          </p:cNvCxnSpPr>
          <p:nvPr/>
        </p:nvCxnSpPr>
        <p:spPr>
          <a:xfrm flipV="1">
            <a:off x="921848" y="3551359"/>
            <a:ext cx="1" cy="112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4" idx="0"/>
            <a:endCxn id="66" idx="2"/>
          </p:cNvCxnSpPr>
          <p:nvPr/>
        </p:nvCxnSpPr>
        <p:spPr>
          <a:xfrm flipV="1">
            <a:off x="921848" y="4108638"/>
            <a:ext cx="0" cy="112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7" idx="0"/>
            <a:endCxn id="64" idx="2"/>
          </p:cNvCxnSpPr>
          <p:nvPr/>
        </p:nvCxnSpPr>
        <p:spPr>
          <a:xfrm flipV="1">
            <a:off x="920067" y="4666525"/>
            <a:ext cx="1781" cy="1116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5" idx="0"/>
          </p:cNvCxnSpPr>
          <p:nvPr/>
        </p:nvCxnSpPr>
        <p:spPr>
          <a:xfrm flipH="1" flipV="1">
            <a:off x="920067" y="2877752"/>
            <a:ext cx="1782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539606" y="2549073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Generalist Development Team </a:t>
            </a:r>
          </a:p>
        </p:txBody>
      </p:sp>
      <p:cxnSp>
        <p:nvCxnSpPr>
          <p:cNvPr id="74" name="Straight Connector 73"/>
          <p:cNvCxnSpPr>
            <a:stCxn id="73" idx="0"/>
          </p:cNvCxnSpPr>
          <p:nvPr/>
        </p:nvCxnSpPr>
        <p:spPr>
          <a:xfrm flipV="1">
            <a:off x="8096219" y="2434773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3921854" y="2549072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Strategy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092005" y="2560476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Internal Development Team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092005" y="3155609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Administrative Team</a:t>
            </a:r>
          </a:p>
        </p:txBody>
      </p:sp>
      <p:cxnSp>
        <p:nvCxnSpPr>
          <p:cNvPr id="78" name="Straight Connector 77"/>
          <p:cNvCxnSpPr>
            <a:stCxn id="76" idx="0"/>
          </p:cNvCxnSpPr>
          <p:nvPr/>
        </p:nvCxnSpPr>
        <p:spPr>
          <a:xfrm flipV="1">
            <a:off x="2648618" y="2434773"/>
            <a:ext cx="0" cy="125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7" idx="0"/>
            <a:endCxn id="76" idx="2"/>
          </p:cNvCxnSpPr>
          <p:nvPr/>
        </p:nvCxnSpPr>
        <p:spPr>
          <a:xfrm flipV="1">
            <a:off x="2648618" y="3005483"/>
            <a:ext cx="0" cy="150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5" idx="0"/>
          </p:cNvCxnSpPr>
          <p:nvPr/>
        </p:nvCxnSpPr>
        <p:spPr>
          <a:xfrm flipV="1">
            <a:off x="4478467" y="2434772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16200000" flipH="1">
            <a:off x="6274192" y="-288646"/>
            <a:ext cx="127564" cy="357510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7" idx="2"/>
          </p:cNvCxnSpPr>
          <p:nvPr/>
        </p:nvCxnSpPr>
        <p:spPr>
          <a:xfrm rot="5400000">
            <a:off x="2714213" y="-257131"/>
            <a:ext cx="127566" cy="354485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1" idx="0"/>
          </p:cNvCxnSpPr>
          <p:nvPr/>
        </p:nvCxnSpPr>
        <p:spPr>
          <a:xfrm flipH="1" flipV="1">
            <a:off x="1005571" y="1579075"/>
            <a:ext cx="3906" cy="839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6303556" y="1566286"/>
            <a:ext cx="256" cy="195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48" idx="0"/>
          </p:cNvCxnSpPr>
          <p:nvPr/>
        </p:nvCxnSpPr>
        <p:spPr>
          <a:xfrm flipH="1" flipV="1">
            <a:off x="2795077" y="1579075"/>
            <a:ext cx="1954" cy="839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52" idx="0"/>
            <a:endCxn id="47" idx="2"/>
          </p:cNvCxnSpPr>
          <p:nvPr/>
        </p:nvCxnSpPr>
        <p:spPr bwMode="auto">
          <a:xfrm flipH="1" flipV="1">
            <a:off x="4550421" y="1451511"/>
            <a:ext cx="3904" cy="2046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50" idx="0"/>
          </p:cNvCxnSpPr>
          <p:nvPr/>
        </p:nvCxnSpPr>
        <p:spPr bwMode="auto">
          <a:xfrm flipH="1">
            <a:off x="8096219" y="1655437"/>
            <a:ext cx="33211" cy="1352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50" idx="0"/>
          </p:cNvCxnSpPr>
          <p:nvPr/>
        </p:nvCxnSpPr>
        <p:spPr bwMode="auto">
          <a:xfrm flipH="1" flipV="1">
            <a:off x="8125527" y="1579075"/>
            <a:ext cx="3903" cy="763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602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"/>
            <a:ext cx="8991600" cy="571500"/>
          </a:xfrm>
        </p:spPr>
        <p:txBody>
          <a:bodyPr/>
          <a:lstStyle/>
          <a:p>
            <a:r>
              <a:rPr lang="en-US" sz="2800" dirty="0" smtClean="0"/>
              <a:t>Advancement Org Chart Denver Downtown Campus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889714"/>
            <a:ext cx="5648515" cy="43299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29515" y="1028700"/>
            <a:ext cx="288588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Lucida Grande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Lucida Grande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Operations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Communications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Donor Relations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Alumni Relations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Major Gifts (10K+)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Embedded fundraisers for each school/college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University-wide foundation and corporate development  </a:t>
            </a:r>
          </a:p>
          <a:p>
            <a:pPr marL="0" indent="0">
              <a:buFont typeface="Wingdings" charset="2"/>
              <a:buNone/>
            </a:pPr>
            <a:endParaRPr lang="en-US" sz="1600" kern="0" dirty="0" smtClean="0"/>
          </a:p>
          <a:p>
            <a:pPr marL="0" indent="0">
              <a:buFont typeface="Wingdings" charset="2"/>
              <a:buNone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0329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3850"/>
            <a:ext cx="8991600" cy="571500"/>
          </a:xfrm>
        </p:spPr>
        <p:txBody>
          <a:bodyPr/>
          <a:lstStyle/>
          <a:p>
            <a:r>
              <a:rPr lang="en-US" sz="2800" dirty="0" smtClean="0"/>
              <a:t>What is the CU Foundation?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0"/>
            <a:ext cx="85344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effectLst/>
              </a:rPr>
              <a:t>Organization: </a:t>
            </a:r>
            <a:r>
              <a:rPr lang="en-US" sz="1800" dirty="0"/>
              <a:t>The CU Foundation is a legally separate 501(c)(3) charitable organization that functions as a part of CU Advancement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800" b="1" dirty="0" smtClean="0">
                <a:effectLst/>
              </a:rPr>
              <a:t>Mission: </a:t>
            </a:r>
            <a:r>
              <a:rPr lang="en-US" sz="1800" dirty="0" smtClean="0"/>
              <a:t>The CU Foundation receives, manages and prudently invests private support for the benefit of the University of Colorado and support the University’s philanthropic endeavors through donor stewardship.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sz="1800" b="1" dirty="0" smtClean="0"/>
              <a:t>Services: </a:t>
            </a:r>
            <a:r>
              <a:rPr lang="en-US" sz="1800" dirty="0" smtClean="0"/>
              <a:t>Gift </a:t>
            </a:r>
            <a:r>
              <a:rPr lang="en-US" sz="1800" dirty="0"/>
              <a:t>acceptance, processing and administration. </a:t>
            </a:r>
            <a:r>
              <a:rPr lang="en-US" sz="1800" dirty="0" smtClean="0"/>
              <a:t>The </a:t>
            </a:r>
            <a:r>
              <a:rPr lang="en-US" sz="1800" dirty="0"/>
              <a:t>Foundation invests and allocates gift funds in a manner consistent with the purposes established by donors, and distributes dollars from its managed funds to support a wide variety of programs and activities throughout the University system and on its four campuses.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During financial year 2018, the Foundation processed over 77,000 gifts and commitments.</a:t>
            </a:r>
            <a:endParaRPr lang="en-US" sz="1800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47969" y="1330083"/>
            <a:ext cx="1524000" cy="990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50" dirty="0" smtClean="0"/>
              <a:t>Development officer (DO) identifies </a:t>
            </a:r>
            <a:r>
              <a:rPr lang="en-US" sz="1050" dirty="0"/>
              <a:t>potential </a:t>
            </a:r>
            <a:r>
              <a:rPr lang="en-US" sz="1050" dirty="0" smtClean="0"/>
              <a:t>donor</a:t>
            </a:r>
            <a:endParaRPr lang="en-US" sz="105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736686" y="1319337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 smtClean="0"/>
              <a:t>DO, faculty, and others develop </a:t>
            </a:r>
            <a:r>
              <a:rPr lang="en-US" sz="1200" dirty="0"/>
              <a:t>proposal and </a:t>
            </a:r>
            <a:r>
              <a:rPr lang="en-US" sz="1200" dirty="0" smtClean="0"/>
              <a:t>solicit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38200" y="2667733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/>
              <a:t>Fund agreement reviewed and approved by GAD and Legal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519985" y="1330083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100" dirty="0"/>
              <a:t>DO works with GAD, internal </a:t>
            </a:r>
            <a:r>
              <a:rPr lang="en-US" sz="1100" dirty="0" smtClean="0"/>
              <a:t>resources, and donor to </a:t>
            </a:r>
            <a:r>
              <a:rPr lang="en-US" sz="1100" dirty="0"/>
              <a:t>develop fund agreement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626056" y="2653079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/>
              <a:t>New fund setup process initiated with CU Foundation Accounting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519985" y="2653079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/>
              <a:t>University creates speedtype linked to CU Foundation fund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728220" y="4000500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50" dirty="0"/>
              <a:t>CU Foundation accepts funds and deposits into newly created Foundation account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4000500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 smtClean="0"/>
              <a:t>Donor sends </a:t>
            </a:r>
            <a:r>
              <a:rPr lang="en-US" sz="1200" dirty="0"/>
              <a:t>payment to CU Foundation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4626056" y="4000500"/>
            <a:ext cx="1524000" cy="990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50" dirty="0"/>
              <a:t>CU Foundation issues receipt of payment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200" y="333621"/>
            <a:ext cx="8001000" cy="571500"/>
          </a:xfrm>
        </p:spPr>
        <p:txBody>
          <a:bodyPr/>
          <a:lstStyle/>
          <a:p>
            <a:r>
              <a:rPr lang="en-US" sz="2800" dirty="0" smtClean="0"/>
              <a:t>Advancement Gift Process </a:t>
            </a:r>
            <a:endParaRPr lang="en-US" sz="2800" dirty="0"/>
          </a:p>
        </p:txBody>
      </p:sp>
      <p:sp>
        <p:nvSpPr>
          <p:cNvPr id="25" name="Flowchart: Terminator 24"/>
          <p:cNvSpPr/>
          <p:nvPr/>
        </p:nvSpPr>
        <p:spPr bwMode="auto">
          <a:xfrm>
            <a:off x="4707468" y="1101364"/>
            <a:ext cx="1236132" cy="557820"/>
          </a:xfrm>
          <a:prstGeom prst="flowChartTermina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Osaka" charset="-128"/>
                <a:cs typeface="Osaka" charset="-128"/>
              </a:rPr>
              <a:t>Donor declines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Osaka" charset="-128"/>
              <a:cs typeface="Osaka" charset="-128"/>
            </a:endParaRPr>
          </a:p>
        </p:txBody>
      </p:sp>
      <p:sp>
        <p:nvSpPr>
          <p:cNvPr id="26" name="Flowchart: Terminator 25"/>
          <p:cNvSpPr/>
          <p:nvPr/>
        </p:nvSpPr>
        <p:spPr bwMode="auto">
          <a:xfrm>
            <a:off x="4721794" y="1829415"/>
            <a:ext cx="1236132" cy="557820"/>
          </a:xfrm>
          <a:prstGeom prst="flowChartTermina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00" dirty="0" smtClean="0"/>
              <a:t>Donor </a:t>
            </a:r>
            <a:r>
              <a:rPr lang="en-US" sz="1000" dirty="0"/>
              <a:t>makes </a:t>
            </a:r>
            <a:r>
              <a:rPr lang="en-US" sz="1000" dirty="0" smtClean="0"/>
              <a:t>commitment</a:t>
            </a:r>
            <a:endParaRPr lang="en-US" sz="1000" dirty="0"/>
          </a:p>
        </p:txBody>
      </p:sp>
      <p:cxnSp>
        <p:nvCxnSpPr>
          <p:cNvPr id="28" name="Straight Arrow Connector 27"/>
          <p:cNvCxnSpPr>
            <a:stCxn id="8" idx="6"/>
          </p:cNvCxnSpPr>
          <p:nvPr/>
        </p:nvCxnSpPr>
        <p:spPr bwMode="auto">
          <a:xfrm>
            <a:off x="2371969" y="1825383"/>
            <a:ext cx="35625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11" idx="3"/>
          </p:cNvCxnSpPr>
          <p:nvPr/>
        </p:nvCxnSpPr>
        <p:spPr bwMode="auto">
          <a:xfrm flipV="1">
            <a:off x="4184486" y="1485900"/>
            <a:ext cx="441570" cy="3287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11" idx="3"/>
          </p:cNvCxnSpPr>
          <p:nvPr/>
        </p:nvCxnSpPr>
        <p:spPr bwMode="auto">
          <a:xfrm>
            <a:off x="4184486" y="1814637"/>
            <a:ext cx="441570" cy="264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stCxn id="26" idx="3"/>
          </p:cNvCxnSpPr>
          <p:nvPr/>
        </p:nvCxnSpPr>
        <p:spPr bwMode="auto">
          <a:xfrm flipV="1">
            <a:off x="5957926" y="1814637"/>
            <a:ext cx="519074" cy="2936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Elbow Connector 35"/>
          <p:cNvCxnSpPr>
            <a:stCxn id="15" idx="2"/>
            <a:endCxn id="12" idx="0"/>
          </p:cNvCxnSpPr>
          <p:nvPr/>
        </p:nvCxnSpPr>
        <p:spPr bwMode="auto">
          <a:xfrm rot="5400000">
            <a:off x="4229468" y="-346684"/>
            <a:ext cx="347050" cy="568178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3"/>
          </p:cNvCxnSpPr>
          <p:nvPr/>
        </p:nvCxnSpPr>
        <p:spPr bwMode="auto">
          <a:xfrm>
            <a:off x="2286000" y="3163033"/>
            <a:ext cx="4422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4179928" y="3156195"/>
            <a:ext cx="446128" cy="68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17" idx="3"/>
            <a:endCxn id="18" idx="1"/>
          </p:cNvCxnSpPr>
          <p:nvPr/>
        </p:nvCxnSpPr>
        <p:spPr bwMode="auto">
          <a:xfrm>
            <a:off x="6073856" y="3148379"/>
            <a:ext cx="4461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Elbow Connector 44"/>
          <p:cNvCxnSpPr>
            <a:stCxn id="18" idx="2"/>
            <a:endCxn id="21" idx="0"/>
          </p:cNvCxnSpPr>
          <p:nvPr/>
        </p:nvCxnSpPr>
        <p:spPr bwMode="auto">
          <a:xfrm rot="5400000">
            <a:off x="4224583" y="981197"/>
            <a:ext cx="356821" cy="568178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21" idx="3"/>
            <a:endCxn id="20" idx="1"/>
          </p:cNvCxnSpPr>
          <p:nvPr/>
        </p:nvCxnSpPr>
        <p:spPr bwMode="auto">
          <a:xfrm>
            <a:off x="2286000" y="4495800"/>
            <a:ext cx="4422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20" idx="3"/>
            <a:endCxn id="23" idx="2"/>
          </p:cNvCxnSpPr>
          <p:nvPr/>
        </p:nvCxnSpPr>
        <p:spPr bwMode="auto">
          <a:xfrm>
            <a:off x="4176020" y="4495800"/>
            <a:ext cx="4500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Flowchart: Terminator 51"/>
          <p:cNvSpPr/>
          <p:nvPr/>
        </p:nvSpPr>
        <p:spPr bwMode="auto">
          <a:xfrm>
            <a:off x="2736686" y="2815983"/>
            <a:ext cx="1439334" cy="662597"/>
          </a:xfrm>
          <a:prstGeom prst="flowChartTermina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00" dirty="0" smtClean="0"/>
              <a:t>Donor, </a:t>
            </a:r>
            <a:r>
              <a:rPr lang="en-US" sz="1000" dirty="0"/>
              <a:t>CU Foundation and University all sign agreement</a:t>
            </a:r>
          </a:p>
        </p:txBody>
      </p:sp>
    </p:spTree>
    <p:extLst>
      <p:ext uri="{BB962C8B-B14F-4D97-AF65-F5344CB8AC3E}">
        <p14:creationId xmlns:p14="http://schemas.microsoft.com/office/powerpoint/2010/main" val="326491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8001000" cy="800100"/>
          </a:xfrm>
        </p:spPr>
        <p:txBody>
          <a:bodyPr/>
          <a:lstStyle/>
          <a:p>
            <a:r>
              <a:rPr lang="en-US" sz="2800" dirty="0" smtClean="0"/>
              <a:t>OGC Pre-award/Contracts Process for Gift Agreements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47" y="1661304"/>
            <a:ext cx="8001000" cy="2552700"/>
          </a:xfrm>
        </p:spPr>
        <p:txBody>
          <a:bodyPr/>
          <a:lstStyle/>
          <a:p>
            <a:r>
              <a:rPr lang="en-US" sz="2200" dirty="0" smtClean="0"/>
              <a:t>OGC does not process true gifts, however there are some agreements that blur the line (see Tri-Party Agreements on next slide).</a:t>
            </a:r>
          </a:p>
          <a:p>
            <a:r>
              <a:rPr lang="en-US" sz="2200" dirty="0" smtClean="0"/>
              <a:t>Funding that requires a proposal is likely a grant rather than a gift, and does need to be routed to OGC Pre-award. </a:t>
            </a:r>
          </a:p>
          <a:p>
            <a:r>
              <a:rPr lang="en-US" dirty="0" smtClean="0"/>
              <a:t>Proposals for true gifts should still be routed through OGC.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1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8001000" cy="800100"/>
          </a:xfrm>
        </p:spPr>
        <p:txBody>
          <a:bodyPr/>
          <a:lstStyle/>
          <a:p>
            <a:r>
              <a:rPr lang="en-US" sz="2800" dirty="0" smtClean="0"/>
              <a:t>Tri-Party Agreements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287" y="1104900"/>
            <a:ext cx="8001000" cy="2552700"/>
          </a:xfrm>
        </p:spPr>
        <p:txBody>
          <a:bodyPr/>
          <a:lstStyle/>
          <a:p>
            <a:r>
              <a:rPr lang="en-US" sz="2200" dirty="0" smtClean="0"/>
              <a:t>Some sponsors want to issue a grant rather than a gift, but they want to give money to CUF rather than the University.</a:t>
            </a:r>
          </a:p>
          <a:p>
            <a:r>
              <a:rPr lang="en-US" sz="2200" dirty="0" smtClean="0"/>
              <a:t>In this case, we do a Tri-Party agreement. The Tri-Party agreement is treated like a grant, which includes routing the proposal/grant through OGC, and is set up in a Fund 30.</a:t>
            </a:r>
          </a:p>
          <a:p>
            <a:r>
              <a:rPr lang="en-US" sz="2200" dirty="0" smtClean="0"/>
              <a:t>However, the funding flows to the Foundation first and then back to the Fund 30.</a:t>
            </a:r>
          </a:p>
          <a:p>
            <a:r>
              <a:rPr lang="en-US" sz="2200" dirty="0" smtClean="0"/>
              <a:t>The Grant is signed by both CUF and OGC.</a:t>
            </a:r>
          </a:p>
          <a:p>
            <a:r>
              <a:rPr lang="en-US" sz="2200" dirty="0" smtClean="0"/>
              <a:t>Two main sponsors: Caring for Colorado and Colorado Health Foundation.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8001000" cy="571500"/>
          </a:xfrm>
        </p:spPr>
        <p:txBody>
          <a:bodyPr/>
          <a:lstStyle/>
          <a:p>
            <a:r>
              <a:rPr lang="en-US" sz="2800" dirty="0" smtClean="0"/>
              <a:t>OGC Gift Post-award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01000" cy="3238500"/>
          </a:xfrm>
        </p:spPr>
        <p:txBody>
          <a:bodyPr/>
          <a:lstStyle/>
          <a:p>
            <a:r>
              <a:rPr lang="en-US" sz="2000" dirty="0" smtClean="0"/>
              <a:t>Funds that come in for a gift go directly to the CUF.</a:t>
            </a:r>
          </a:p>
          <a:p>
            <a:r>
              <a:rPr lang="en-US" sz="2000" dirty="0" smtClean="0"/>
              <a:t>Departments can set up an account for those funds with a gift request form.</a:t>
            </a:r>
          </a:p>
          <a:p>
            <a:r>
              <a:rPr lang="en-US" sz="2000" dirty="0" smtClean="0"/>
              <a:t>Once the CUF account is set up, CUF sends the foundation account number to the OGC gift accountant.</a:t>
            </a:r>
          </a:p>
          <a:p>
            <a:r>
              <a:rPr lang="en-US" sz="2000" dirty="0" smtClean="0"/>
              <a:t>The OGC gift accountant then sets up a Fund 34 in PeopleSoft, and provides a ST to the department. </a:t>
            </a:r>
          </a:p>
          <a:p>
            <a:r>
              <a:rPr lang="en-US" sz="2000" dirty="0" smtClean="0">
                <a:hlinkClick r:id="rId2"/>
              </a:rPr>
              <a:t>OGC.Gifts@ucdenver.edu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SkillSoft</a:t>
            </a:r>
            <a:r>
              <a:rPr lang="en-US" sz="2000" dirty="0" smtClean="0"/>
              <a:t> Training for Fiscal Manager: </a:t>
            </a:r>
            <a:r>
              <a:rPr lang="en-US" sz="2000" dirty="0"/>
              <a:t>CU: Gift Fund Management” ID: </a:t>
            </a:r>
            <a:r>
              <a:rPr lang="en-US" sz="2000" dirty="0" smtClean="0"/>
              <a:t>scorm12_cu_u00082_0001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15387"/>
      </p:ext>
    </p:extLst>
  </p:cSld>
  <p:clrMapOvr>
    <a:masterClrMapping/>
  </p:clrMapOvr>
</p:sld>
</file>

<file path=ppt/theme/theme1.xml><?xml version="1.0" encoding="utf-8"?>
<a:theme xmlns:a="http://schemas.openxmlformats.org/drawingml/2006/main" name="CUAnschutz_pres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62EEEF98DEF4E8C1888AE017702F9" ma:contentTypeVersion="1" ma:contentTypeDescription="Create a new document." ma:contentTypeScope="" ma:versionID="a6f4be4fd77f18159e744c06e6a7e5c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84028E-E0E3-4545-AF46-46CDE92CABBD}">
  <ds:schemaRefs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0B81CA-18A2-4A96-A151-CD162A649E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EB6216-81D1-4D90-900B-FA1B23B703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CUAnschutz_pres_01</Template>
  <TotalTime>11953</TotalTime>
  <Words>1311</Words>
  <Application>Microsoft Office PowerPoint</Application>
  <PresentationFormat>On-screen Show (16:10)</PresentationFormat>
  <Paragraphs>203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Grande</vt:lpstr>
      <vt:lpstr>Osaka</vt:lpstr>
      <vt:lpstr>Times</vt:lpstr>
      <vt:lpstr>Wingdings</vt:lpstr>
      <vt:lpstr>CUAnschutz_pres_01</vt:lpstr>
      <vt:lpstr>Custom Design</vt:lpstr>
      <vt:lpstr>Gifts and Advancement  at the University</vt:lpstr>
      <vt:lpstr>PowerPoint Presentation</vt:lpstr>
      <vt:lpstr>Advancement Org Chart Anschutz Medical Campus</vt:lpstr>
      <vt:lpstr>Advancement Org Chart Denver Downtown Campus </vt:lpstr>
      <vt:lpstr>What is the CU Foundation?</vt:lpstr>
      <vt:lpstr>Advancement Gift Process </vt:lpstr>
      <vt:lpstr>OGC Pre-award/Contracts Process for Gift Agreements </vt:lpstr>
      <vt:lpstr>Tri-Party Agreements </vt:lpstr>
      <vt:lpstr>OGC Gift Post-award Process</vt:lpstr>
      <vt:lpstr>“Subcontracting” from a Gift Account</vt:lpstr>
      <vt:lpstr>Grants vs. Gifts</vt:lpstr>
      <vt:lpstr>Philanthropic </vt:lpstr>
      <vt:lpstr>When to involve OGC</vt:lpstr>
      <vt:lpstr>Examples</vt:lpstr>
      <vt:lpstr>Examples</vt:lpstr>
      <vt:lpstr>Examples</vt:lpstr>
      <vt:lpstr>Questions?</vt:lpstr>
    </vt:vector>
  </TitlesOfParts>
  <Company>University of Colorado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Devin S. Lynn</dc:creator>
  <cp:lastModifiedBy>Lemieux, Melissa</cp:lastModifiedBy>
  <cp:revision>192</cp:revision>
  <cp:lastPrinted>2017-09-26T20:51:14Z</cp:lastPrinted>
  <dcterms:created xsi:type="dcterms:W3CDTF">2015-12-21T17:23:35Z</dcterms:created>
  <dcterms:modified xsi:type="dcterms:W3CDTF">2020-09-28T22:55:08Z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0x010100DBA62EEEF98DEF4E8C1888AE017702F9</vt:lpwstr>
  </property>
</Properties>
</file>