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4"/>
    <p:sldMasterId id="2147483673" r:id="rId5"/>
  </p:sldMasterIdLst>
  <p:notesMasterIdLst>
    <p:notesMasterId r:id="rId23"/>
  </p:notesMasterIdLst>
  <p:handoutMasterIdLst>
    <p:handoutMasterId r:id="rId24"/>
  </p:handoutMasterIdLst>
  <p:sldIdLst>
    <p:sldId id="269" r:id="rId6"/>
    <p:sldId id="350" r:id="rId7"/>
    <p:sldId id="351" r:id="rId8"/>
    <p:sldId id="344" r:id="rId9"/>
    <p:sldId id="348" r:id="rId10"/>
    <p:sldId id="339" r:id="rId11"/>
    <p:sldId id="341" r:id="rId12"/>
    <p:sldId id="346" r:id="rId13"/>
    <p:sldId id="342" r:id="rId14"/>
    <p:sldId id="345" r:id="rId15"/>
    <p:sldId id="319" r:id="rId16"/>
    <p:sldId id="334" r:id="rId17"/>
    <p:sldId id="316" r:id="rId18"/>
    <p:sldId id="325" r:id="rId19"/>
    <p:sldId id="326" r:id="rId20"/>
    <p:sldId id="349" r:id="rId21"/>
    <p:sldId id="337" r:id="rId22"/>
  </p:sldIdLst>
  <p:sldSz cx="9144000" cy="5715000" type="screen16x1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Osaka" charset="0"/>
        <a:cs typeface="Osaka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Osaka" charset="0"/>
        <a:cs typeface="Osaka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Osaka" charset="0"/>
        <a:cs typeface="Osaka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Osaka" charset="0"/>
        <a:cs typeface="Osaka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Osaka" charset="0"/>
        <a:cs typeface="Osaka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Osaka" charset="0"/>
        <a:cs typeface="Osaka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Osaka" charset="0"/>
        <a:cs typeface="Osaka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Osaka" charset="0"/>
        <a:cs typeface="Osaka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Osaka" charset="0"/>
        <a:cs typeface="Osak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384">
          <p15:clr>
            <a:srgbClr val="A4A3A4"/>
          </p15:clr>
        </p15:guide>
        <p15:guide id="3" pos="5424">
          <p15:clr>
            <a:srgbClr val="A4A3A4"/>
          </p15:clr>
        </p15:guide>
        <p15:guide id="4" pos="5568">
          <p15:clr>
            <a:srgbClr val="A4A3A4"/>
          </p15:clr>
        </p15:guide>
        <p15:guide id="5" pos="2880">
          <p15:clr>
            <a:srgbClr val="A4A3A4"/>
          </p15:clr>
        </p15:guide>
        <p15:guide id="6" pos="3840">
          <p15:clr>
            <a:srgbClr val="A4A3A4"/>
          </p15:clr>
        </p15:guide>
        <p15:guide id="7" pos="19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BA7D"/>
    <a:srgbClr val="CFB87C"/>
    <a:srgbClr val="FFB300"/>
    <a:srgbClr val="E8DF5E"/>
    <a:srgbClr val="807247"/>
    <a:srgbClr val="E7FF73"/>
    <a:srgbClr val="226B1C"/>
    <a:srgbClr val="55A51C"/>
    <a:srgbClr val="F0F0F0"/>
    <a:srgbClr val="B99B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13" autoAdjust="0"/>
    <p:restoredTop sz="88277" autoAdjust="0"/>
  </p:normalViewPr>
  <p:slideViewPr>
    <p:cSldViewPr showGuides="1">
      <p:cViewPr varScale="1">
        <p:scale>
          <a:sx n="70" d="100"/>
          <a:sy n="70" d="100"/>
        </p:scale>
        <p:origin x="810" y="78"/>
      </p:cViewPr>
      <p:guideLst>
        <p:guide orient="horz" pos="1800"/>
        <p:guide pos="384"/>
        <p:guide pos="5424"/>
        <p:guide pos="5568"/>
        <p:guide pos="2880"/>
        <p:guide pos="3840"/>
        <p:guide pos="1920"/>
      </p:guideLst>
    </p:cSldViewPr>
  </p:slideViewPr>
  <p:outlineViewPr>
    <p:cViewPr>
      <p:scale>
        <a:sx n="33" d="100"/>
        <a:sy n="33" d="100"/>
      </p:scale>
      <p:origin x="0" y="137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144" d="100"/>
          <a:sy n="144" d="100"/>
        </p:scale>
        <p:origin x="-2328" y="-12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8195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8196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8197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3870C95-F741-F34A-8EC6-B9E7D715A05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2137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5963" y="696913"/>
            <a:ext cx="5578475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BB59E13-8434-AE46-A01A-5834BA16C25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4504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Osaka" charset="-128"/>
        <a:cs typeface="Osaka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Osaka" charset="-128"/>
        <a:cs typeface="Osaka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Osaka" charset="-128"/>
        <a:cs typeface="Osaka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Osaka" charset="-128"/>
        <a:cs typeface="Osaka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Osaka" charset="-128"/>
        <a:cs typeface="Osaka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59E13-8434-AE46-A01A-5834BA16C25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4459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Kyle – TK</a:t>
            </a:r>
            <a:r>
              <a:rPr lang="en-US" baseline="0" dirty="0" smtClean="0"/>
              <a:t> chime in as needed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59E13-8434-AE46-A01A-5834BA16C253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222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Kyle – TK chime in as needed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59E13-8434-AE46-A01A-5834BA16C253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6017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Kyle – TK chime in as needed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59E13-8434-AE46-A01A-5834BA16C253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4937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59E13-8434-AE46-A01A-5834BA16C253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929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59E13-8434-AE46-A01A-5834BA16C25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6848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59E13-8434-AE46-A01A-5834BA16C25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5866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59E13-8434-AE46-A01A-5834BA16C253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7459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59E13-8434-AE46-A01A-5834BA16C253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6138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Kyle </a:t>
            </a:r>
          </a:p>
          <a:p>
            <a:r>
              <a:rPr lang="en-US" dirty="0" smtClean="0"/>
              <a:t>Our process in the simplest</a:t>
            </a:r>
            <a:r>
              <a:rPr lang="en-US" baseline="0" dirty="0" smtClean="0"/>
              <a:t> form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59E13-8434-AE46-A01A-5834BA16C253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9853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59E13-8434-AE46-A01A-5834BA16C253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3119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59E13-8434-AE46-A01A-5834BA16C253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3389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TK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Not everything is black</a:t>
            </a:r>
            <a:r>
              <a:rPr lang="en-US" baseline="0" dirty="0" smtClean="0"/>
              <a:t> and white so what if you’re not sure?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These are some red flag  to look for that would signal we need to be working with OGC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59E13-8434-AE46-A01A-5834BA16C253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747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ChangeArrowheads="1"/>
          </p:cNvSpPr>
          <p:nvPr userDrawn="1"/>
        </p:nvSpPr>
        <p:spPr bwMode="auto">
          <a:xfrm>
            <a:off x="0" y="-63500"/>
            <a:ext cx="9144000" cy="4826000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0" y="4699000"/>
            <a:ext cx="9144000" cy="1016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0" y="4699000"/>
            <a:ext cx="9144000" cy="0"/>
          </a:xfrm>
          <a:prstGeom prst="line">
            <a:avLst/>
          </a:prstGeom>
          <a:noFill/>
          <a:ln w="6350">
            <a:solidFill>
              <a:srgbClr val="4D4D4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a typeface="Osaka" charset="-128"/>
              <a:cs typeface="Osaka" charset="-128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33500"/>
            <a:ext cx="7772400" cy="952500"/>
          </a:xfrm>
        </p:spPr>
        <p:txBody>
          <a:bodyPr anchor="ctr"/>
          <a:lstStyle>
            <a:lvl1pPr algn="ctr">
              <a:defRPr sz="2800">
                <a:solidFill>
                  <a:srgbClr val="CFB87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667000"/>
            <a:ext cx="6400800" cy="1460500"/>
          </a:xfrm>
        </p:spPr>
        <p:txBody>
          <a:bodyPr/>
          <a:lstStyle>
            <a:lvl1pPr marL="0" indent="0" algn="ctr">
              <a:spcBef>
                <a:spcPts val="2000"/>
              </a:spcBef>
              <a:buFont typeface="Wingdings" charset="2"/>
              <a:buNone/>
              <a:defRPr sz="1800">
                <a:solidFill>
                  <a:srgbClr val="CCCCCC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9831" y="4965699"/>
            <a:ext cx="5024338" cy="482602"/>
          </a:xfrm>
          <a:prstGeom prst="rect">
            <a:avLst/>
          </a:prstGeom>
        </p:spPr>
      </p:pic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0" y="4635500"/>
            <a:ext cx="9144000" cy="63500"/>
          </a:xfrm>
          <a:prstGeom prst="rect">
            <a:avLst/>
          </a:prstGeom>
          <a:solidFill>
            <a:srgbClr val="CFB87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1698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ChangeArrowheads="1"/>
          </p:cNvSpPr>
          <p:nvPr userDrawn="1"/>
        </p:nvSpPr>
        <p:spPr bwMode="auto">
          <a:xfrm>
            <a:off x="0" y="-63500"/>
            <a:ext cx="9144000" cy="4826000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0" y="4699000"/>
            <a:ext cx="9144000" cy="1016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0" y="4699000"/>
            <a:ext cx="9144000" cy="0"/>
          </a:xfrm>
          <a:prstGeom prst="line">
            <a:avLst/>
          </a:prstGeom>
          <a:noFill/>
          <a:ln w="6350">
            <a:solidFill>
              <a:srgbClr val="4D4D4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a typeface="Osaka" charset="-128"/>
              <a:cs typeface="Osaka" charset="-128"/>
            </a:endParaRPr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0" y="4635500"/>
            <a:ext cx="9144000" cy="63500"/>
          </a:xfrm>
          <a:prstGeom prst="rect">
            <a:avLst/>
          </a:prstGeom>
          <a:solidFill>
            <a:srgbClr val="CFB87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33500"/>
            <a:ext cx="7772400" cy="952500"/>
          </a:xfrm>
        </p:spPr>
        <p:txBody>
          <a:bodyPr anchor="ctr"/>
          <a:lstStyle>
            <a:lvl1pPr algn="ctr">
              <a:defRPr sz="2800">
                <a:solidFill>
                  <a:srgbClr val="CFB87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667000"/>
            <a:ext cx="6400800" cy="1460500"/>
          </a:xfrm>
        </p:spPr>
        <p:txBody>
          <a:bodyPr/>
          <a:lstStyle>
            <a:lvl1pPr marL="0" indent="0" algn="ctr">
              <a:spcBef>
                <a:spcPts val="2000"/>
              </a:spcBef>
              <a:buFont typeface="Wingdings" charset="2"/>
              <a:buNone/>
              <a:defRPr sz="1800">
                <a:solidFill>
                  <a:srgbClr val="CCCCCC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78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838200"/>
            <a:ext cx="8001000" cy="571500"/>
          </a:xfrm>
        </p:spPr>
        <p:txBody>
          <a:bodyPr lIns="0"/>
          <a:lstStyle>
            <a:lvl1pPr>
              <a:defRPr sz="3400"/>
            </a:lvl1pPr>
          </a:lstStyle>
          <a:p>
            <a:r>
              <a:rPr lang="en-US" dirty="0" smtClean="0"/>
              <a:t>Click to edit Subhead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1524000"/>
            <a:ext cx="8001000" cy="3238500"/>
          </a:xfrm>
        </p:spPr>
        <p:txBody>
          <a:bodyPr/>
          <a:lstStyle>
            <a:lvl1pPr marL="342900" indent="-342900">
              <a:spcBef>
                <a:spcPts val="1000"/>
              </a:spcBef>
              <a:buClr>
                <a:srgbClr val="B99B49"/>
              </a:buClr>
              <a:buFont typeface="Wingdings" charset="2"/>
              <a:buChar char="§"/>
              <a:defRPr/>
            </a:lvl1pPr>
            <a:lvl2pPr marL="742950" indent="-285750">
              <a:spcBef>
                <a:spcPts val="1000"/>
              </a:spcBef>
              <a:buClr>
                <a:srgbClr val="B99B49"/>
              </a:buClr>
              <a:buFont typeface="Lucida Grande"/>
              <a:buChar char="»"/>
              <a:defRPr/>
            </a:lvl2pPr>
            <a:lvl3pPr marL="1143000" indent="-228600">
              <a:spcBef>
                <a:spcPts val="1000"/>
              </a:spcBef>
              <a:buClr>
                <a:srgbClr val="B99B49"/>
              </a:buClr>
              <a:buFont typeface="Wingdings" charset="2"/>
              <a:buChar char="§"/>
              <a:defRPr/>
            </a:lvl3pPr>
            <a:lvl4pPr marL="1600200" indent="-228600">
              <a:spcBef>
                <a:spcPts val="1000"/>
              </a:spcBef>
              <a:buClr>
                <a:srgbClr val="B99B49"/>
              </a:buClr>
              <a:buFont typeface="Lucida Grande"/>
              <a:buChar char="»"/>
              <a:defRPr/>
            </a:lvl4pPr>
            <a:lvl5pPr marL="2057400" indent="-228600">
              <a:spcBef>
                <a:spcPts val="1000"/>
              </a:spcBef>
              <a:buClr>
                <a:srgbClr val="B99B49"/>
              </a:buClr>
              <a:buFont typeface="Wingdings" charset="2"/>
              <a:buChar char="§"/>
              <a:defRPr/>
            </a:lvl5pPr>
          </a:lstStyle>
          <a:p>
            <a:pPr lvl="0"/>
            <a:r>
              <a:rPr lang="en-US" dirty="0" smtClean="0"/>
              <a:t>Click to edit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Presentation Title or Audience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08802B-CECE-C644-A6A3-3C9AAC922203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dt" sz="half" idx="12"/>
          </p:nvPr>
        </p:nvSpPr>
        <p:spPr>
          <a:xfrm>
            <a:off x="6553200" y="-38100"/>
            <a:ext cx="2057400" cy="304800"/>
          </a:xfrm>
          <a:ln/>
        </p:spPr>
        <p:txBody>
          <a:bodyPr rIns="0"/>
          <a:lstStyle>
            <a:lvl1pPr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125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838200"/>
            <a:ext cx="8001000" cy="571500"/>
          </a:xfrm>
        </p:spPr>
        <p:txBody>
          <a:bodyPr lIns="0"/>
          <a:lstStyle>
            <a:lvl1pPr>
              <a:defRPr sz="3400"/>
            </a:lvl1pPr>
          </a:lstStyle>
          <a:p>
            <a:r>
              <a:rPr lang="en-US" dirty="0" smtClean="0"/>
              <a:t>Click to edit Subhead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1524000"/>
            <a:ext cx="8001000" cy="3238500"/>
          </a:xfrm>
        </p:spPr>
        <p:txBody>
          <a:bodyPr/>
          <a:lstStyle>
            <a:lvl1pPr marL="342900" indent="-342900">
              <a:spcBef>
                <a:spcPts val="1000"/>
              </a:spcBef>
              <a:buClr>
                <a:srgbClr val="B99B49"/>
              </a:buClr>
              <a:buFont typeface="Wingdings" charset="2"/>
              <a:buChar char="§"/>
              <a:defRPr/>
            </a:lvl1pPr>
            <a:lvl2pPr marL="742950" indent="-285750">
              <a:spcBef>
                <a:spcPts val="1000"/>
              </a:spcBef>
              <a:buClr>
                <a:srgbClr val="B99B49"/>
              </a:buClr>
              <a:buFont typeface="Lucida Grande"/>
              <a:buChar char="»"/>
              <a:defRPr/>
            </a:lvl2pPr>
            <a:lvl3pPr marL="1143000" indent="-228600">
              <a:spcBef>
                <a:spcPts val="1000"/>
              </a:spcBef>
              <a:buClr>
                <a:srgbClr val="B99B49"/>
              </a:buClr>
              <a:buFont typeface="Wingdings" charset="2"/>
              <a:buChar char="§"/>
              <a:defRPr/>
            </a:lvl3pPr>
            <a:lvl4pPr marL="1600200" indent="-228600">
              <a:spcBef>
                <a:spcPts val="1000"/>
              </a:spcBef>
              <a:buClr>
                <a:srgbClr val="B99B49"/>
              </a:buClr>
              <a:buFont typeface="Lucida Grande"/>
              <a:buChar char="»"/>
              <a:defRPr/>
            </a:lvl4pPr>
            <a:lvl5pPr marL="2057400" indent="-228600">
              <a:spcBef>
                <a:spcPts val="1000"/>
              </a:spcBef>
              <a:buClr>
                <a:srgbClr val="B99B49"/>
              </a:buClr>
              <a:buFont typeface="Wingdings" charset="2"/>
              <a:buChar char="§"/>
              <a:defRPr/>
            </a:lvl5pPr>
          </a:lstStyle>
          <a:p>
            <a:pPr lvl="0"/>
            <a:r>
              <a:rPr lang="en-US" dirty="0" smtClean="0"/>
              <a:t>Click to edit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Presentation Title or Audience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08802B-CECE-C644-A6A3-3C9AAC922203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dt" sz="half" idx="12"/>
          </p:nvPr>
        </p:nvSpPr>
        <p:spPr>
          <a:xfrm>
            <a:off x="6553200" y="-38100"/>
            <a:ext cx="2057400" cy="304800"/>
          </a:xfrm>
          <a:ln/>
        </p:spPr>
        <p:txBody>
          <a:bodyPr rIns="0"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571500"/>
            <a:ext cx="8001000" cy="228600"/>
          </a:xfrm>
        </p:spPr>
        <p:txBody>
          <a:bodyPr lIns="0" tIns="0" rIns="0" bIns="0" anchor="ctr" anchorCtr="0"/>
          <a:lstStyle>
            <a:lvl1pPr marL="0" indent="0">
              <a:buNone/>
              <a:defRPr sz="1600" b="1" i="0" cap="all" baseline="0">
                <a:solidFill>
                  <a:srgbClr val="B99B49"/>
                </a:solidFill>
              </a:defRPr>
            </a:lvl1pPr>
          </a:lstStyle>
          <a:p>
            <a:pPr lvl="0"/>
            <a:r>
              <a:rPr lang="en-US" dirty="0" smtClean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103278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886200" cy="3238500"/>
          </a:xfrm>
        </p:spPr>
        <p:txBody>
          <a:bodyPr/>
          <a:lstStyle>
            <a:lvl1pPr marL="342900" indent="-342900">
              <a:buClr>
                <a:srgbClr val="B99B49"/>
              </a:buClr>
              <a:buFont typeface="Wingdings" charset="2"/>
              <a:buChar char="§"/>
              <a:defRPr sz="2400"/>
            </a:lvl1pPr>
            <a:lvl2pPr marL="742950" indent="-285750">
              <a:buClr>
                <a:srgbClr val="B99B49"/>
              </a:buClr>
              <a:buFont typeface="Lucida Grande"/>
              <a:buChar char="»"/>
              <a:defRPr sz="1800"/>
            </a:lvl2pPr>
            <a:lvl3pPr marL="1143000" indent="-228600">
              <a:buClr>
                <a:srgbClr val="B99B49"/>
              </a:buClr>
              <a:buFont typeface="Wingdings" charset="2"/>
              <a:buChar char="§"/>
              <a:defRPr sz="1800"/>
            </a:lvl3pPr>
            <a:lvl4pPr marL="1600200" indent="-228600">
              <a:buClr>
                <a:srgbClr val="B99B49"/>
              </a:buClr>
              <a:buFont typeface="Lucida Grande"/>
              <a:buChar char="»"/>
              <a:defRPr sz="1800"/>
            </a:lvl4pPr>
            <a:lvl5pPr marL="2057400" indent="-228600">
              <a:buClr>
                <a:srgbClr val="B99B49"/>
              </a:buClr>
              <a:buFont typeface="Wingdings" charset="2"/>
              <a:buChar char="§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86200" cy="3238500"/>
          </a:xfrm>
        </p:spPr>
        <p:txBody>
          <a:bodyPr/>
          <a:lstStyle>
            <a:lvl1pPr marL="342900" indent="-342900">
              <a:buClr>
                <a:srgbClr val="B99B49"/>
              </a:buClr>
              <a:buFont typeface="Wingdings" charset="2"/>
              <a:buChar char="§"/>
              <a:defRPr sz="2400"/>
            </a:lvl1pPr>
            <a:lvl2pPr marL="742950" indent="-285750">
              <a:buClr>
                <a:srgbClr val="B99B49"/>
              </a:buClr>
              <a:buFont typeface="Lucida Grande"/>
              <a:buChar char="»"/>
              <a:defRPr sz="1800"/>
            </a:lvl2pPr>
            <a:lvl3pPr marL="1143000" indent="-228600">
              <a:buClr>
                <a:srgbClr val="B99B49"/>
              </a:buClr>
              <a:buFont typeface="Wingdings" charset="2"/>
              <a:buChar char="§"/>
              <a:defRPr sz="1800"/>
            </a:lvl3pPr>
            <a:lvl4pPr marL="1600200" indent="-228600">
              <a:buClr>
                <a:srgbClr val="B99B49"/>
              </a:buClr>
              <a:buFont typeface="Lucida Grande"/>
              <a:buChar char="»"/>
              <a:defRPr sz="1800"/>
            </a:lvl4pPr>
            <a:lvl5pPr marL="2057400" indent="-228600">
              <a:buClr>
                <a:srgbClr val="B99B49"/>
              </a:buClr>
              <a:buFont typeface="Wingdings" charset="2"/>
              <a:buChar char="§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Presentation Title or Audience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C5EAAF-A4DC-4B47-A05B-449AA1DDE4BD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838200"/>
            <a:ext cx="8001000" cy="571500"/>
          </a:xfrm>
        </p:spPr>
        <p:txBody>
          <a:bodyPr lIns="0"/>
          <a:lstStyle>
            <a:lvl1pPr>
              <a:defRPr sz="3400"/>
            </a:lvl1pPr>
          </a:lstStyle>
          <a:p>
            <a:r>
              <a:rPr lang="en-US" dirty="0" smtClean="0"/>
              <a:t>Click to edit Subhead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571500"/>
            <a:ext cx="8001000" cy="228600"/>
          </a:xfrm>
        </p:spPr>
        <p:txBody>
          <a:bodyPr lIns="0" tIns="0" rIns="0" bIns="0" anchor="ctr" anchorCtr="0"/>
          <a:lstStyle>
            <a:lvl1pPr marL="0" indent="0">
              <a:buNone/>
              <a:defRPr sz="1600" b="1" i="0" cap="all" baseline="0">
                <a:solidFill>
                  <a:srgbClr val="B99B49"/>
                </a:solidFill>
              </a:defRPr>
            </a:lvl1pPr>
          </a:lstStyle>
          <a:p>
            <a:pPr lvl="0"/>
            <a:r>
              <a:rPr lang="en-US" dirty="0" smtClean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475475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Presentation Title or Audience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17B027-94AA-734A-ACC9-170E40BA2B18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8577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Presentation Title or Audience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9B0832-ECD8-1F4A-ACBB-61CA5D9140CF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1072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6464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 bwMode="auto">
          <a:xfrm>
            <a:off x="-152400" y="5219700"/>
            <a:ext cx="9448800" cy="381000"/>
          </a:xfrm>
          <a:prstGeom prst="roundRect">
            <a:avLst>
              <a:gd name="adj" fmla="val 0"/>
            </a:avLst>
          </a:prstGeom>
          <a:gradFill flip="none" rotWithShape="1">
            <a:gsLst>
              <a:gs pos="76000">
                <a:schemeClr val="tx1"/>
              </a:gs>
              <a:gs pos="40000">
                <a:schemeClr val="tx1">
                  <a:alpha val="10000"/>
                </a:schemeClr>
              </a:gs>
            </a:gsLst>
            <a:lin ang="0" scaled="1"/>
            <a:tileRect/>
          </a:gra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Osaka" charset="-128"/>
              <a:cs typeface="Osaka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5249715"/>
            <a:ext cx="3341632" cy="320971"/>
          </a:xfrm>
          <a:prstGeom prst="rect">
            <a:avLst/>
          </a:prstGeom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-35719"/>
            <a:ext cx="8839200" cy="289719"/>
          </a:xfrm>
          <a:prstGeom prst="rect">
            <a:avLst/>
          </a:prstGeom>
          <a:gradFill rotWithShape="0">
            <a:gsLst>
              <a:gs pos="0">
                <a:srgbClr val="333333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 anchorCtr="0"/>
          <a:lstStyle/>
          <a:p>
            <a:endParaRPr lang="en-US" dirty="0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838200"/>
            <a:ext cx="80010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heading</a:t>
            </a:r>
            <a:endParaRPr lang="en-US" dirty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01000" cy="323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</a:t>
            </a:r>
            <a:r>
              <a:rPr lang="en-US" dirty="0" smtClean="0"/>
              <a:t>content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200" y="-38100"/>
            <a:ext cx="5638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800" kern="0" cap="all" spc="100">
                <a:solidFill>
                  <a:srgbClr val="CFBA7D"/>
                </a:solidFill>
                <a:latin typeface="Arial" charset="0"/>
              </a:defRPr>
            </a:lvl1pPr>
          </a:lstStyle>
          <a:p>
            <a:r>
              <a:rPr lang="en-US" dirty="0" smtClean="0"/>
              <a:t>Presentation Title or Audience</a:t>
            </a:r>
            <a:endParaRPr lang="en-US" dirty="0"/>
          </a:p>
        </p:txBody>
      </p:sp>
      <p:sp>
        <p:nvSpPr>
          <p:cNvPr id="1042" name="Rectangle 1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-38100"/>
            <a:ext cx="2057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rgbClr val="808080"/>
                </a:solidFill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8839200" y="-35719"/>
            <a:ext cx="304800" cy="289719"/>
          </a:xfrm>
          <a:prstGeom prst="rect">
            <a:avLst/>
          </a:prstGeom>
          <a:solidFill>
            <a:srgbClr val="CFBA7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 anchorCtr="0"/>
          <a:lstStyle/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839200" y="-381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bg1"/>
                </a:solidFill>
                <a:latin typeface="Arial" charset="0"/>
              </a:defRPr>
            </a:lvl1pPr>
          </a:lstStyle>
          <a:p>
            <a:fld id="{2577227C-FE81-1C4D-9648-168F6ADCE5D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5" r:id="rId2"/>
    <p:sldLayoutId id="2147483661" r:id="rId3"/>
    <p:sldLayoutId id="2147483672" r:id="rId4"/>
    <p:sldLayoutId id="2147483663" r:id="rId5"/>
    <p:sldLayoutId id="2147483665" r:id="rId6"/>
    <p:sldLayoutId id="2147483666" r:id="rId7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400" baseline="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Osaka" charset="-128"/>
          <a:cs typeface="Osaka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Osaka" charset="-128"/>
          <a:cs typeface="Osaka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Osaka" charset="-128"/>
          <a:cs typeface="Osaka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Osaka" charset="-128"/>
          <a:cs typeface="Osaka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Osaka" charset="-128"/>
          <a:cs typeface="Osaka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Osaka" charset="-128"/>
          <a:cs typeface="Osaka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Osaka" charset="-128"/>
          <a:cs typeface="Osaka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Osaka" charset="-128"/>
          <a:cs typeface="Osaka" charset="-128"/>
        </a:defRPr>
      </a:lvl9pPr>
    </p:titleStyle>
    <p:bodyStyle>
      <a:lvl1pPr marL="342900" indent="-342900" algn="l" rtl="0" eaLnBrk="1" fontAlgn="base" hangingPunct="1">
        <a:spcBef>
          <a:spcPts val="1000"/>
        </a:spcBef>
        <a:spcAft>
          <a:spcPct val="0"/>
        </a:spcAft>
        <a:buClr>
          <a:srgbClr val="B99B49"/>
        </a:buClr>
        <a:buFont typeface="Wingdings" charset="0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ts val="1000"/>
        </a:spcBef>
        <a:spcAft>
          <a:spcPct val="0"/>
        </a:spcAft>
        <a:buClr>
          <a:srgbClr val="B99B49"/>
        </a:buClr>
        <a:buFont typeface="Wingdings" charset="2"/>
        <a:buChar char="Ø"/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ts val="1000"/>
        </a:spcBef>
        <a:spcAft>
          <a:spcPct val="0"/>
        </a:spcAft>
        <a:buClr>
          <a:srgbClr val="B99B49"/>
        </a:buClr>
        <a:buFont typeface="Wingdings" charset="2"/>
        <a:buChar char=""/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ts val="1000"/>
        </a:spcBef>
        <a:spcAft>
          <a:spcPct val="0"/>
        </a:spcAft>
        <a:buClr>
          <a:srgbClr val="B99B49"/>
        </a:buClr>
        <a:buFont typeface="Arial"/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ts val="1000"/>
        </a:spcBef>
        <a:spcAft>
          <a:spcPct val="0"/>
        </a:spcAft>
        <a:buClr>
          <a:srgbClr val="B99B49"/>
        </a:buClr>
        <a:buFont typeface="Wingdings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2675B4"/>
        </a:buClr>
        <a:buFont typeface="Wingdings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2675B4"/>
        </a:buClr>
        <a:buFont typeface="Wingdings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2675B4"/>
        </a:buClr>
        <a:buFont typeface="Wingdings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2675B4"/>
        </a:buClr>
        <a:buFont typeface="Wingdings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635000"/>
            <a:ext cx="80010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heading</a:t>
            </a:r>
            <a:endParaRPr 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01000" cy="323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</a:t>
            </a:r>
            <a:r>
              <a:rPr lang="en-US" dirty="0" smtClean="0"/>
              <a:t>content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22857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latinLnBrk="0" hangingPunct="1">
        <a:spcBef>
          <a:spcPct val="0"/>
        </a:spcBef>
        <a:buNone/>
        <a:defRPr sz="340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Wingdings" charset="2"/>
        <a:buChar char="§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Lucida Grande"/>
        <a:buChar char="»"/>
        <a:defRPr sz="1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Wingdings" charset="2"/>
        <a:buChar char="§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Lucida Grande"/>
        <a:buChar char="»"/>
        <a:defRPr sz="18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Wingdings" charset="2"/>
        <a:buChar char="§"/>
        <a:defRPr sz="18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Kyle.jaccaudsmith@ucdenver.edu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5" Type="http://schemas.openxmlformats.org/officeDocument/2006/relationships/hyperlink" Target="mailto:Thomas.Keithiii@ucdenver.edu" TargetMode="External"/><Relationship Id="rId4" Type="http://schemas.openxmlformats.org/officeDocument/2006/relationships/hyperlink" Target="mailto:anna.crawford@ucdenver.ed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OGC.Gifts@ucdenver.edu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952500"/>
          </a:xfrm>
        </p:spPr>
        <p:txBody>
          <a:bodyPr/>
          <a:lstStyle/>
          <a:p>
            <a:r>
              <a:rPr lang="en-US" sz="3600" i="1" dirty="0" smtClean="0"/>
              <a:t>Gifts and Advancement </a:t>
            </a:r>
            <a:br>
              <a:rPr lang="en-US" sz="3600" i="1" dirty="0" smtClean="0"/>
            </a:br>
            <a:r>
              <a:rPr lang="en-US" sz="3600" i="1" dirty="0" smtClean="0"/>
              <a:t>at the University</a:t>
            </a:r>
            <a:endParaRPr lang="en-US" sz="1800" i="1" dirty="0"/>
          </a:p>
        </p:txBody>
      </p:sp>
    </p:spTree>
    <p:extLst>
      <p:ext uri="{BB962C8B-B14F-4D97-AF65-F5344CB8AC3E}">
        <p14:creationId xmlns:p14="http://schemas.microsoft.com/office/powerpoint/2010/main" val="453660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81564"/>
            <a:ext cx="8001000" cy="571500"/>
          </a:xfrm>
        </p:spPr>
        <p:txBody>
          <a:bodyPr/>
          <a:lstStyle/>
          <a:p>
            <a:r>
              <a:rPr lang="en-US" sz="2800" dirty="0" smtClean="0"/>
              <a:t>“Subcontracting” from a Gift Account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532" y="1257300"/>
            <a:ext cx="8001000" cy="3238500"/>
          </a:xfrm>
        </p:spPr>
        <p:txBody>
          <a:bodyPr/>
          <a:lstStyle/>
          <a:p>
            <a:r>
              <a:rPr lang="en-US" sz="2200" dirty="0" smtClean="0"/>
              <a:t>There is no true Subcontract from a gift, because gifts do not have prime contracts.</a:t>
            </a:r>
          </a:p>
          <a:p>
            <a:r>
              <a:rPr lang="en-US" sz="2200" dirty="0" smtClean="0"/>
              <a:t>However, sometimes you may need to flow gift money to another entity to do research.</a:t>
            </a:r>
          </a:p>
          <a:p>
            <a:r>
              <a:rPr lang="en-US" sz="2200" dirty="0" smtClean="0"/>
              <a:t>In this case, we use a “Research Services Agreement”</a:t>
            </a:r>
          </a:p>
          <a:p>
            <a:r>
              <a:rPr lang="en-US" sz="2200" dirty="0" smtClean="0"/>
              <a:t>Treated like a subcontract in process, but document is different.</a:t>
            </a:r>
          </a:p>
          <a:p>
            <a:r>
              <a:rPr lang="en-US" sz="2200" dirty="0" smtClean="0"/>
              <a:t>Requested like a subcontract with a Research Services Request form.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08802B-CECE-C644-A6A3-3C9AAC922203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740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19100"/>
            <a:ext cx="8001000" cy="571500"/>
          </a:xfrm>
        </p:spPr>
        <p:txBody>
          <a:bodyPr/>
          <a:lstStyle/>
          <a:p>
            <a:r>
              <a:rPr lang="en-US" sz="2800" dirty="0" smtClean="0"/>
              <a:t>Grants vs. Gifts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Unfortunately, it is not always clear …</a:t>
            </a:r>
          </a:p>
          <a:p>
            <a:endParaRPr lang="en-US" dirty="0" smtClean="0"/>
          </a:p>
          <a:p>
            <a:r>
              <a:rPr lang="en-US" dirty="0" smtClean="0"/>
              <a:t>Need to look at the intent, what is being funded</a:t>
            </a:r>
          </a:p>
          <a:p>
            <a:endParaRPr lang="en-US" dirty="0" smtClean="0"/>
          </a:p>
          <a:p>
            <a:r>
              <a:rPr lang="en-US" dirty="0" smtClean="0"/>
              <a:t>Upfront discussions between OGC-Advancement   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08802B-CECE-C644-A6A3-3C9AAC922203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74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381000" y="1430704"/>
            <a:ext cx="3886200" cy="3238500"/>
          </a:xfrm>
          <a:ln w="6350">
            <a:solidFill>
              <a:schemeClr val="tx1"/>
            </a:solidFill>
          </a:ln>
        </p:spPr>
        <p:txBody>
          <a:bodyPr/>
          <a:lstStyle/>
          <a:p>
            <a:pPr lvl="0"/>
            <a:r>
              <a:rPr lang="en-US" sz="1600" dirty="0"/>
              <a:t>Donated by </a:t>
            </a:r>
            <a:r>
              <a:rPr lang="en-US" sz="1600" dirty="0" smtClean="0"/>
              <a:t>individuals, trusts, private </a:t>
            </a:r>
            <a:r>
              <a:rPr lang="en-US" sz="1600" dirty="0"/>
              <a:t>or corporate foundations</a:t>
            </a:r>
          </a:p>
          <a:p>
            <a:pPr lvl="0"/>
            <a:r>
              <a:rPr lang="en-US" sz="1600" dirty="0"/>
              <a:t>Given with “no strings” attached (only report of the use of funds is expected)</a:t>
            </a:r>
          </a:p>
          <a:p>
            <a:pPr lvl="0"/>
            <a:r>
              <a:rPr lang="en-US" sz="1600" dirty="0"/>
              <a:t>Scholarships or educational aid (donor may not determine who receives funds</a:t>
            </a:r>
            <a:r>
              <a:rPr lang="en-US" sz="1600" dirty="0" smtClean="0"/>
              <a:t>)</a:t>
            </a:r>
          </a:p>
          <a:p>
            <a:pPr lvl="0"/>
            <a:r>
              <a:rPr lang="en-US" sz="1600" dirty="0" smtClean="0"/>
              <a:t>Project based funding (e.g. programmatic support for a science fair or summer bridge program) </a:t>
            </a:r>
            <a:endParaRPr lang="en-US" sz="1600" dirty="0"/>
          </a:p>
          <a:p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683370" y="1428750"/>
            <a:ext cx="3886200" cy="3695700"/>
          </a:xfrm>
          <a:ln w="6350">
            <a:solidFill>
              <a:schemeClr val="tx1"/>
            </a:solidFill>
          </a:ln>
        </p:spPr>
        <p:txBody>
          <a:bodyPr/>
          <a:lstStyle/>
          <a:p>
            <a:pPr lvl="0"/>
            <a:r>
              <a:rPr lang="en-US" sz="1600" dirty="0"/>
              <a:t>Grantor expects something in return for the funding </a:t>
            </a:r>
          </a:p>
          <a:p>
            <a:pPr lvl="0"/>
            <a:r>
              <a:rPr lang="en-US" sz="1600" dirty="0"/>
              <a:t>Funding of specific research protocol</a:t>
            </a:r>
          </a:p>
          <a:p>
            <a:pPr lvl="0"/>
            <a:r>
              <a:rPr lang="en-US" sz="1600" dirty="0"/>
              <a:t>Publication rights are involved</a:t>
            </a:r>
          </a:p>
          <a:p>
            <a:pPr lvl="0"/>
            <a:r>
              <a:rPr lang="en-US" sz="1600" dirty="0"/>
              <a:t>Specific research involves </a:t>
            </a:r>
            <a:r>
              <a:rPr lang="en-US" sz="1600" dirty="0" smtClean="0"/>
              <a:t>human and animal </a:t>
            </a:r>
            <a:r>
              <a:rPr lang="en-US" sz="1600" dirty="0"/>
              <a:t>subjects</a:t>
            </a:r>
          </a:p>
          <a:p>
            <a:r>
              <a:rPr lang="en-US" sz="1600" dirty="0"/>
              <a:t>Examples:</a:t>
            </a:r>
          </a:p>
          <a:p>
            <a:pPr lvl="1"/>
            <a:r>
              <a:rPr lang="en-US" sz="1400" dirty="0"/>
              <a:t>Clinical trial with industry as sponsor</a:t>
            </a:r>
          </a:p>
          <a:p>
            <a:pPr lvl="1"/>
            <a:r>
              <a:rPr lang="en-US" sz="1400" dirty="0"/>
              <a:t>NIH awards</a:t>
            </a:r>
          </a:p>
          <a:p>
            <a:pPr lvl="1"/>
            <a:r>
              <a:rPr lang="en-US" sz="1400" dirty="0"/>
              <a:t>State of Colorado </a:t>
            </a:r>
          </a:p>
          <a:p>
            <a:pPr lvl="1"/>
            <a:r>
              <a:rPr lang="en-US" sz="1400" dirty="0"/>
              <a:t>Industry research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08802B-CECE-C644-A6A3-3C9AAC922203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81000" y="801077"/>
            <a:ext cx="3886200" cy="571500"/>
          </a:xfrm>
          <a:solidFill>
            <a:srgbClr val="CFBA7D"/>
          </a:solidFill>
          <a:ln w="6350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n-US" sz="2800" dirty="0" smtClean="0"/>
              <a:t>Philanthropic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6200" y="419100"/>
            <a:ext cx="8001000" cy="228600"/>
          </a:xfrm>
        </p:spPr>
        <p:txBody>
          <a:bodyPr/>
          <a:lstStyle/>
          <a:p>
            <a:r>
              <a:rPr lang="en-US" sz="2000" dirty="0" smtClean="0">
                <a:solidFill>
                  <a:schemeClr val="tx1"/>
                </a:solidFill>
              </a:rPr>
              <a:t>Is it a Grant or is it a gift?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1" name="Title 6"/>
          <p:cNvSpPr txBox="1">
            <a:spLocks/>
          </p:cNvSpPr>
          <p:nvPr/>
        </p:nvSpPr>
        <p:spPr bwMode="auto">
          <a:xfrm>
            <a:off x="4683370" y="800100"/>
            <a:ext cx="3886200" cy="571500"/>
          </a:xfrm>
          <a:prstGeom prst="rect">
            <a:avLst/>
          </a:prstGeom>
          <a:solidFill>
            <a:srgbClr val="CFBA7D"/>
          </a:solidFill>
          <a:ln w="6350">
            <a:solidFill>
              <a:schemeClr val="tx1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4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Osaka" charset="-128"/>
                <a:cs typeface="Osaka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Osaka" charset="-128"/>
                <a:cs typeface="Osaka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Osaka" charset="-128"/>
                <a:cs typeface="Osaka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Osaka" charset="-128"/>
                <a:cs typeface="Osaka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Osaka" charset="-128"/>
                <a:cs typeface="Osaka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Osaka" charset="-128"/>
                <a:cs typeface="Osaka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Osaka" charset="-128"/>
                <a:cs typeface="Osaka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Osaka" charset="-128"/>
                <a:cs typeface="Osaka" charset="-128"/>
              </a:defRPr>
            </a:lvl9pPr>
          </a:lstStyle>
          <a:p>
            <a:pPr algn="ctr"/>
            <a:r>
              <a:rPr lang="en-US" sz="2800" kern="0" dirty="0" smtClean="0"/>
              <a:t>Grants and Contracts </a:t>
            </a:r>
            <a:endParaRPr lang="en-US" sz="2800" kern="0" dirty="0"/>
          </a:p>
        </p:txBody>
      </p:sp>
    </p:spTree>
    <p:extLst>
      <p:ext uri="{BB962C8B-B14F-4D97-AF65-F5344CB8AC3E}">
        <p14:creationId xmlns:p14="http://schemas.microsoft.com/office/powerpoint/2010/main" val="32214380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342900"/>
            <a:ext cx="8001000" cy="571500"/>
          </a:xfrm>
        </p:spPr>
        <p:txBody>
          <a:bodyPr/>
          <a:lstStyle/>
          <a:p>
            <a:pPr algn="ctr"/>
            <a:r>
              <a:rPr lang="en-US" sz="2800" b="1" dirty="0"/>
              <a:t>When to involve </a:t>
            </a:r>
            <a:r>
              <a:rPr lang="en-US" sz="2800" b="1" dirty="0" smtClean="0"/>
              <a:t>OGC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04900"/>
            <a:ext cx="8763000" cy="3810000"/>
          </a:xfrm>
        </p:spPr>
        <p:txBody>
          <a:bodyPr/>
          <a:lstStyle/>
          <a:p>
            <a:pPr lvl="0"/>
            <a:r>
              <a:rPr lang="en-US" sz="1600" dirty="0" smtClean="0"/>
              <a:t>The </a:t>
            </a:r>
            <a:r>
              <a:rPr lang="en-US" sz="1600" dirty="0"/>
              <a:t>sponsor is a government </a:t>
            </a:r>
            <a:r>
              <a:rPr lang="en-US" sz="1600" dirty="0" smtClean="0"/>
              <a:t>entity - including </a:t>
            </a:r>
            <a:r>
              <a:rPr lang="en-US" sz="1600" dirty="0"/>
              <a:t>public school or local government </a:t>
            </a:r>
            <a:r>
              <a:rPr lang="en-US" sz="1600" dirty="0" smtClean="0"/>
              <a:t>agency</a:t>
            </a:r>
            <a:endParaRPr lang="en-US" sz="1600" dirty="0"/>
          </a:p>
          <a:p>
            <a:r>
              <a:rPr lang="en-US" sz="1600" dirty="0"/>
              <a:t>There is potential for intellectual property ownership and rights issues with </a:t>
            </a:r>
            <a:r>
              <a:rPr lang="en-US" sz="1600" dirty="0" smtClean="0"/>
              <a:t>funder</a:t>
            </a:r>
          </a:p>
          <a:p>
            <a:pPr lvl="0"/>
            <a:r>
              <a:rPr lang="en-US" sz="1600" dirty="0" smtClean="0"/>
              <a:t>Involves </a:t>
            </a:r>
            <a:r>
              <a:rPr lang="en-US" sz="1600" dirty="0"/>
              <a:t>human subjects (and/or requires Institutional Review Board</a:t>
            </a:r>
            <a:r>
              <a:rPr lang="en-US" sz="1600" dirty="0" smtClean="0"/>
              <a:t>)</a:t>
            </a:r>
          </a:p>
          <a:p>
            <a:pPr lvl="0"/>
            <a:r>
              <a:rPr lang="en-US" sz="1600" dirty="0" smtClean="0"/>
              <a:t>Involves animals </a:t>
            </a:r>
            <a:endParaRPr lang="en-US" sz="1600" dirty="0"/>
          </a:p>
          <a:p>
            <a:pPr lvl="0"/>
            <a:r>
              <a:rPr lang="en-US" sz="1600" dirty="0"/>
              <a:t>Deliverables are expected by the funder (and donor expects funds returned if not delivered</a:t>
            </a:r>
            <a:r>
              <a:rPr lang="en-US" sz="1600" dirty="0" smtClean="0"/>
              <a:t>)</a:t>
            </a:r>
          </a:p>
          <a:p>
            <a:pPr lvl="1"/>
            <a:r>
              <a:rPr lang="en-US" sz="1600" dirty="0"/>
              <a:t>Donor expects full accounting of project </a:t>
            </a:r>
            <a:r>
              <a:rPr lang="en-US" sz="1600" dirty="0" smtClean="0"/>
              <a:t>expenses</a:t>
            </a:r>
          </a:p>
          <a:p>
            <a:pPr lvl="0"/>
            <a:r>
              <a:rPr lang="en-US" sz="1600" dirty="0" smtClean="0"/>
              <a:t>Only 1 proposal submission is allowed by funder</a:t>
            </a:r>
            <a:endParaRPr lang="en-US" sz="1600" dirty="0"/>
          </a:p>
          <a:p>
            <a:pPr lvl="0"/>
            <a:r>
              <a:rPr lang="en-US" sz="1600" dirty="0" smtClean="0"/>
              <a:t>Grantor </a:t>
            </a:r>
            <a:r>
              <a:rPr lang="en-US" sz="1600" dirty="0"/>
              <a:t>involves peer review process</a:t>
            </a:r>
          </a:p>
          <a:p>
            <a:pPr lvl="0"/>
            <a:r>
              <a:rPr lang="en-US" sz="1600" dirty="0"/>
              <a:t>The funder has historically funded through OGC</a:t>
            </a:r>
          </a:p>
          <a:p>
            <a:pPr lvl="0"/>
            <a:r>
              <a:rPr lang="en-US" sz="1600" dirty="0" smtClean="0"/>
              <a:t>Donation </a:t>
            </a:r>
            <a:r>
              <a:rPr lang="en-US" sz="1600" dirty="0"/>
              <a:t>is coming from a foreign country</a:t>
            </a:r>
          </a:p>
          <a:p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08802B-CECE-C644-A6A3-3C9AAC922203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55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Examples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Community First Foundation </a:t>
            </a:r>
          </a:p>
          <a:p>
            <a:pPr lvl="1"/>
            <a:r>
              <a:rPr lang="en-US" dirty="0" smtClean="0"/>
              <a:t>Warm Connections – provide preventive mental health support for mothers on WIC program</a:t>
            </a:r>
          </a:p>
          <a:p>
            <a:pPr lvl="1"/>
            <a:r>
              <a:rPr lang="en-US" dirty="0" smtClean="0"/>
              <a:t>Specific research protocol - involves human subjects – conduct needs assessments</a:t>
            </a:r>
          </a:p>
          <a:p>
            <a:pPr lvl="1"/>
            <a:r>
              <a:rPr lang="en-US" dirty="0" smtClean="0"/>
              <a:t>Design pre-post intervention measures to assess impact.  Obtain approval to collect data in WIC clinics</a:t>
            </a:r>
          </a:p>
          <a:p>
            <a:pPr lvl="1"/>
            <a:r>
              <a:rPr lang="en-US" dirty="0" smtClean="0"/>
              <a:t>Administered in OGC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08802B-CECE-C644-A6A3-3C9AAC922203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20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Examples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Perlman Family Foundation</a:t>
            </a:r>
          </a:p>
          <a:p>
            <a:pPr lvl="1"/>
            <a:r>
              <a:rPr lang="en-US" dirty="0" smtClean="0"/>
              <a:t>Initial conversations were broad research objectives</a:t>
            </a:r>
          </a:p>
          <a:p>
            <a:pPr lvl="1"/>
            <a:r>
              <a:rPr lang="en-US" dirty="0" smtClean="0"/>
              <a:t>Changed to a specific research protocol which received a scientific review by the Foundation</a:t>
            </a:r>
          </a:p>
          <a:p>
            <a:pPr lvl="1"/>
            <a:r>
              <a:rPr lang="en-US" dirty="0" smtClean="0"/>
              <a:t>Foundation outlined terms and after agreement came back – clear it was a contract</a:t>
            </a:r>
          </a:p>
          <a:p>
            <a:pPr lvl="1"/>
            <a:r>
              <a:rPr lang="en-US" dirty="0" smtClean="0"/>
              <a:t>OGC brought in to re-negotiate the agreement and administer the funds</a:t>
            </a:r>
          </a:p>
          <a:p>
            <a:pPr lvl="1"/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08802B-CECE-C644-A6A3-3C9AAC922203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Examples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Facebook </a:t>
            </a:r>
          </a:p>
          <a:p>
            <a:pPr lvl="1"/>
            <a:r>
              <a:rPr lang="en-US" dirty="0" smtClean="0"/>
              <a:t>Faculty member saw the open research RFP online and initially reached out to OGC staffers who worked within the CEAS</a:t>
            </a:r>
          </a:p>
          <a:p>
            <a:pPr lvl="1"/>
            <a:r>
              <a:rPr lang="en-US" dirty="0" smtClean="0"/>
              <a:t>Based on the lack of reporting requirements and the “unrestricted” nature of the gift, OGC involved Advancement </a:t>
            </a:r>
          </a:p>
          <a:p>
            <a:pPr lvl="1"/>
            <a:r>
              <a:rPr lang="en-US" dirty="0" smtClean="0"/>
              <a:t>Advancement discussed with CUF and OGC – determined that CUF was able to accept funding </a:t>
            </a:r>
          </a:p>
          <a:p>
            <a:pPr lvl="1"/>
            <a:r>
              <a:rPr lang="en-US" dirty="0" smtClean="0"/>
              <a:t>End result: faculty member worked with Advancement to develop and submit research proposal </a:t>
            </a:r>
          </a:p>
          <a:p>
            <a:pPr lvl="1"/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08802B-CECE-C644-A6A3-3C9AAC922203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59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021" y="471071"/>
            <a:ext cx="8001000" cy="571500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46" y="830432"/>
            <a:ext cx="8001000" cy="3627268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sz="2200" dirty="0" smtClean="0"/>
              <a:t>CU Anschutz Advancement: Kyle Jaccaud-Smith, Director of Development Corporate and Foundation Relations; </a:t>
            </a:r>
            <a:r>
              <a:rPr lang="en-US" sz="2200" dirty="0" smtClean="0">
                <a:hlinkClick r:id="rId3"/>
              </a:rPr>
              <a:t>Kyle.jaccaudsmith@ucdenver.edu</a:t>
            </a:r>
            <a:endParaRPr lang="en-US" sz="2200" dirty="0"/>
          </a:p>
          <a:p>
            <a:pPr>
              <a:spcBef>
                <a:spcPts val="0"/>
              </a:spcBef>
            </a:pP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n-US" sz="2200" dirty="0" smtClean="0"/>
              <a:t>CU Denver Advancement: Anna Crawford, Associate Director of Foundation and Corporate Development; </a:t>
            </a:r>
            <a:r>
              <a:rPr lang="en-US" sz="2200" u="sng" dirty="0" smtClean="0">
                <a:hlinkClick r:id="rId4"/>
              </a:rPr>
              <a:t>anna.crawford@ucdenver.edu</a:t>
            </a:r>
            <a:r>
              <a:rPr lang="en-US" sz="2200" dirty="0" smtClean="0"/>
              <a:t> </a:t>
            </a:r>
          </a:p>
          <a:p>
            <a:pPr>
              <a:spcBef>
                <a:spcPts val="0"/>
              </a:spcBef>
            </a:pPr>
            <a:endParaRPr lang="en-US" sz="2200" dirty="0"/>
          </a:p>
          <a:p>
            <a:pPr>
              <a:spcBef>
                <a:spcPts val="0"/>
              </a:spcBef>
            </a:pPr>
            <a:r>
              <a:rPr lang="en-US" sz="2200" dirty="0" smtClean="0"/>
              <a:t>Gifts vs Grants: TK Keith, Manager of Compliance and Training for Financial Services; </a:t>
            </a:r>
            <a:r>
              <a:rPr lang="en-US" sz="2200" dirty="0" smtClean="0">
                <a:hlinkClick r:id="rId5"/>
              </a:rPr>
              <a:t>Thomas.Keithiii@ucdenver.edu</a:t>
            </a:r>
            <a:r>
              <a:rPr lang="en-US" sz="2200" dirty="0" smtClean="0"/>
              <a:t> 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dirty="0"/>
          </a:p>
          <a:p>
            <a:pPr marL="0" indent="0" algn="ctr">
              <a:spcBef>
                <a:spcPts val="0"/>
              </a:spcBef>
              <a:buNone/>
            </a:pPr>
            <a:endParaRPr lang="en-US" dirty="0" smtClean="0"/>
          </a:p>
          <a:p>
            <a:pPr marL="0" indent="0" algn="ctr">
              <a:spcBef>
                <a:spcPts val="0"/>
              </a:spcBef>
              <a:buNone/>
            </a:pPr>
            <a:endParaRPr lang="en-US" dirty="0"/>
          </a:p>
          <a:p>
            <a:pPr marL="0" indent="0" algn="ctr">
              <a:spcBef>
                <a:spcPts val="0"/>
              </a:spcBef>
              <a:buNone/>
            </a:pPr>
            <a:endParaRPr lang="en-US" dirty="0" smtClean="0"/>
          </a:p>
          <a:p>
            <a:pPr marL="0" indent="0" algn="ctr">
              <a:spcBef>
                <a:spcPts val="0"/>
              </a:spcBef>
              <a:buNone/>
            </a:pPr>
            <a:endParaRPr lang="en-US" dirty="0"/>
          </a:p>
          <a:p>
            <a:pPr marL="0" indent="0" algn="ctr">
              <a:spcBef>
                <a:spcPts val="0"/>
              </a:spcBef>
              <a:buNone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08802B-CECE-C644-A6A3-3C9AAC922203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610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28700"/>
            <a:ext cx="4343400" cy="32385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effectLst/>
              </a:rPr>
              <a:t>Who we are: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P</a:t>
            </a:r>
            <a:r>
              <a:rPr lang="en-US" sz="2000" dirty="0" smtClean="0">
                <a:effectLst/>
              </a:rPr>
              <a:t>hilanthropic arm of the university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G</a:t>
            </a:r>
            <a:r>
              <a:rPr lang="en-US" sz="2000" dirty="0" smtClean="0"/>
              <a:t>rowing </a:t>
            </a:r>
            <a:r>
              <a:rPr lang="en-US" sz="2000" dirty="0"/>
              <a:t>team of </a:t>
            </a:r>
            <a:r>
              <a:rPr lang="en-US" sz="2000" dirty="0" smtClean="0"/>
              <a:t>18 c</a:t>
            </a:r>
            <a:r>
              <a:rPr lang="en-US" sz="2000" dirty="0" smtClean="0">
                <a:effectLst/>
              </a:rPr>
              <a:t>omprised of: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Philanthropic Advisors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Corporate and Foundation Relations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Alumni Relations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Marketing and Communication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S</a:t>
            </a:r>
            <a:r>
              <a:rPr lang="en-US" sz="1600" dirty="0" smtClean="0">
                <a:effectLst/>
              </a:rPr>
              <a:t>tewardship and Events 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Planned Giving (e.g. wills and bequests) </a:t>
            </a: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>
              <a:effectLst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4915" y="1028700"/>
            <a:ext cx="4216685" cy="323850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What we do: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Secure resources for the campus by bringing people together to solve real problems </a:t>
            </a:r>
          </a:p>
          <a:p>
            <a:pPr lvl="0"/>
            <a:r>
              <a:rPr lang="en-US" sz="2000" dirty="0"/>
              <a:t>Focus is on </a:t>
            </a:r>
            <a:r>
              <a:rPr lang="en-US" sz="2000" dirty="0" smtClean="0"/>
              <a:t>gifts </a:t>
            </a:r>
            <a:r>
              <a:rPr lang="en-US" sz="2000" dirty="0"/>
              <a:t>above </a:t>
            </a:r>
            <a:r>
              <a:rPr lang="en-US" sz="2000" dirty="0" smtClean="0"/>
              <a:t>$10k</a:t>
            </a:r>
            <a:r>
              <a:rPr lang="en-US" sz="2000" dirty="0"/>
              <a:t> </a:t>
            </a:r>
            <a:r>
              <a:rPr lang="en-US" sz="2000" dirty="0" smtClean="0"/>
              <a:t>(potentially raising to $25k) </a:t>
            </a:r>
            <a:endParaRPr lang="en-US" sz="2000" dirty="0"/>
          </a:p>
          <a:p>
            <a:pPr lvl="0"/>
            <a:r>
              <a:rPr lang="en-US" sz="2000" dirty="0"/>
              <a:t>Previous three FY totals: </a:t>
            </a:r>
            <a:r>
              <a:rPr lang="en-US" sz="2000" dirty="0" smtClean="0"/>
              <a:t>~$54M</a:t>
            </a:r>
          </a:p>
          <a:p>
            <a:pPr lvl="0"/>
            <a:r>
              <a:rPr lang="en-US" sz="2000" dirty="0" smtClean="0"/>
              <a:t>Current FY (in progress): ~$10M </a:t>
            </a:r>
            <a:endParaRPr lang="en-US" sz="2000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08802B-CECE-C644-A6A3-3C9AAC92220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152400" y="323850"/>
            <a:ext cx="89916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4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Osaka" charset="-128"/>
                <a:cs typeface="Osaka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Osaka" charset="-128"/>
                <a:cs typeface="Osaka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Osaka" charset="-128"/>
                <a:cs typeface="Osaka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Osaka" charset="-128"/>
                <a:cs typeface="Osaka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Osaka" charset="-128"/>
                <a:cs typeface="Osaka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Osaka" charset="-128"/>
                <a:cs typeface="Osaka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Osaka" charset="-128"/>
                <a:cs typeface="Osaka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Osaka" charset="-128"/>
                <a:cs typeface="Osaka" charset="-128"/>
              </a:defRPr>
            </a:lvl9pPr>
          </a:lstStyle>
          <a:p>
            <a:r>
              <a:rPr lang="en-US" sz="2800" kern="0" dirty="0" smtClean="0"/>
              <a:t>What is the Office of Advancement at CU Denver?</a:t>
            </a:r>
            <a:endParaRPr lang="en-US" sz="2800" kern="0" dirty="0"/>
          </a:p>
        </p:txBody>
      </p:sp>
    </p:spTree>
    <p:extLst>
      <p:ext uri="{BB962C8B-B14F-4D97-AF65-F5344CB8AC3E}">
        <p14:creationId xmlns:p14="http://schemas.microsoft.com/office/powerpoint/2010/main" val="289882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5870"/>
            <a:ext cx="8991600" cy="571500"/>
          </a:xfrm>
        </p:spPr>
        <p:txBody>
          <a:bodyPr/>
          <a:lstStyle/>
          <a:p>
            <a:r>
              <a:rPr lang="en-US" sz="2800" dirty="0" smtClean="0"/>
              <a:t>Advancement Org Chart Anschutz Medical Campus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08802B-CECE-C644-A6A3-3C9AAC922203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3622389" y="847503"/>
            <a:ext cx="1856064" cy="60400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Calibri" panose="020F0502020204030204" pitchFamily="34" charset="0"/>
              </a:rPr>
              <a:t>Scott Arthur </a:t>
            </a:r>
          </a:p>
          <a:p>
            <a:pPr algn="ctr"/>
            <a:r>
              <a:rPr lang="en-US" sz="1200" dirty="0">
                <a:latin typeface="Calibri" panose="020F0502020204030204" pitchFamily="34" charset="0"/>
              </a:rPr>
              <a:t>Vice Chancellor</a:t>
            </a:r>
          </a:p>
        </p:txBody>
      </p:sp>
      <p:sp>
        <p:nvSpPr>
          <p:cNvPr id="48" name="Rectangle 47"/>
          <p:cNvSpPr/>
          <p:nvPr/>
        </p:nvSpPr>
        <p:spPr>
          <a:xfrm>
            <a:off x="2006368" y="1662985"/>
            <a:ext cx="1581325" cy="77178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Calibri" panose="020F0502020204030204" pitchFamily="34" charset="0"/>
              </a:rPr>
              <a:t>Mike Pasquarella </a:t>
            </a:r>
            <a:r>
              <a:rPr lang="en-US" sz="1600" dirty="0" smtClean="0">
                <a:latin typeface="Calibri" panose="020F0502020204030204" pitchFamily="34" charset="0"/>
              </a:rPr>
              <a:t> </a:t>
            </a:r>
            <a:r>
              <a:rPr lang="en-US" sz="1200" dirty="0" smtClean="0">
                <a:latin typeface="Calibri" panose="020F0502020204030204" pitchFamily="34" charset="0"/>
              </a:rPr>
              <a:t>Assoc</a:t>
            </a:r>
            <a:r>
              <a:rPr lang="en-US" sz="1200" dirty="0">
                <a:latin typeface="Calibri" panose="020F0502020204030204" pitchFamily="34" charset="0"/>
              </a:rPr>
              <a:t>. Vice Chancellor </a:t>
            </a:r>
          </a:p>
        </p:txBody>
      </p:sp>
      <p:sp>
        <p:nvSpPr>
          <p:cNvPr id="49" name="Rectangle 48"/>
          <p:cNvSpPr/>
          <p:nvPr/>
        </p:nvSpPr>
        <p:spPr>
          <a:xfrm>
            <a:off x="5543514" y="1655437"/>
            <a:ext cx="1581325" cy="77178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Calibri" panose="020F0502020204030204" pitchFamily="34" charset="0"/>
              </a:rPr>
              <a:t>Karen Aarestad</a:t>
            </a:r>
          </a:p>
          <a:p>
            <a:pPr algn="ctr"/>
            <a:r>
              <a:rPr lang="en-US" sz="1200" dirty="0">
                <a:latin typeface="Calibri" panose="020F0502020204030204" pitchFamily="34" charset="0"/>
              </a:rPr>
              <a:t>Assoc. Vice Chancellor </a:t>
            </a:r>
          </a:p>
        </p:txBody>
      </p:sp>
      <p:sp>
        <p:nvSpPr>
          <p:cNvPr id="50" name="Rectangle 49"/>
          <p:cNvSpPr/>
          <p:nvPr/>
        </p:nvSpPr>
        <p:spPr>
          <a:xfrm>
            <a:off x="7338767" y="1655437"/>
            <a:ext cx="1581325" cy="77178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Calibri" panose="020F0502020204030204" pitchFamily="34" charset="0"/>
              </a:rPr>
              <a:t>Allison Krebs</a:t>
            </a:r>
          </a:p>
          <a:p>
            <a:pPr algn="ctr"/>
            <a:r>
              <a:rPr lang="en-US" sz="1200" dirty="0">
                <a:latin typeface="Calibri" panose="020F0502020204030204" pitchFamily="34" charset="0"/>
              </a:rPr>
              <a:t>Assoc. Vice Chancellor </a:t>
            </a:r>
          </a:p>
        </p:txBody>
      </p:sp>
      <p:sp>
        <p:nvSpPr>
          <p:cNvPr id="51" name="Rectangle 50"/>
          <p:cNvSpPr/>
          <p:nvPr/>
        </p:nvSpPr>
        <p:spPr>
          <a:xfrm>
            <a:off x="218814" y="1662985"/>
            <a:ext cx="1581325" cy="77178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Calibri" panose="020F0502020204030204" pitchFamily="34" charset="0"/>
              </a:rPr>
              <a:t>Brie Aguila </a:t>
            </a:r>
          </a:p>
          <a:p>
            <a:pPr algn="ctr"/>
            <a:r>
              <a:rPr lang="en-US" sz="1200" dirty="0">
                <a:latin typeface="Calibri" panose="020F0502020204030204" pitchFamily="34" charset="0"/>
              </a:rPr>
              <a:t>Assoc. Vice Chancellor </a:t>
            </a:r>
          </a:p>
        </p:txBody>
      </p:sp>
      <p:sp>
        <p:nvSpPr>
          <p:cNvPr id="52" name="Rectangle 51"/>
          <p:cNvSpPr/>
          <p:nvPr/>
        </p:nvSpPr>
        <p:spPr>
          <a:xfrm>
            <a:off x="3763662" y="1656146"/>
            <a:ext cx="1581325" cy="77178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Calibri" panose="020F0502020204030204" pitchFamily="34" charset="0"/>
              </a:rPr>
              <a:t>Jim Hodge</a:t>
            </a:r>
          </a:p>
          <a:p>
            <a:pPr algn="ctr"/>
            <a:r>
              <a:rPr lang="en-US" sz="1200" dirty="0">
                <a:latin typeface="Calibri" panose="020F0502020204030204" pitchFamily="34" charset="0"/>
              </a:rPr>
              <a:t>Assoc. Vice Chancellor </a:t>
            </a:r>
          </a:p>
        </p:txBody>
      </p:sp>
      <p:sp>
        <p:nvSpPr>
          <p:cNvPr id="53" name="Rectangle 52"/>
          <p:cNvSpPr/>
          <p:nvPr/>
        </p:nvSpPr>
        <p:spPr>
          <a:xfrm>
            <a:off x="5751703" y="2549073"/>
            <a:ext cx="1118882" cy="44500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latin typeface="Calibri" panose="020F0502020204030204" pitchFamily="34" charset="0"/>
              </a:rPr>
              <a:t>Alumni Relations</a:t>
            </a:r>
          </a:p>
        </p:txBody>
      </p:sp>
      <p:sp>
        <p:nvSpPr>
          <p:cNvPr id="54" name="Rectangle 53"/>
          <p:cNvSpPr/>
          <p:nvPr/>
        </p:nvSpPr>
        <p:spPr>
          <a:xfrm>
            <a:off x="5751703" y="3105258"/>
            <a:ext cx="1118882" cy="44500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latin typeface="Calibri" panose="020F0502020204030204" pitchFamily="34" charset="0"/>
              </a:rPr>
              <a:t>School and College Development team</a:t>
            </a:r>
          </a:p>
        </p:txBody>
      </p:sp>
      <p:sp>
        <p:nvSpPr>
          <p:cNvPr id="55" name="Rectangle 54"/>
          <p:cNvSpPr/>
          <p:nvPr/>
        </p:nvSpPr>
        <p:spPr>
          <a:xfrm>
            <a:off x="5751703" y="3661443"/>
            <a:ext cx="1118882" cy="44500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latin typeface="Calibri" panose="020F0502020204030204" pitchFamily="34" charset="0"/>
              </a:rPr>
              <a:t>Corporate and Foundation Relations</a:t>
            </a:r>
          </a:p>
        </p:txBody>
      </p:sp>
      <p:sp>
        <p:nvSpPr>
          <p:cNvPr id="56" name="Rectangle 55"/>
          <p:cNvSpPr/>
          <p:nvPr/>
        </p:nvSpPr>
        <p:spPr>
          <a:xfrm>
            <a:off x="6027616" y="4190191"/>
            <a:ext cx="1155583" cy="36831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latin typeface="Calibri" panose="020F0502020204030204" pitchFamily="34" charset="0"/>
              </a:rPr>
              <a:t>Kyle Jaccaud-Smith</a:t>
            </a:r>
          </a:p>
          <a:p>
            <a:pPr algn="ctr"/>
            <a:r>
              <a:rPr lang="en-US" sz="788" dirty="0">
                <a:latin typeface="Calibri" panose="020F0502020204030204" pitchFamily="34" charset="0"/>
              </a:rPr>
              <a:t>Director of Development</a:t>
            </a:r>
          </a:p>
        </p:txBody>
      </p:sp>
      <p:sp>
        <p:nvSpPr>
          <p:cNvPr id="57" name="Rectangle 56"/>
          <p:cNvSpPr/>
          <p:nvPr/>
        </p:nvSpPr>
        <p:spPr>
          <a:xfrm>
            <a:off x="6027616" y="4700623"/>
            <a:ext cx="1155583" cy="36831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latin typeface="Calibri" panose="020F0502020204030204" pitchFamily="34" charset="0"/>
              </a:rPr>
              <a:t>John Bennett</a:t>
            </a:r>
          </a:p>
          <a:p>
            <a:pPr algn="ctr"/>
            <a:r>
              <a:rPr lang="en-US" sz="788" dirty="0">
                <a:latin typeface="Calibri" panose="020F0502020204030204" pitchFamily="34" charset="0"/>
              </a:rPr>
              <a:t>Assistant Dir. Development</a:t>
            </a:r>
          </a:p>
        </p:txBody>
      </p:sp>
      <p:cxnSp>
        <p:nvCxnSpPr>
          <p:cNvPr id="58" name="Elbow Connector 57"/>
          <p:cNvCxnSpPr/>
          <p:nvPr/>
        </p:nvCxnSpPr>
        <p:spPr>
          <a:xfrm rot="16200000" flipH="1">
            <a:off x="5811619" y="4156283"/>
            <a:ext cx="286667" cy="122689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56" idx="2"/>
            <a:endCxn id="57" idx="0"/>
          </p:cNvCxnSpPr>
          <p:nvPr/>
        </p:nvCxnSpPr>
        <p:spPr>
          <a:xfrm>
            <a:off x="6605408" y="4558507"/>
            <a:ext cx="0" cy="1421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53" idx="0"/>
          </p:cNvCxnSpPr>
          <p:nvPr/>
        </p:nvCxnSpPr>
        <p:spPr>
          <a:xfrm flipV="1">
            <a:off x="6311144" y="2434773"/>
            <a:ext cx="0" cy="1143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54" idx="0"/>
            <a:endCxn id="53" idx="2"/>
          </p:cNvCxnSpPr>
          <p:nvPr/>
        </p:nvCxnSpPr>
        <p:spPr>
          <a:xfrm flipV="1">
            <a:off x="6311144" y="2994080"/>
            <a:ext cx="0" cy="1111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55" idx="0"/>
            <a:endCxn id="54" idx="2"/>
          </p:cNvCxnSpPr>
          <p:nvPr/>
        </p:nvCxnSpPr>
        <p:spPr>
          <a:xfrm flipV="1">
            <a:off x="6311144" y="3550265"/>
            <a:ext cx="0" cy="1111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371213" y="2549073"/>
            <a:ext cx="1113226" cy="44500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latin typeface="Calibri" panose="020F0502020204030204" pitchFamily="34" charset="0"/>
              </a:rPr>
              <a:t>Communications</a:t>
            </a:r>
          </a:p>
        </p:txBody>
      </p:sp>
      <p:sp>
        <p:nvSpPr>
          <p:cNvPr id="64" name="Rectangle 63"/>
          <p:cNvSpPr/>
          <p:nvPr/>
        </p:nvSpPr>
        <p:spPr>
          <a:xfrm>
            <a:off x="365235" y="4221518"/>
            <a:ext cx="1113226" cy="44500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latin typeface="Calibri" panose="020F0502020204030204" pitchFamily="34" charset="0"/>
              </a:rPr>
              <a:t>Stewardship</a:t>
            </a:r>
          </a:p>
        </p:txBody>
      </p:sp>
      <p:sp>
        <p:nvSpPr>
          <p:cNvPr id="65" name="Rectangle 64"/>
          <p:cNvSpPr/>
          <p:nvPr/>
        </p:nvSpPr>
        <p:spPr>
          <a:xfrm>
            <a:off x="365236" y="3106352"/>
            <a:ext cx="1113226" cy="44500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latin typeface="Calibri" panose="020F0502020204030204" pitchFamily="34" charset="0"/>
              </a:rPr>
              <a:t>Hospital Relations</a:t>
            </a:r>
          </a:p>
        </p:txBody>
      </p:sp>
      <p:sp>
        <p:nvSpPr>
          <p:cNvPr id="66" name="Rectangle 65"/>
          <p:cNvSpPr/>
          <p:nvPr/>
        </p:nvSpPr>
        <p:spPr>
          <a:xfrm>
            <a:off x="365235" y="3663631"/>
            <a:ext cx="1113226" cy="44500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latin typeface="Calibri" panose="020F0502020204030204" pitchFamily="34" charset="0"/>
              </a:rPr>
              <a:t>Patient Engagement</a:t>
            </a:r>
          </a:p>
        </p:txBody>
      </p:sp>
      <p:sp>
        <p:nvSpPr>
          <p:cNvPr id="67" name="Rectangle 66"/>
          <p:cNvSpPr/>
          <p:nvPr/>
        </p:nvSpPr>
        <p:spPr>
          <a:xfrm>
            <a:off x="363454" y="4778189"/>
            <a:ext cx="1113226" cy="38393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latin typeface="Calibri" panose="020F0502020204030204" pitchFamily="34" charset="0"/>
              </a:rPr>
              <a:t>Events</a:t>
            </a:r>
          </a:p>
        </p:txBody>
      </p:sp>
      <p:cxnSp>
        <p:nvCxnSpPr>
          <p:cNvPr id="68" name="Straight Connector 67"/>
          <p:cNvCxnSpPr>
            <a:stCxn id="63" idx="0"/>
          </p:cNvCxnSpPr>
          <p:nvPr/>
        </p:nvCxnSpPr>
        <p:spPr>
          <a:xfrm flipV="1">
            <a:off x="927826" y="2434773"/>
            <a:ext cx="0" cy="1143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66" idx="0"/>
            <a:endCxn id="65" idx="2"/>
          </p:cNvCxnSpPr>
          <p:nvPr/>
        </p:nvCxnSpPr>
        <p:spPr>
          <a:xfrm flipV="1">
            <a:off x="921848" y="3551359"/>
            <a:ext cx="1" cy="1122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64" idx="0"/>
            <a:endCxn id="66" idx="2"/>
          </p:cNvCxnSpPr>
          <p:nvPr/>
        </p:nvCxnSpPr>
        <p:spPr>
          <a:xfrm flipV="1">
            <a:off x="921848" y="4108638"/>
            <a:ext cx="0" cy="1128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67" idx="0"/>
            <a:endCxn id="64" idx="2"/>
          </p:cNvCxnSpPr>
          <p:nvPr/>
        </p:nvCxnSpPr>
        <p:spPr>
          <a:xfrm flipV="1">
            <a:off x="920067" y="4666525"/>
            <a:ext cx="1781" cy="1116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65" idx="0"/>
          </p:cNvCxnSpPr>
          <p:nvPr/>
        </p:nvCxnSpPr>
        <p:spPr>
          <a:xfrm flipH="1" flipV="1">
            <a:off x="920067" y="2877752"/>
            <a:ext cx="1782" cy="228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7539606" y="2549073"/>
            <a:ext cx="1113226" cy="44500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latin typeface="Calibri" panose="020F0502020204030204" pitchFamily="34" charset="0"/>
              </a:rPr>
              <a:t>Generalist Development Team </a:t>
            </a:r>
          </a:p>
        </p:txBody>
      </p:sp>
      <p:cxnSp>
        <p:nvCxnSpPr>
          <p:cNvPr id="74" name="Straight Connector 73"/>
          <p:cNvCxnSpPr>
            <a:stCxn id="73" idx="0"/>
          </p:cNvCxnSpPr>
          <p:nvPr/>
        </p:nvCxnSpPr>
        <p:spPr>
          <a:xfrm flipV="1">
            <a:off x="8096219" y="2434773"/>
            <a:ext cx="0" cy="1143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5" name="Rectangle 74"/>
          <p:cNvSpPr/>
          <p:nvPr/>
        </p:nvSpPr>
        <p:spPr>
          <a:xfrm>
            <a:off x="3921854" y="2549072"/>
            <a:ext cx="1113226" cy="44500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latin typeface="Calibri" panose="020F0502020204030204" pitchFamily="34" charset="0"/>
              </a:rPr>
              <a:t>Strategy</a:t>
            </a:r>
          </a:p>
        </p:txBody>
      </p:sp>
      <p:sp>
        <p:nvSpPr>
          <p:cNvPr id="76" name="Rectangle 75"/>
          <p:cNvSpPr/>
          <p:nvPr/>
        </p:nvSpPr>
        <p:spPr>
          <a:xfrm>
            <a:off x="2092005" y="2560476"/>
            <a:ext cx="1113226" cy="44500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latin typeface="Calibri" panose="020F0502020204030204" pitchFamily="34" charset="0"/>
              </a:rPr>
              <a:t>Internal Development Team</a:t>
            </a:r>
          </a:p>
        </p:txBody>
      </p:sp>
      <p:sp>
        <p:nvSpPr>
          <p:cNvPr id="77" name="Rectangle 76"/>
          <p:cNvSpPr/>
          <p:nvPr/>
        </p:nvSpPr>
        <p:spPr>
          <a:xfrm>
            <a:off x="2092005" y="3155609"/>
            <a:ext cx="1113226" cy="44500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latin typeface="Calibri" panose="020F0502020204030204" pitchFamily="34" charset="0"/>
              </a:rPr>
              <a:t>Administrative Team</a:t>
            </a:r>
          </a:p>
        </p:txBody>
      </p:sp>
      <p:cxnSp>
        <p:nvCxnSpPr>
          <p:cNvPr id="78" name="Straight Connector 77"/>
          <p:cNvCxnSpPr>
            <a:stCxn id="76" idx="0"/>
          </p:cNvCxnSpPr>
          <p:nvPr/>
        </p:nvCxnSpPr>
        <p:spPr>
          <a:xfrm flipV="1">
            <a:off x="2648618" y="2434773"/>
            <a:ext cx="0" cy="12570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77" idx="0"/>
            <a:endCxn id="76" idx="2"/>
          </p:cNvCxnSpPr>
          <p:nvPr/>
        </p:nvCxnSpPr>
        <p:spPr>
          <a:xfrm flipV="1">
            <a:off x="2648618" y="3005483"/>
            <a:ext cx="0" cy="15012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75" idx="0"/>
          </p:cNvCxnSpPr>
          <p:nvPr/>
        </p:nvCxnSpPr>
        <p:spPr>
          <a:xfrm flipV="1">
            <a:off x="4478467" y="2434772"/>
            <a:ext cx="0" cy="1143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Elbow Connector 80"/>
          <p:cNvCxnSpPr/>
          <p:nvPr/>
        </p:nvCxnSpPr>
        <p:spPr>
          <a:xfrm rot="16200000" flipH="1">
            <a:off x="6274192" y="-288646"/>
            <a:ext cx="127564" cy="3575106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Elbow Connector 81"/>
          <p:cNvCxnSpPr>
            <a:stCxn id="47" idx="2"/>
          </p:cNvCxnSpPr>
          <p:nvPr/>
        </p:nvCxnSpPr>
        <p:spPr>
          <a:xfrm rot="5400000">
            <a:off x="2714213" y="-257131"/>
            <a:ext cx="127566" cy="3544850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51" idx="0"/>
          </p:cNvCxnSpPr>
          <p:nvPr/>
        </p:nvCxnSpPr>
        <p:spPr>
          <a:xfrm flipH="1" flipV="1">
            <a:off x="1005571" y="1579075"/>
            <a:ext cx="3906" cy="839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H="1" flipV="1">
            <a:off x="6303556" y="1566286"/>
            <a:ext cx="256" cy="1952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stCxn id="48" idx="0"/>
          </p:cNvCxnSpPr>
          <p:nvPr/>
        </p:nvCxnSpPr>
        <p:spPr>
          <a:xfrm flipH="1" flipV="1">
            <a:off x="2795077" y="1579075"/>
            <a:ext cx="1954" cy="839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52" idx="0"/>
            <a:endCxn id="47" idx="2"/>
          </p:cNvCxnSpPr>
          <p:nvPr/>
        </p:nvCxnSpPr>
        <p:spPr bwMode="auto">
          <a:xfrm flipH="1" flipV="1">
            <a:off x="4550421" y="1451511"/>
            <a:ext cx="3904" cy="20463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Straight Connector 94"/>
          <p:cNvCxnSpPr>
            <a:stCxn id="50" idx="0"/>
          </p:cNvCxnSpPr>
          <p:nvPr/>
        </p:nvCxnSpPr>
        <p:spPr bwMode="auto">
          <a:xfrm flipH="1">
            <a:off x="8096219" y="1655437"/>
            <a:ext cx="33211" cy="13526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Straight Connector 97"/>
          <p:cNvCxnSpPr>
            <a:stCxn id="50" idx="0"/>
          </p:cNvCxnSpPr>
          <p:nvPr/>
        </p:nvCxnSpPr>
        <p:spPr bwMode="auto">
          <a:xfrm flipH="1" flipV="1">
            <a:off x="8125527" y="1579075"/>
            <a:ext cx="3903" cy="7636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46024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66700"/>
            <a:ext cx="8991600" cy="571500"/>
          </a:xfrm>
        </p:spPr>
        <p:txBody>
          <a:bodyPr/>
          <a:lstStyle/>
          <a:p>
            <a:r>
              <a:rPr lang="en-US" sz="2800" dirty="0" smtClean="0"/>
              <a:t>Advancement Org Chart Denver Downtown Campus 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08802B-CECE-C644-A6A3-3C9AAC922203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889714"/>
            <a:ext cx="5648515" cy="432998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029515" y="1028700"/>
            <a:ext cx="288588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ts val="1000"/>
              </a:spcBef>
              <a:spcAft>
                <a:spcPct val="0"/>
              </a:spcAft>
              <a:buClr>
                <a:srgbClr val="B99B49"/>
              </a:buClr>
              <a:buFont typeface="Wingdings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ts val="1000"/>
              </a:spcBef>
              <a:spcAft>
                <a:spcPct val="0"/>
              </a:spcAft>
              <a:buClr>
                <a:srgbClr val="B99B49"/>
              </a:buClr>
              <a:buFont typeface="Lucida Grande"/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ts val="1000"/>
              </a:spcBef>
              <a:spcAft>
                <a:spcPct val="0"/>
              </a:spcAft>
              <a:buClr>
                <a:srgbClr val="B99B49"/>
              </a:buClr>
              <a:buFont typeface="Wingdings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ts val="1000"/>
              </a:spcBef>
              <a:spcAft>
                <a:spcPct val="0"/>
              </a:spcAft>
              <a:buClr>
                <a:srgbClr val="B99B49"/>
              </a:buClr>
              <a:buFont typeface="Lucida Grande"/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ts val="1000"/>
              </a:spcBef>
              <a:spcAft>
                <a:spcPct val="0"/>
              </a:spcAft>
              <a:buClr>
                <a:srgbClr val="B99B49"/>
              </a:buClr>
              <a:buFont typeface="Wingdings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sz="2000" kern="0" dirty="0" smtClean="0"/>
              <a:t>Operations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kern="0" dirty="0" smtClean="0"/>
              <a:t>Communications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kern="0" dirty="0" smtClean="0"/>
              <a:t>Donor Relations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kern="0" dirty="0" smtClean="0"/>
              <a:t>Alumni Relations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kern="0" dirty="0" smtClean="0"/>
              <a:t>Major Gifts (10K+)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kern="0" dirty="0" smtClean="0"/>
              <a:t>Embedded fundraisers for each school/college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kern="0" dirty="0" smtClean="0"/>
              <a:t>University-wide foundation and corporate development  </a:t>
            </a:r>
          </a:p>
          <a:p>
            <a:pPr marL="0" indent="0">
              <a:buFont typeface="Wingdings" charset="2"/>
              <a:buNone/>
            </a:pPr>
            <a:endParaRPr lang="en-US" sz="1600" kern="0" dirty="0" smtClean="0"/>
          </a:p>
          <a:p>
            <a:pPr marL="0" indent="0">
              <a:buFont typeface="Wingdings" charset="2"/>
              <a:buNone/>
            </a:pPr>
            <a:endParaRPr lang="en-US" sz="1600" kern="0" dirty="0"/>
          </a:p>
        </p:txBody>
      </p:sp>
    </p:spTree>
    <p:extLst>
      <p:ext uri="{BB962C8B-B14F-4D97-AF65-F5344CB8AC3E}">
        <p14:creationId xmlns:p14="http://schemas.microsoft.com/office/powerpoint/2010/main" val="303291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23850"/>
            <a:ext cx="8991600" cy="571500"/>
          </a:xfrm>
        </p:spPr>
        <p:txBody>
          <a:bodyPr/>
          <a:lstStyle/>
          <a:p>
            <a:r>
              <a:rPr lang="en-US" sz="2800" dirty="0" smtClean="0"/>
              <a:t>What is the CU Foundation?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28700"/>
            <a:ext cx="8534400" cy="40386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 smtClean="0">
                <a:effectLst/>
              </a:rPr>
              <a:t>Organization: </a:t>
            </a:r>
            <a:r>
              <a:rPr lang="en-US" sz="1800" dirty="0"/>
              <a:t>The CU Foundation is a legally separate 501(c)(3) charitable organization that functions as a part of CU Advancement</a:t>
            </a:r>
            <a:r>
              <a:rPr lang="en-US" sz="1800" dirty="0" smtClean="0"/>
              <a:t>.</a:t>
            </a:r>
          </a:p>
          <a:p>
            <a:pPr marL="0" indent="0">
              <a:buNone/>
            </a:pPr>
            <a:endParaRPr lang="en-US" sz="400" dirty="0"/>
          </a:p>
          <a:p>
            <a:pPr marL="0" indent="0">
              <a:buNone/>
            </a:pPr>
            <a:r>
              <a:rPr lang="en-US" sz="1800" b="1" dirty="0" smtClean="0">
                <a:effectLst/>
              </a:rPr>
              <a:t>Mission: </a:t>
            </a:r>
            <a:r>
              <a:rPr lang="en-US" sz="1800" dirty="0" smtClean="0"/>
              <a:t>The CU Foundation receives, manages and prudently invests private support for the benefit of the University of Colorado and support the University’s philanthropic endeavors through donor stewardship.</a:t>
            </a:r>
          </a:p>
          <a:p>
            <a:pPr marL="0" indent="0">
              <a:buNone/>
            </a:pPr>
            <a:endParaRPr lang="en-US" sz="400" dirty="0" smtClean="0"/>
          </a:p>
          <a:p>
            <a:pPr marL="0" indent="0">
              <a:buNone/>
            </a:pPr>
            <a:r>
              <a:rPr lang="en-US" sz="1800" b="1" dirty="0" smtClean="0"/>
              <a:t>Services: </a:t>
            </a:r>
            <a:r>
              <a:rPr lang="en-US" sz="1800" dirty="0" smtClean="0"/>
              <a:t>Gift </a:t>
            </a:r>
            <a:r>
              <a:rPr lang="en-US" sz="1800" dirty="0"/>
              <a:t>acceptance, processing and administration. </a:t>
            </a:r>
            <a:r>
              <a:rPr lang="en-US" sz="1800" dirty="0" smtClean="0"/>
              <a:t>The </a:t>
            </a:r>
            <a:r>
              <a:rPr lang="en-US" sz="1800" dirty="0"/>
              <a:t>Foundation invests and allocates gift funds in a manner consistent with the purposes established by donors, and distributes dollars from its managed funds to support a wide variety of programs and activities throughout the University system and on its four campuses.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/>
              <a:t>During financial year 2018, the Foundation processed over 77,000 gifts and commitments.</a:t>
            </a:r>
            <a:endParaRPr lang="en-US" sz="1800" dirty="0">
              <a:effectLst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08802B-CECE-C644-A6A3-3C9AAC922203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61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08802B-CECE-C644-A6A3-3C9AAC922203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Oval 7"/>
          <p:cNvSpPr/>
          <p:nvPr/>
        </p:nvSpPr>
        <p:spPr bwMode="auto">
          <a:xfrm>
            <a:off x="847969" y="1330083"/>
            <a:ext cx="1524000" cy="990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sz="1050" dirty="0" smtClean="0"/>
              <a:t>Development officer (DO) identifies </a:t>
            </a:r>
            <a:r>
              <a:rPr lang="en-US" sz="1050" dirty="0"/>
              <a:t>potential </a:t>
            </a:r>
            <a:r>
              <a:rPr lang="en-US" sz="1050" dirty="0" smtClean="0"/>
              <a:t>donor</a:t>
            </a:r>
            <a:endParaRPr lang="en-US" sz="1050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2736686" y="1319337"/>
            <a:ext cx="1447800" cy="990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sz="1200" dirty="0" smtClean="0"/>
              <a:t>DO, faculty, and others develop </a:t>
            </a:r>
            <a:r>
              <a:rPr lang="en-US" sz="1200" dirty="0"/>
              <a:t>proposal and </a:t>
            </a:r>
            <a:r>
              <a:rPr lang="en-US" sz="1200" dirty="0" smtClean="0"/>
              <a:t>solicit</a:t>
            </a:r>
            <a:endParaRPr lang="en-US" sz="1200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838200" y="2667733"/>
            <a:ext cx="1447800" cy="990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sz="1200" dirty="0"/>
              <a:t>Fund agreement reviewed and approved by GAD and Legal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6519985" y="1330083"/>
            <a:ext cx="1447800" cy="990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sz="1100" dirty="0"/>
              <a:t>DO works with GAD, internal </a:t>
            </a:r>
            <a:r>
              <a:rPr lang="en-US" sz="1100" dirty="0" smtClean="0"/>
              <a:t>resources, and donor to </a:t>
            </a:r>
            <a:r>
              <a:rPr lang="en-US" sz="1100" dirty="0"/>
              <a:t>develop fund agreement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4626056" y="2653079"/>
            <a:ext cx="1447800" cy="990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sz="1200" dirty="0"/>
              <a:t>New fund setup process initiated with CU Foundation Accounting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6519985" y="2653079"/>
            <a:ext cx="1447800" cy="990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sz="1200" dirty="0"/>
              <a:t>University creates speedtype linked to CU Foundation fund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2728220" y="4000500"/>
            <a:ext cx="1447800" cy="990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sz="1050" dirty="0"/>
              <a:t>CU Foundation accepts funds and deposits into newly created Foundation account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838200" y="4000500"/>
            <a:ext cx="1447800" cy="990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sz="1200" dirty="0" smtClean="0"/>
              <a:t>Donor sends </a:t>
            </a:r>
            <a:r>
              <a:rPr lang="en-US" sz="1200" dirty="0"/>
              <a:t>payment to CU Foundation</a:t>
            </a:r>
          </a:p>
        </p:txBody>
      </p:sp>
      <p:sp>
        <p:nvSpPr>
          <p:cNvPr id="23" name="Oval 22"/>
          <p:cNvSpPr/>
          <p:nvPr/>
        </p:nvSpPr>
        <p:spPr bwMode="auto">
          <a:xfrm>
            <a:off x="4626056" y="4000500"/>
            <a:ext cx="1524000" cy="990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sz="1050" dirty="0"/>
              <a:t>CU Foundation issues receipt of payment</a:t>
            </a:r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76200" y="333621"/>
            <a:ext cx="8001000" cy="571500"/>
          </a:xfrm>
        </p:spPr>
        <p:txBody>
          <a:bodyPr/>
          <a:lstStyle/>
          <a:p>
            <a:r>
              <a:rPr lang="en-US" sz="2800" dirty="0" smtClean="0"/>
              <a:t>Advancement Gift Process </a:t>
            </a:r>
            <a:endParaRPr lang="en-US" sz="2800" dirty="0"/>
          </a:p>
        </p:txBody>
      </p:sp>
      <p:sp>
        <p:nvSpPr>
          <p:cNvPr id="25" name="Flowchart: Terminator 24"/>
          <p:cNvSpPr/>
          <p:nvPr/>
        </p:nvSpPr>
        <p:spPr bwMode="auto">
          <a:xfrm>
            <a:off x="4707468" y="1101364"/>
            <a:ext cx="1236132" cy="557820"/>
          </a:xfrm>
          <a:prstGeom prst="flowChartTerminator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Osaka" charset="-128"/>
                <a:cs typeface="Osaka" charset="-128"/>
              </a:rPr>
              <a:t>Donor declines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Osaka" charset="-128"/>
              <a:cs typeface="Osaka" charset="-128"/>
            </a:endParaRPr>
          </a:p>
        </p:txBody>
      </p:sp>
      <p:sp>
        <p:nvSpPr>
          <p:cNvPr id="26" name="Flowchart: Terminator 25"/>
          <p:cNvSpPr/>
          <p:nvPr/>
        </p:nvSpPr>
        <p:spPr bwMode="auto">
          <a:xfrm>
            <a:off x="4721794" y="1829415"/>
            <a:ext cx="1236132" cy="557820"/>
          </a:xfrm>
          <a:prstGeom prst="flowChartTerminator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sz="1000" dirty="0" smtClean="0"/>
              <a:t>Donor </a:t>
            </a:r>
            <a:r>
              <a:rPr lang="en-US" sz="1000" dirty="0"/>
              <a:t>makes </a:t>
            </a:r>
            <a:r>
              <a:rPr lang="en-US" sz="1000" dirty="0" smtClean="0"/>
              <a:t>commitment</a:t>
            </a:r>
            <a:endParaRPr lang="en-US" sz="1000" dirty="0"/>
          </a:p>
        </p:txBody>
      </p:sp>
      <p:cxnSp>
        <p:nvCxnSpPr>
          <p:cNvPr id="28" name="Straight Arrow Connector 27"/>
          <p:cNvCxnSpPr>
            <a:stCxn id="8" idx="6"/>
          </p:cNvCxnSpPr>
          <p:nvPr/>
        </p:nvCxnSpPr>
        <p:spPr bwMode="auto">
          <a:xfrm>
            <a:off x="2371969" y="1825383"/>
            <a:ext cx="356251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Straight Arrow Connector 29"/>
          <p:cNvCxnSpPr>
            <a:stCxn id="11" idx="3"/>
          </p:cNvCxnSpPr>
          <p:nvPr/>
        </p:nvCxnSpPr>
        <p:spPr bwMode="auto">
          <a:xfrm flipV="1">
            <a:off x="4184486" y="1485900"/>
            <a:ext cx="441570" cy="3287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2" name="Straight Arrow Connector 31"/>
          <p:cNvCxnSpPr>
            <a:stCxn id="11" idx="3"/>
          </p:cNvCxnSpPr>
          <p:nvPr/>
        </p:nvCxnSpPr>
        <p:spPr bwMode="auto">
          <a:xfrm>
            <a:off x="4184486" y="1814637"/>
            <a:ext cx="441570" cy="26413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Arrow Connector 33"/>
          <p:cNvCxnSpPr>
            <a:stCxn id="26" idx="3"/>
          </p:cNvCxnSpPr>
          <p:nvPr/>
        </p:nvCxnSpPr>
        <p:spPr bwMode="auto">
          <a:xfrm flipV="1">
            <a:off x="5957926" y="1814637"/>
            <a:ext cx="519074" cy="2936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6" name="Elbow Connector 35"/>
          <p:cNvCxnSpPr>
            <a:stCxn id="15" idx="2"/>
            <a:endCxn id="12" idx="0"/>
          </p:cNvCxnSpPr>
          <p:nvPr/>
        </p:nvCxnSpPr>
        <p:spPr bwMode="auto">
          <a:xfrm rot="5400000">
            <a:off x="4229468" y="-346684"/>
            <a:ext cx="347050" cy="5681785"/>
          </a:xfrm>
          <a:prstGeom prst="bentConnector3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8" name="Straight Arrow Connector 37"/>
          <p:cNvCxnSpPr>
            <a:stCxn id="12" idx="3"/>
          </p:cNvCxnSpPr>
          <p:nvPr/>
        </p:nvCxnSpPr>
        <p:spPr bwMode="auto">
          <a:xfrm>
            <a:off x="2286000" y="3163033"/>
            <a:ext cx="44222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" name="Straight Arrow Connector 40"/>
          <p:cNvCxnSpPr/>
          <p:nvPr/>
        </p:nvCxnSpPr>
        <p:spPr bwMode="auto">
          <a:xfrm>
            <a:off x="4179928" y="3156195"/>
            <a:ext cx="446128" cy="683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3" name="Straight Arrow Connector 42"/>
          <p:cNvCxnSpPr>
            <a:stCxn id="17" idx="3"/>
            <a:endCxn id="18" idx="1"/>
          </p:cNvCxnSpPr>
          <p:nvPr/>
        </p:nvCxnSpPr>
        <p:spPr bwMode="auto">
          <a:xfrm>
            <a:off x="6073856" y="3148379"/>
            <a:ext cx="446129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5" name="Elbow Connector 44"/>
          <p:cNvCxnSpPr>
            <a:stCxn id="18" idx="2"/>
            <a:endCxn id="21" idx="0"/>
          </p:cNvCxnSpPr>
          <p:nvPr/>
        </p:nvCxnSpPr>
        <p:spPr bwMode="auto">
          <a:xfrm rot="5400000">
            <a:off x="4224583" y="981197"/>
            <a:ext cx="356821" cy="5681785"/>
          </a:xfrm>
          <a:prstGeom prst="bentConnector3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7" name="Straight Arrow Connector 46"/>
          <p:cNvCxnSpPr>
            <a:stCxn id="21" idx="3"/>
            <a:endCxn id="20" idx="1"/>
          </p:cNvCxnSpPr>
          <p:nvPr/>
        </p:nvCxnSpPr>
        <p:spPr bwMode="auto">
          <a:xfrm>
            <a:off x="2286000" y="4495800"/>
            <a:ext cx="44222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9" name="Straight Arrow Connector 48"/>
          <p:cNvCxnSpPr>
            <a:stCxn id="20" idx="3"/>
            <a:endCxn id="23" idx="2"/>
          </p:cNvCxnSpPr>
          <p:nvPr/>
        </p:nvCxnSpPr>
        <p:spPr bwMode="auto">
          <a:xfrm>
            <a:off x="4176020" y="4495800"/>
            <a:ext cx="45003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2" name="Flowchart: Terminator 51"/>
          <p:cNvSpPr/>
          <p:nvPr/>
        </p:nvSpPr>
        <p:spPr bwMode="auto">
          <a:xfrm>
            <a:off x="2736686" y="2815983"/>
            <a:ext cx="1439334" cy="662597"/>
          </a:xfrm>
          <a:prstGeom prst="flowChartTerminator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sz="1000" dirty="0" smtClean="0"/>
              <a:t>Donor, </a:t>
            </a:r>
            <a:r>
              <a:rPr lang="en-US" sz="1000" dirty="0"/>
              <a:t>CU Foundation and University all sign agreement</a:t>
            </a:r>
          </a:p>
        </p:txBody>
      </p:sp>
    </p:spTree>
    <p:extLst>
      <p:ext uri="{BB962C8B-B14F-4D97-AF65-F5344CB8AC3E}">
        <p14:creationId xmlns:p14="http://schemas.microsoft.com/office/powerpoint/2010/main" val="3264919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71500"/>
            <a:ext cx="8001000" cy="800100"/>
          </a:xfrm>
        </p:spPr>
        <p:txBody>
          <a:bodyPr/>
          <a:lstStyle/>
          <a:p>
            <a:r>
              <a:rPr lang="en-US" sz="2800" dirty="0" smtClean="0"/>
              <a:t>OGC Pre-award/Contracts Process for Gift Agreements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2347" y="1661304"/>
            <a:ext cx="8001000" cy="2552700"/>
          </a:xfrm>
        </p:spPr>
        <p:txBody>
          <a:bodyPr/>
          <a:lstStyle/>
          <a:p>
            <a:r>
              <a:rPr lang="en-US" sz="2200" dirty="0" smtClean="0"/>
              <a:t>OGC does not process true gifts, however there are some agreements that blur the line (see Tri-Party Agreements on next slide).</a:t>
            </a:r>
          </a:p>
          <a:p>
            <a:r>
              <a:rPr lang="en-US" sz="2200" dirty="0" smtClean="0"/>
              <a:t>Funding that requires a proposal is likely a grant rather than a gift, and does need to be routed to OGC Pre-award. </a:t>
            </a:r>
          </a:p>
          <a:p>
            <a:r>
              <a:rPr lang="en-US" dirty="0" smtClean="0"/>
              <a:t>Proposals for true gifts should still be routed through OGC.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08802B-CECE-C644-A6A3-3C9AAC922203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110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71500"/>
            <a:ext cx="8001000" cy="800100"/>
          </a:xfrm>
        </p:spPr>
        <p:txBody>
          <a:bodyPr/>
          <a:lstStyle/>
          <a:p>
            <a:r>
              <a:rPr lang="en-US" sz="2800" dirty="0" smtClean="0"/>
              <a:t>Tri-Party Agreements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5287" y="1104900"/>
            <a:ext cx="8001000" cy="2552700"/>
          </a:xfrm>
        </p:spPr>
        <p:txBody>
          <a:bodyPr/>
          <a:lstStyle/>
          <a:p>
            <a:r>
              <a:rPr lang="en-US" sz="2200" dirty="0" smtClean="0"/>
              <a:t>Some sponsors want to issue a grant rather than a gift, but they want to give money to CUF rather than the University.</a:t>
            </a:r>
          </a:p>
          <a:p>
            <a:r>
              <a:rPr lang="en-US" sz="2200" dirty="0" smtClean="0"/>
              <a:t>In this case, we do a Tri-Party agreement. The Tri-Party agreement is treated like a grant, which includes routing the proposal/grant through OGC, and is set up in a Fund 30.</a:t>
            </a:r>
          </a:p>
          <a:p>
            <a:r>
              <a:rPr lang="en-US" sz="2200" dirty="0" smtClean="0"/>
              <a:t>However, the funding flows to the Foundation first and then back to the Fund 30.</a:t>
            </a:r>
          </a:p>
          <a:p>
            <a:r>
              <a:rPr lang="en-US" sz="2200" dirty="0" smtClean="0"/>
              <a:t>The Grant is signed by both CUF and OGC.</a:t>
            </a:r>
          </a:p>
          <a:p>
            <a:r>
              <a:rPr lang="en-US" sz="2200" dirty="0" smtClean="0"/>
              <a:t>Two main sponsors: Caring for Colorado and Colorado Health Foundation.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08802B-CECE-C644-A6A3-3C9AAC922203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912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71500"/>
            <a:ext cx="8001000" cy="571500"/>
          </a:xfrm>
        </p:spPr>
        <p:txBody>
          <a:bodyPr/>
          <a:lstStyle/>
          <a:p>
            <a:r>
              <a:rPr lang="en-US" sz="2800" dirty="0" smtClean="0"/>
              <a:t>OGC Gift Post-award Process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8001000" cy="3238500"/>
          </a:xfrm>
        </p:spPr>
        <p:txBody>
          <a:bodyPr/>
          <a:lstStyle/>
          <a:p>
            <a:r>
              <a:rPr lang="en-US" sz="2000" dirty="0" smtClean="0"/>
              <a:t>Funds that come in for a gift go directly to the CUF.</a:t>
            </a:r>
          </a:p>
          <a:p>
            <a:r>
              <a:rPr lang="en-US" sz="2000" dirty="0" smtClean="0"/>
              <a:t>Departments can set up an account for those funds with a gift request form.</a:t>
            </a:r>
          </a:p>
          <a:p>
            <a:r>
              <a:rPr lang="en-US" sz="2000" dirty="0" smtClean="0"/>
              <a:t>Once the CUF account is set up, CUF sends the foundation account number to the OGC gift accountant.</a:t>
            </a:r>
          </a:p>
          <a:p>
            <a:r>
              <a:rPr lang="en-US" sz="2000" dirty="0" smtClean="0"/>
              <a:t>The OGC gift accountant then sets up a Fund 34 in PeopleSoft, and provides a ST to the department. </a:t>
            </a:r>
          </a:p>
          <a:p>
            <a:r>
              <a:rPr lang="en-US" sz="2000" dirty="0" smtClean="0">
                <a:hlinkClick r:id="rId2"/>
              </a:rPr>
              <a:t>OGC.Gifts@ucdenver.edu</a:t>
            </a:r>
            <a:r>
              <a:rPr lang="en-US" sz="2000" dirty="0" smtClean="0"/>
              <a:t> </a:t>
            </a:r>
          </a:p>
          <a:p>
            <a:r>
              <a:rPr lang="en-US" sz="2000" dirty="0" err="1" smtClean="0"/>
              <a:t>SkillSoft</a:t>
            </a:r>
            <a:r>
              <a:rPr lang="en-US" sz="2000" dirty="0" smtClean="0"/>
              <a:t> Training for Fiscal Manager: </a:t>
            </a:r>
            <a:r>
              <a:rPr lang="en-US" sz="2000" dirty="0"/>
              <a:t>CU: Gift Fund Management” ID: </a:t>
            </a:r>
            <a:r>
              <a:rPr lang="en-US" sz="2000" dirty="0" smtClean="0"/>
              <a:t>scorm12_cu_u00082_0001 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08802B-CECE-C644-A6A3-3C9AAC922203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615387"/>
      </p:ext>
    </p:extLst>
  </p:cSld>
  <p:clrMapOvr>
    <a:masterClrMapping/>
  </p:clrMapOvr>
</p:sld>
</file>

<file path=ppt/theme/theme1.xml><?xml version="1.0" encoding="utf-8"?>
<a:theme xmlns:a="http://schemas.openxmlformats.org/drawingml/2006/main" name="CUAnschutz_pres_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lank Presentation">
      <a:majorFont>
        <a:latin typeface="Arial"/>
        <a:ea typeface="Osaka"/>
        <a:cs typeface="Osaka"/>
      </a:majorFont>
      <a:minorFont>
        <a:latin typeface="Arial"/>
        <a:ea typeface="Osaka"/>
        <a:cs typeface="Osak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Osaka" charset="-128"/>
            <a:cs typeface="Osaka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Osaka" charset="-128"/>
            <a:cs typeface="Osaka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A62EEEF98DEF4E8C1888AE017702F9" ma:contentTypeVersion="1" ma:contentTypeDescription="Create a new document." ma:contentTypeScope="" ma:versionID="a6f4be4fd77f18159e744c06e6a7e5c5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810986b036840e28274f9fca8f918e2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84028E-E0E3-4545-AF46-46CDE92CABBD}">
  <ds:schemaRefs>
    <ds:schemaRef ds:uri="http://schemas.microsoft.com/sharepoint/v3"/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E0B81CA-18A2-4A96-A151-CD162A649E6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3EB6216-81D1-4D90-900B-FA1B23B703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CUAnschutz_pres_01</Template>
  <TotalTime>11953</TotalTime>
  <Words>1311</Words>
  <Application>Microsoft Office PowerPoint</Application>
  <PresentationFormat>On-screen Show (16:10)</PresentationFormat>
  <Paragraphs>203</Paragraphs>
  <Slides>17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Lucida Grande</vt:lpstr>
      <vt:lpstr>Osaka</vt:lpstr>
      <vt:lpstr>Times</vt:lpstr>
      <vt:lpstr>Wingdings</vt:lpstr>
      <vt:lpstr>CUAnschutz_pres_01</vt:lpstr>
      <vt:lpstr>Custom Design</vt:lpstr>
      <vt:lpstr>Gifts and Advancement  at the University</vt:lpstr>
      <vt:lpstr>PowerPoint Presentation</vt:lpstr>
      <vt:lpstr>Advancement Org Chart Anschutz Medical Campus</vt:lpstr>
      <vt:lpstr>Advancement Org Chart Denver Downtown Campus </vt:lpstr>
      <vt:lpstr>What is the CU Foundation?</vt:lpstr>
      <vt:lpstr>Advancement Gift Process </vt:lpstr>
      <vt:lpstr>OGC Pre-award/Contracts Process for Gift Agreements </vt:lpstr>
      <vt:lpstr>Tri-Party Agreements </vt:lpstr>
      <vt:lpstr>OGC Gift Post-award Process</vt:lpstr>
      <vt:lpstr>“Subcontracting” from a Gift Account</vt:lpstr>
      <vt:lpstr>Grants vs. Gifts</vt:lpstr>
      <vt:lpstr>Philanthropic </vt:lpstr>
      <vt:lpstr>When to involve OGC</vt:lpstr>
      <vt:lpstr>Examples</vt:lpstr>
      <vt:lpstr>Examples</vt:lpstr>
      <vt:lpstr>Examples</vt:lpstr>
      <vt:lpstr>Questions?</vt:lpstr>
    </vt:vector>
  </TitlesOfParts>
  <Company>University of Colorado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Devin S. Lynn</dc:creator>
  <cp:lastModifiedBy>Lemieux, Melissa</cp:lastModifiedBy>
  <cp:revision>192</cp:revision>
  <cp:lastPrinted>2017-09-26T20:51:14Z</cp:lastPrinted>
  <dcterms:created xsi:type="dcterms:W3CDTF">2015-12-21T17:23:35Z</dcterms:created>
  <dcterms:modified xsi:type="dcterms:W3CDTF">2020-09-28T22:55:08Z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0x010100DBA62EEEF98DEF4E8C1888AE017702F9</vt:lpwstr>
  </property>
</Properties>
</file>