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 id="2147483673" r:id="rId5"/>
  </p:sldMasterIdLst>
  <p:notesMasterIdLst>
    <p:notesMasterId r:id="rId88"/>
  </p:notesMasterIdLst>
  <p:handoutMasterIdLst>
    <p:handoutMasterId r:id="rId89"/>
  </p:handoutMasterIdLst>
  <p:sldIdLst>
    <p:sldId id="425" r:id="rId6"/>
    <p:sldId id="426" r:id="rId7"/>
    <p:sldId id="427" r:id="rId8"/>
    <p:sldId id="428" r:id="rId9"/>
    <p:sldId id="429" r:id="rId10"/>
    <p:sldId id="430" r:id="rId11"/>
    <p:sldId id="431" r:id="rId12"/>
    <p:sldId id="432" r:id="rId13"/>
    <p:sldId id="433" r:id="rId14"/>
    <p:sldId id="434"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47" r:id="rId28"/>
    <p:sldId id="448" r:id="rId29"/>
    <p:sldId id="449" r:id="rId30"/>
    <p:sldId id="450" r:id="rId31"/>
    <p:sldId id="451" r:id="rId32"/>
    <p:sldId id="452" r:id="rId33"/>
    <p:sldId id="453" r:id="rId34"/>
    <p:sldId id="454" r:id="rId35"/>
    <p:sldId id="455" r:id="rId36"/>
    <p:sldId id="456" r:id="rId37"/>
    <p:sldId id="457" r:id="rId38"/>
    <p:sldId id="458" r:id="rId39"/>
    <p:sldId id="459" r:id="rId40"/>
    <p:sldId id="460" r:id="rId41"/>
    <p:sldId id="461" r:id="rId42"/>
    <p:sldId id="462" r:id="rId43"/>
    <p:sldId id="463" r:id="rId44"/>
    <p:sldId id="464" r:id="rId45"/>
    <p:sldId id="465" r:id="rId46"/>
    <p:sldId id="466" r:id="rId47"/>
    <p:sldId id="467" r:id="rId48"/>
    <p:sldId id="468" r:id="rId49"/>
    <p:sldId id="469" r:id="rId50"/>
    <p:sldId id="470" r:id="rId51"/>
    <p:sldId id="471" r:id="rId52"/>
    <p:sldId id="472" r:id="rId53"/>
    <p:sldId id="473" r:id="rId54"/>
    <p:sldId id="474" r:id="rId55"/>
    <p:sldId id="475" r:id="rId56"/>
    <p:sldId id="476" r:id="rId57"/>
    <p:sldId id="477" r:id="rId58"/>
    <p:sldId id="478" r:id="rId59"/>
    <p:sldId id="479" r:id="rId60"/>
    <p:sldId id="480" r:id="rId61"/>
    <p:sldId id="481" r:id="rId62"/>
    <p:sldId id="482" r:id="rId63"/>
    <p:sldId id="483" r:id="rId64"/>
    <p:sldId id="484" r:id="rId65"/>
    <p:sldId id="485" r:id="rId66"/>
    <p:sldId id="486" r:id="rId67"/>
    <p:sldId id="487" r:id="rId68"/>
    <p:sldId id="488" r:id="rId69"/>
    <p:sldId id="489" r:id="rId70"/>
    <p:sldId id="490" r:id="rId71"/>
    <p:sldId id="491" r:id="rId72"/>
    <p:sldId id="492" r:id="rId73"/>
    <p:sldId id="493" r:id="rId74"/>
    <p:sldId id="494" r:id="rId75"/>
    <p:sldId id="495" r:id="rId76"/>
    <p:sldId id="496" r:id="rId77"/>
    <p:sldId id="497" r:id="rId78"/>
    <p:sldId id="498" r:id="rId79"/>
    <p:sldId id="499" r:id="rId80"/>
    <p:sldId id="500" r:id="rId81"/>
    <p:sldId id="501" r:id="rId82"/>
    <p:sldId id="502" r:id="rId83"/>
    <p:sldId id="503" r:id="rId84"/>
    <p:sldId id="504" r:id="rId85"/>
    <p:sldId id="505" r:id="rId86"/>
    <p:sldId id="506" r:id="rId87"/>
  </p:sldIdLst>
  <p:sldSz cx="9144000" cy="5715000" type="screen16x1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extLst>
    <p:ext uri="{EFAFB233-063F-42B5-8137-9DF3F51BA10A}">
      <p15:sldGuideLst xmlns:p15="http://schemas.microsoft.com/office/powerpoint/2012/main">
        <p15:guide id="1" orient="horz" pos="1800">
          <p15:clr>
            <a:srgbClr val="A4A3A4"/>
          </p15:clr>
        </p15:guide>
        <p15:guide id="2" pos="384">
          <p15:clr>
            <a:srgbClr val="A4A3A4"/>
          </p15:clr>
        </p15:guide>
        <p15:guide id="3" pos="5424">
          <p15:clr>
            <a:srgbClr val="A4A3A4"/>
          </p15:clr>
        </p15:guide>
        <p15:guide id="4" pos="5568">
          <p15:clr>
            <a:srgbClr val="A4A3A4"/>
          </p15:clr>
        </p15:guide>
        <p15:guide id="5" pos="2880">
          <p15:clr>
            <a:srgbClr val="A4A3A4"/>
          </p15:clr>
        </p15:guide>
        <p15:guide id="6" pos="3840">
          <p15:clr>
            <a:srgbClr val="A4A3A4"/>
          </p15:clr>
        </p15:guide>
        <p15:guide id="7" pos="1920">
          <p15:clr>
            <a:srgbClr val="A4A3A4"/>
          </p15:clr>
        </p15:guide>
      </p15:sldGuideLst>
    </p:ext>
    <p:ext uri="{2D200454-40CA-4A62-9FC3-DE9A4176ACB9}">
      <p15:notesGuideLst xmlns:p15="http://schemas.microsoft.com/office/powerpoint/2012/main">
        <p15:guide id="1" orient="horz" pos="2947" userDrawn="1">
          <p15:clr>
            <a:srgbClr val="A4A3A4"/>
          </p15:clr>
        </p15:guide>
        <p15:guide id="2" pos="2208" userDrawn="1">
          <p15:clr>
            <a:srgbClr val="A4A3A4"/>
          </p15:clr>
        </p15:guide>
        <p15:guide id="3" orient="horz"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A472"/>
    <a:srgbClr val="A45F20"/>
    <a:srgbClr val="C38E24"/>
    <a:srgbClr val="000000"/>
    <a:srgbClr val="CEBA7B"/>
    <a:srgbClr val="170CFC"/>
    <a:srgbClr val="FFFFFF"/>
    <a:srgbClr val="618273"/>
    <a:srgbClr val="767E3D"/>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3808" autoAdjust="0"/>
  </p:normalViewPr>
  <p:slideViewPr>
    <p:cSldViewPr showGuides="1">
      <p:cViewPr varScale="1">
        <p:scale>
          <a:sx n="75" d="100"/>
          <a:sy n="75" d="100"/>
        </p:scale>
        <p:origin x="462" y="72"/>
      </p:cViewPr>
      <p:guideLst>
        <p:guide orient="horz" pos="1800"/>
        <p:guide pos="384"/>
        <p:guide pos="5424"/>
        <p:guide pos="5568"/>
        <p:guide pos="2880"/>
        <p:guide pos="3840"/>
        <p:guide pos="192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howGuides="1">
      <p:cViewPr varScale="1">
        <p:scale>
          <a:sx n="144" d="100"/>
          <a:sy n="144" d="100"/>
        </p:scale>
        <p:origin x="-2328" y="-120"/>
      </p:cViewPr>
      <p:guideLst>
        <p:guide orient="horz" pos="2947"/>
        <p:guide pos="2208"/>
        <p:guide orient="horz" pos="292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handoutMaster" Target="handoutMasters/handoutMaster1.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openxmlformats.org/officeDocument/2006/relationships/presProps" Target="presProps.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8195" name="Rectangle 1027"/>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8196" name="Rectangle 1028"/>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8197" name="Rectangle 1029"/>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D3870C95-F741-F34A-8EC6-B9E7D715A059}" type="slidenum">
              <a:rPr lang="en-US"/>
              <a:pPr/>
              <a:t>‹#›</a:t>
            </a:fld>
            <a:endParaRPr lang="en-US"/>
          </a:p>
        </p:txBody>
      </p:sp>
    </p:spTree>
    <p:extLst>
      <p:ext uri="{BB962C8B-B14F-4D97-AF65-F5344CB8AC3E}">
        <p14:creationId xmlns:p14="http://schemas.microsoft.com/office/powerpoint/2010/main" val="4013213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717550" y="696913"/>
            <a:ext cx="55753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9" name="Rectangle 5"/>
          <p:cNvSpPr>
            <a:spLocks noGrp="1" noChangeArrowheads="1"/>
          </p:cNvSpPr>
          <p:nvPr>
            <p:ph type="body" sz="quarter" idx="3"/>
          </p:nvPr>
        </p:nvSpPr>
        <p:spPr bwMode="auto">
          <a:xfrm>
            <a:off x="934720" y="4415791"/>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6BB59E13-8434-AE46-A01A-5834BA16C253}" type="slidenum">
              <a:rPr lang="en-US"/>
              <a:pPr/>
              <a:t>‹#›</a:t>
            </a:fld>
            <a:endParaRPr lang="en-US"/>
          </a:p>
        </p:txBody>
      </p:sp>
    </p:spTree>
    <p:extLst>
      <p:ext uri="{BB962C8B-B14F-4D97-AF65-F5344CB8AC3E}">
        <p14:creationId xmlns:p14="http://schemas.microsoft.com/office/powerpoint/2010/main" val="30124504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Osaka" charset="-128"/>
        <a:cs typeface="Osaka" charset="-128"/>
      </a:defRPr>
    </a:lvl1pPr>
    <a:lvl2pPr marL="457200" algn="l" rtl="0" eaLnBrk="0" fontAlgn="base" hangingPunct="0">
      <a:spcBef>
        <a:spcPct val="30000"/>
      </a:spcBef>
      <a:spcAft>
        <a:spcPct val="0"/>
      </a:spcAft>
      <a:defRPr sz="1200" kern="1200">
        <a:solidFill>
          <a:schemeClr val="tx1"/>
        </a:solidFill>
        <a:latin typeface="Times" charset="0"/>
        <a:ea typeface="Osaka" charset="-128"/>
        <a:cs typeface="Osaka" charset="-128"/>
      </a:defRPr>
    </a:lvl2pPr>
    <a:lvl3pPr marL="914400" algn="l" rtl="0" eaLnBrk="0" fontAlgn="base" hangingPunct="0">
      <a:spcBef>
        <a:spcPct val="30000"/>
      </a:spcBef>
      <a:spcAft>
        <a:spcPct val="0"/>
      </a:spcAft>
      <a:defRPr sz="1200" kern="1200">
        <a:solidFill>
          <a:schemeClr val="tx1"/>
        </a:solidFill>
        <a:latin typeface="Times" charset="0"/>
        <a:ea typeface="Osaka" charset="-128"/>
        <a:cs typeface="Osaka" charset="-128"/>
      </a:defRPr>
    </a:lvl3pPr>
    <a:lvl4pPr marL="1371600" algn="l" rtl="0" eaLnBrk="0" fontAlgn="base" hangingPunct="0">
      <a:spcBef>
        <a:spcPct val="30000"/>
      </a:spcBef>
      <a:spcAft>
        <a:spcPct val="0"/>
      </a:spcAft>
      <a:defRPr sz="1200" kern="1200">
        <a:solidFill>
          <a:schemeClr val="tx1"/>
        </a:solidFill>
        <a:latin typeface="Times" charset="0"/>
        <a:ea typeface="Osaka" charset="-128"/>
        <a:cs typeface="Osaka" charset="-128"/>
      </a:defRPr>
    </a:lvl4pPr>
    <a:lvl5pPr marL="1828800" algn="l" rtl="0" eaLnBrk="0" fontAlgn="base" hangingPunct="0">
      <a:spcBef>
        <a:spcPct val="30000"/>
      </a:spcBef>
      <a:spcAft>
        <a:spcPct val="0"/>
      </a:spcAft>
      <a:defRPr sz="1200" kern="1200">
        <a:solidFill>
          <a:schemeClr val="tx1"/>
        </a:solidFill>
        <a:latin typeface="Times" charset="0"/>
        <a:ea typeface="Osaka" charset="-128"/>
        <a:cs typeface="Osaka"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71E7D-F8A7-1E4A-93A0-27B802C24C47}" type="slidenum">
              <a:rPr lang="en-US" smtClean="0"/>
              <a:pPr/>
              <a:t>1</a:t>
            </a:fld>
            <a:endParaRPr lang="en-US" dirty="0"/>
          </a:p>
        </p:txBody>
      </p:sp>
    </p:spTree>
    <p:extLst>
      <p:ext uri="{BB962C8B-B14F-4D97-AF65-F5344CB8AC3E}">
        <p14:creationId xmlns:p14="http://schemas.microsoft.com/office/powerpoint/2010/main" val="3185197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10</a:t>
            </a:fld>
            <a:endParaRPr lang="en-US" dirty="0"/>
          </a:p>
        </p:txBody>
      </p:sp>
    </p:spTree>
    <p:extLst>
      <p:ext uri="{BB962C8B-B14F-4D97-AF65-F5344CB8AC3E}">
        <p14:creationId xmlns:p14="http://schemas.microsoft.com/office/powerpoint/2010/main" val="2332131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11</a:t>
            </a:fld>
            <a:endParaRPr lang="en-US" dirty="0"/>
          </a:p>
        </p:txBody>
      </p:sp>
    </p:spTree>
    <p:extLst>
      <p:ext uri="{BB962C8B-B14F-4D97-AF65-F5344CB8AC3E}">
        <p14:creationId xmlns:p14="http://schemas.microsoft.com/office/powerpoint/2010/main" val="1345464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12</a:t>
            </a:fld>
            <a:endParaRPr lang="en-US" dirty="0"/>
          </a:p>
        </p:txBody>
      </p:sp>
    </p:spTree>
    <p:extLst>
      <p:ext uri="{BB962C8B-B14F-4D97-AF65-F5344CB8AC3E}">
        <p14:creationId xmlns:p14="http://schemas.microsoft.com/office/powerpoint/2010/main" val="2880926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13</a:t>
            </a:fld>
            <a:endParaRPr lang="en-US" dirty="0"/>
          </a:p>
        </p:txBody>
      </p:sp>
    </p:spTree>
    <p:extLst>
      <p:ext uri="{BB962C8B-B14F-4D97-AF65-F5344CB8AC3E}">
        <p14:creationId xmlns:p14="http://schemas.microsoft.com/office/powerpoint/2010/main" val="853353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14</a:t>
            </a:fld>
            <a:endParaRPr lang="en-US" dirty="0"/>
          </a:p>
        </p:txBody>
      </p:sp>
    </p:spTree>
    <p:extLst>
      <p:ext uri="{BB962C8B-B14F-4D97-AF65-F5344CB8AC3E}">
        <p14:creationId xmlns:p14="http://schemas.microsoft.com/office/powerpoint/2010/main" val="694518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15</a:t>
            </a:fld>
            <a:endParaRPr lang="en-US" dirty="0"/>
          </a:p>
        </p:txBody>
      </p:sp>
    </p:spTree>
    <p:extLst>
      <p:ext uri="{BB962C8B-B14F-4D97-AF65-F5344CB8AC3E}">
        <p14:creationId xmlns:p14="http://schemas.microsoft.com/office/powerpoint/2010/main" val="13432287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16</a:t>
            </a:fld>
            <a:endParaRPr lang="en-US" dirty="0"/>
          </a:p>
        </p:txBody>
      </p:sp>
    </p:spTree>
    <p:extLst>
      <p:ext uri="{BB962C8B-B14F-4D97-AF65-F5344CB8AC3E}">
        <p14:creationId xmlns:p14="http://schemas.microsoft.com/office/powerpoint/2010/main" val="2109128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71E7D-F8A7-1E4A-93A0-27B802C24C47}" type="slidenum">
              <a:rPr lang="en-US" smtClean="0"/>
              <a:pPr/>
              <a:t>17</a:t>
            </a:fld>
            <a:endParaRPr lang="en-US" dirty="0"/>
          </a:p>
        </p:txBody>
      </p:sp>
    </p:spTree>
    <p:extLst>
      <p:ext uri="{BB962C8B-B14F-4D97-AF65-F5344CB8AC3E}">
        <p14:creationId xmlns:p14="http://schemas.microsoft.com/office/powerpoint/2010/main" val="413990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18</a:t>
            </a:fld>
            <a:endParaRPr lang="en-US" dirty="0"/>
          </a:p>
        </p:txBody>
      </p:sp>
    </p:spTree>
    <p:extLst>
      <p:ext uri="{BB962C8B-B14F-4D97-AF65-F5344CB8AC3E}">
        <p14:creationId xmlns:p14="http://schemas.microsoft.com/office/powerpoint/2010/main" val="2670686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19</a:t>
            </a:fld>
            <a:endParaRPr lang="en-US" dirty="0"/>
          </a:p>
        </p:txBody>
      </p:sp>
    </p:spTree>
    <p:extLst>
      <p:ext uri="{BB962C8B-B14F-4D97-AF65-F5344CB8AC3E}">
        <p14:creationId xmlns:p14="http://schemas.microsoft.com/office/powerpoint/2010/main" val="1284835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a:t>
            </a:fld>
            <a:endParaRPr lang="en-US" dirty="0"/>
          </a:p>
        </p:txBody>
      </p:sp>
    </p:spTree>
    <p:extLst>
      <p:ext uri="{BB962C8B-B14F-4D97-AF65-F5344CB8AC3E}">
        <p14:creationId xmlns:p14="http://schemas.microsoft.com/office/powerpoint/2010/main" val="28818659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20</a:t>
            </a:fld>
            <a:endParaRPr lang="en-US" dirty="0"/>
          </a:p>
        </p:txBody>
      </p:sp>
    </p:spTree>
    <p:extLst>
      <p:ext uri="{BB962C8B-B14F-4D97-AF65-F5344CB8AC3E}">
        <p14:creationId xmlns:p14="http://schemas.microsoft.com/office/powerpoint/2010/main" val="578339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21</a:t>
            </a:fld>
            <a:endParaRPr lang="en-US" dirty="0"/>
          </a:p>
        </p:txBody>
      </p:sp>
    </p:spTree>
    <p:extLst>
      <p:ext uri="{BB962C8B-B14F-4D97-AF65-F5344CB8AC3E}">
        <p14:creationId xmlns:p14="http://schemas.microsoft.com/office/powerpoint/2010/main" val="28198240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22</a:t>
            </a:fld>
            <a:endParaRPr lang="en-US" dirty="0"/>
          </a:p>
        </p:txBody>
      </p:sp>
    </p:spTree>
    <p:extLst>
      <p:ext uri="{BB962C8B-B14F-4D97-AF65-F5344CB8AC3E}">
        <p14:creationId xmlns:p14="http://schemas.microsoft.com/office/powerpoint/2010/main" val="31338992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Salary verification is also needed for non-standard raises after the first year. Include verification for tenure, promotions, or other increases that would result in a non-standard increase in any year.</a:t>
            </a:r>
          </a:p>
          <a:p>
            <a:endParaRPr lang="en-US" dirty="0"/>
          </a:p>
          <a:p>
            <a:r>
              <a:rPr lang="en-US" dirty="0"/>
              <a:t>Verification is usually in the form of an email or a letter of offer. The letter of offer does not need to be fully executed</a:t>
            </a:r>
          </a:p>
        </p:txBody>
      </p:sp>
      <p:sp>
        <p:nvSpPr>
          <p:cNvPr id="4" name="Slide Number Placeholder 3"/>
          <p:cNvSpPr>
            <a:spLocks noGrp="1"/>
          </p:cNvSpPr>
          <p:nvPr>
            <p:ph type="sldNum" sz="quarter" idx="10"/>
          </p:nvPr>
        </p:nvSpPr>
        <p:spPr/>
        <p:txBody>
          <a:bodyPr/>
          <a:lstStyle/>
          <a:p>
            <a:fld id="{6BB59E13-8434-AE46-A01A-5834BA16C253}" type="slidenum">
              <a:rPr lang="en-US" smtClean="0"/>
              <a:pPr/>
              <a:t>23</a:t>
            </a:fld>
            <a:endParaRPr lang="en-US" dirty="0"/>
          </a:p>
        </p:txBody>
      </p:sp>
    </p:spTree>
    <p:extLst>
      <p:ext uri="{BB962C8B-B14F-4D97-AF65-F5344CB8AC3E}">
        <p14:creationId xmlns:p14="http://schemas.microsoft.com/office/powerpoint/2010/main" val="22567408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sponsors also prohibit salary escalation such as the National Multiple Sclerosis Society</a:t>
            </a:r>
          </a:p>
        </p:txBody>
      </p:sp>
      <p:sp>
        <p:nvSpPr>
          <p:cNvPr id="4" name="Slide Number Placeholder 3"/>
          <p:cNvSpPr>
            <a:spLocks noGrp="1"/>
          </p:cNvSpPr>
          <p:nvPr>
            <p:ph type="sldNum" sz="quarter" idx="10"/>
          </p:nvPr>
        </p:nvSpPr>
        <p:spPr/>
        <p:txBody>
          <a:bodyPr/>
          <a:lstStyle/>
          <a:p>
            <a:fld id="{6BB59E13-8434-AE46-A01A-5834BA16C253}" type="slidenum">
              <a:rPr lang="en-US" smtClean="0"/>
              <a:pPr/>
              <a:t>24</a:t>
            </a:fld>
            <a:endParaRPr lang="en-US" dirty="0"/>
          </a:p>
        </p:txBody>
      </p:sp>
    </p:spTree>
    <p:extLst>
      <p:ext uri="{BB962C8B-B14F-4D97-AF65-F5344CB8AC3E}">
        <p14:creationId xmlns:p14="http://schemas.microsoft.com/office/powerpoint/2010/main" val="3676990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25</a:t>
            </a:fld>
            <a:endParaRPr lang="en-US" dirty="0"/>
          </a:p>
        </p:txBody>
      </p:sp>
    </p:spTree>
    <p:extLst>
      <p:ext uri="{BB962C8B-B14F-4D97-AF65-F5344CB8AC3E}">
        <p14:creationId xmlns:p14="http://schemas.microsoft.com/office/powerpoint/2010/main" val="18075150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26</a:t>
            </a:fld>
            <a:endParaRPr lang="en-US" dirty="0"/>
          </a:p>
        </p:txBody>
      </p:sp>
    </p:spTree>
    <p:extLst>
      <p:ext uri="{BB962C8B-B14F-4D97-AF65-F5344CB8AC3E}">
        <p14:creationId xmlns:p14="http://schemas.microsoft.com/office/powerpoint/2010/main" val="4211115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27</a:t>
            </a:fld>
            <a:endParaRPr lang="en-US" dirty="0"/>
          </a:p>
        </p:txBody>
      </p:sp>
    </p:spTree>
    <p:extLst>
      <p:ext uri="{BB962C8B-B14F-4D97-AF65-F5344CB8AC3E}">
        <p14:creationId xmlns:p14="http://schemas.microsoft.com/office/powerpoint/2010/main" val="4126553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28</a:t>
            </a:fld>
            <a:endParaRPr lang="en-US" dirty="0"/>
          </a:p>
        </p:txBody>
      </p:sp>
    </p:spTree>
    <p:extLst>
      <p:ext uri="{BB962C8B-B14F-4D97-AF65-F5344CB8AC3E}">
        <p14:creationId xmlns:p14="http://schemas.microsoft.com/office/powerpoint/2010/main" val="521574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29</a:t>
            </a:fld>
            <a:endParaRPr lang="en-US" dirty="0"/>
          </a:p>
        </p:txBody>
      </p:sp>
    </p:spTree>
    <p:extLst>
      <p:ext uri="{BB962C8B-B14F-4D97-AF65-F5344CB8AC3E}">
        <p14:creationId xmlns:p14="http://schemas.microsoft.com/office/powerpoint/2010/main" val="1657884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a:t>
            </a:fld>
            <a:endParaRPr lang="en-US" dirty="0"/>
          </a:p>
        </p:txBody>
      </p:sp>
    </p:spTree>
    <p:extLst>
      <p:ext uri="{BB962C8B-B14F-4D97-AF65-F5344CB8AC3E}">
        <p14:creationId xmlns:p14="http://schemas.microsoft.com/office/powerpoint/2010/main" val="41858161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 exam question. You will need to know how to calculate this </a:t>
            </a:r>
            <a:r>
              <a:rPr lang="en-US"/>
              <a:t>for the exam</a:t>
            </a:r>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30</a:t>
            </a:fld>
            <a:endParaRPr lang="en-US" dirty="0"/>
          </a:p>
        </p:txBody>
      </p:sp>
    </p:spTree>
    <p:extLst>
      <p:ext uri="{BB962C8B-B14F-4D97-AF65-F5344CB8AC3E}">
        <p14:creationId xmlns:p14="http://schemas.microsoft.com/office/powerpoint/2010/main" val="34266497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31</a:t>
            </a:fld>
            <a:endParaRPr lang="en-US" dirty="0"/>
          </a:p>
        </p:txBody>
      </p:sp>
    </p:spTree>
    <p:extLst>
      <p:ext uri="{BB962C8B-B14F-4D97-AF65-F5344CB8AC3E}">
        <p14:creationId xmlns:p14="http://schemas.microsoft.com/office/powerpoint/2010/main" val="2204104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32</a:t>
            </a:fld>
            <a:endParaRPr lang="en-US" dirty="0"/>
          </a:p>
        </p:txBody>
      </p:sp>
    </p:spTree>
    <p:extLst>
      <p:ext uri="{BB962C8B-B14F-4D97-AF65-F5344CB8AC3E}">
        <p14:creationId xmlns:p14="http://schemas.microsoft.com/office/powerpoint/2010/main" val="16502373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33</a:t>
            </a:fld>
            <a:endParaRPr lang="en-US" dirty="0"/>
          </a:p>
        </p:txBody>
      </p:sp>
    </p:spTree>
    <p:extLst>
      <p:ext uri="{BB962C8B-B14F-4D97-AF65-F5344CB8AC3E}">
        <p14:creationId xmlns:p14="http://schemas.microsoft.com/office/powerpoint/2010/main" val="6216841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34</a:t>
            </a:fld>
            <a:endParaRPr lang="en-US" dirty="0"/>
          </a:p>
        </p:txBody>
      </p:sp>
    </p:spTree>
    <p:extLst>
      <p:ext uri="{BB962C8B-B14F-4D97-AF65-F5344CB8AC3E}">
        <p14:creationId xmlns:p14="http://schemas.microsoft.com/office/powerpoint/2010/main" val="18850569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35</a:t>
            </a:fld>
            <a:endParaRPr lang="en-US" dirty="0"/>
          </a:p>
        </p:txBody>
      </p:sp>
    </p:spTree>
    <p:extLst>
      <p:ext uri="{BB962C8B-B14F-4D97-AF65-F5344CB8AC3E}">
        <p14:creationId xmlns:p14="http://schemas.microsoft.com/office/powerpoint/2010/main" val="20436650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36</a:t>
            </a:fld>
            <a:endParaRPr lang="en-US" dirty="0"/>
          </a:p>
        </p:txBody>
      </p:sp>
    </p:spTree>
    <p:extLst>
      <p:ext uri="{BB962C8B-B14F-4D97-AF65-F5344CB8AC3E}">
        <p14:creationId xmlns:p14="http://schemas.microsoft.com/office/powerpoint/2010/main" val="24652451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37</a:t>
            </a:fld>
            <a:endParaRPr lang="en-US" dirty="0"/>
          </a:p>
        </p:txBody>
      </p:sp>
    </p:spTree>
    <p:extLst>
      <p:ext uri="{BB962C8B-B14F-4D97-AF65-F5344CB8AC3E}">
        <p14:creationId xmlns:p14="http://schemas.microsoft.com/office/powerpoint/2010/main" val="40108762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38</a:t>
            </a:fld>
            <a:endParaRPr lang="en-US" dirty="0"/>
          </a:p>
        </p:txBody>
      </p:sp>
    </p:spTree>
    <p:extLst>
      <p:ext uri="{BB962C8B-B14F-4D97-AF65-F5344CB8AC3E}">
        <p14:creationId xmlns:p14="http://schemas.microsoft.com/office/powerpoint/2010/main" val="2487068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39</a:t>
            </a:fld>
            <a:endParaRPr lang="en-US" dirty="0"/>
          </a:p>
        </p:txBody>
      </p:sp>
    </p:spTree>
    <p:extLst>
      <p:ext uri="{BB962C8B-B14F-4D97-AF65-F5344CB8AC3E}">
        <p14:creationId xmlns:p14="http://schemas.microsoft.com/office/powerpoint/2010/main" val="2751538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a:t>
            </a:fld>
            <a:endParaRPr lang="en-US" dirty="0"/>
          </a:p>
        </p:txBody>
      </p:sp>
    </p:spTree>
    <p:extLst>
      <p:ext uri="{BB962C8B-B14F-4D97-AF65-F5344CB8AC3E}">
        <p14:creationId xmlns:p14="http://schemas.microsoft.com/office/powerpoint/2010/main" val="2181790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40</a:t>
            </a:fld>
            <a:endParaRPr lang="en-US" dirty="0"/>
          </a:p>
        </p:txBody>
      </p:sp>
    </p:spTree>
    <p:extLst>
      <p:ext uri="{BB962C8B-B14F-4D97-AF65-F5344CB8AC3E}">
        <p14:creationId xmlns:p14="http://schemas.microsoft.com/office/powerpoint/2010/main" val="2787548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41</a:t>
            </a:fld>
            <a:endParaRPr lang="en-US" dirty="0"/>
          </a:p>
        </p:txBody>
      </p:sp>
    </p:spTree>
    <p:extLst>
      <p:ext uri="{BB962C8B-B14F-4D97-AF65-F5344CB8AC3E}">
        <p14:creationId xmlns:p14="http://schemas.microsoft.com/office/powerpoint/2010/main" val="9565828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42</a:t>
            </a:fld>
            <a:endParaRPr lang="en-US" dirty="0"/>
          </a:p>
        </p:txBody>
      </p:sp>
    </p:spTree>
    <p:extLst>
      <p:ext uri="{BB962C8B-B14F-4D97-AF65-F5344CB8AC3E}">
        <p14:creationId xmlns:p14="http://schemas.microsoft.com/office/powerpoint/2010/main" val="33459567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71E7D-F8A7-1E4A-93A0-27B802C24C47}" type="slidenum">
              <a:rPr lang="en-US" smtClean="0"/>
              <a:pPr/>
              <a:t>43</a:t>
            </a:fld>
            <a:endParaRPr lang="en-US" dirty="0"/>
          </a:p>
        </p:txBody>
      </p:sp>
    </p:spTree>
    <p:extLst>
      <p:ext uri="{BB962C8B-B14F-4D97-AF65-F5344CB8AC3E}">
        <p14:creationId xmlns:p14="http://schemas.microsoft.com/office/powerpoint/2010/main" val="17113510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44</a:t>
            </a:fld>
            <a:endParaRPr lang="en-US" dirty="0"/>
          </a:p>
        </p:txBody>
      </p:sp>
    </p:spTree>
    <p:extLst>
      <p:ext uri="{BB962C8B-B14F-4D97-AF65-F5344CB8AC3E}">
        <p14:creationId xmlns:p14="http://schemas.microsoft.com/office/powerpoint/2010/main" val="17215960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45</a:t>
            </a:fld>
            <a:endParaRPr lang="en-US" dirty="0"/>
          </a:p>
        </p:txBody>
      </p:sp>
    </p:spTree>
    <p:extLst>
      <p:ext uri="{BB962C8B-B14F-4D97-AF65-F5344CB8AC3E}">
        <p14:creationId xmlns:p14="http://schemas.microsoft.com/office/powerpoint/2010/main" val="108136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46</a:t>
            </a:fld>
            <a:endParaRPr lang="en-US" dirty="0"/>
          </a:p>
        </p:txBody>
      </p:sp>
    </p:spTree>
    <p:extLst>
      <p:ext uri="{BB962C8B-B14F-4D97-AF65-F5344CB8AC3E}">
        <p14:creationId xmlns:p14="http://schemas.microsoft.com/office/powerpoint/2010/main" val="22857786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47</a:t>
            </a:fld>
            <a:endParaRPr lang="en-US" dirty="0"/>
          </a:p>
        </p:txBody>
      </p:sp>
    </p:spTree>
    <p:extLst>
      <p:ext uri="{BB962C8B-B14F-4D97-AF65-F5344CB8AC3E}">
        <p14:creationId xmlns:p14="http://schemas.microsoft.com/office/powerpoint/2010/main" val="30041295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B59E13-8434-AE46-A01A-5834BA16C253}" type="slidenum">
              <a:rPr lang="en-US" smtClean="0"/>
              <a:pPr/>
              <a:t>48</a:t>
            </a:fld>
            <a:endParaRPr lang="en-US"/>
          </a:p>
        </p:txBody>
      </p:sp>
    </p:spTree>
    <p:extLst>
      <p:ext uri="{BB962C8B-B14F-4D97-AF65-F5344CB8AC3E}">
        <p14:creationId xmlns:p14="http://schemas.microsoft.com/office/powerpoint/2010/main" val="16858627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49</a:t>
            </a:fld>
            <a:endParaRPr lang="en-US" dirty="0"/>
          </a:p>
        </p:txBody>
      </p:sp>
    </p:spTree>
    <p:extLst>
      <p:ext uri="{BB962C8B-B14F-4D97-AF65-F5344CB8AC3E}">
        <p14:creationId xmlns:p14="http://schemas.microsoft.com/office/powerpoint/2010/main" val="951996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5</a:t>
            </a:fld>
            <a:endParaRPr lang="en-US" dirty="0"/>
          </a:p>
        </p:txBody>
      </p:sp>
    </p:spTree>
    <p:extLst>
      <p:ext uri="{BB962C8B-B14F-4D97-AF65-F5344CB8AC3E}">
        <p14:creationId xmlns:p14="http://schemas.microsoft.com/office/powerpoint/2010/main" val="40464387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50</a:t>
            </a:fld>
            <a:endParaRPr lang="en-US" dirty="0"/>
          </a:p>
        </p:txBody>
      </p:sp>
    </p:spTree>
    <p:extLst>
      <p:ext uri="{BB962C8B-B14F-4D97-AF65-F5344CB8AC3E}">
        <p14:creationId xmlns:p14="http://schemas.microsoft.com/office/powerpoint/2010/main" val="218129889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51</a:t>
            </a:fld>
            <a:endParaRPr lang="en-US" dirty="0"/>
          </a:p>
        </p:txBody>
      </p:sp>
    </p:spTree>
    <p:extLst>
      <p:ext uri="{BB962C8B-B14F-4D97-AF65-F5344CB8AC3E}">
        <p14:creationId xmlns:p14="http://schemas.microsoft.com/office/powerpoint/2010/main" val="37484500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52</a:t>
            </a:fld>
            <a:endParaRPr lang="en-US" dirty="0"/>
          </a:p>
        </p:txBody>
      </p:sp>
    </p:spTree>
    <p:extLst>
      <p:ext uri="{BB962C8B-B14F-4D97-AF65-F5344CB8AC3E}">
        <p14:creationId xmlns:p14="http://schemas.microsoft.com/office/powerpoint/2010/main" val="32819256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53</a:t>
            </a:fld>
            <a:endParaRPr lang="en-US" dirty="0"/>
          </a:p>
        </p:txBody>
      </p:sp>
    </p:spTree>
    <p:extLst>
      <p:ext uri="{BB962C8B-B14F-4D97-AF65-F5344CB8AC3E}">
        <p14:creationId xmlns:p14="http://schemas.microsoft.com/office/powerpoint/2010/main" val="22687234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71E7D-F8A7-1E4A-93A0-27B802C24C47}" type="slidenum">
              <a:rPr lang="en-US" smtClean="0"/>
              <a:pPr/>
              <a:t>54</a:t>
            </a:fld>
            <a:endParaRPr lang="en-US" dirty="0"/>
          </a:p>
        </p:txBody>
      </p:sp>
    </p:spTree>
    <p:extLst>
      <p:ext uri="{BB962C8B-B14F-4D97-AF65-F5344CB8AC3E}">
        <p14:creationId xmlns:p14="http://schemas.microsoft.com/office/powerpoint/2010/main" val="13455355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determination can also have a huge impact on the budget, so make sure to figure out what type of agreement is appropriate early on</a:t>
            </a:r>
          </a:p>
        </p:txBody>
      </p:sp>
      <p:sp>
        <p:nvSpPr>
          <p:cNvPr id="4" name="Slide Number Placeholder 3"/>
          <p:cNvSpPr>
            <a:spLocks noGrp="1"/>
          </p:cNvSpPr>
          <p:nvPr>
            <p:ph type="sldNum" sz="quarter" idx="5"/>
          </p:nvPr>
        </p:nvSpPr>
        <p:spPr/>
        <p:txBody>
          <a:bodyPr/>
          <a:lstStyle/>
          <a:p>
            <a:fld id="{6BB59E13-8434-AE46-A01A-5834BA16C253}" type="slidenum">
              <a:rPr lang="en-US" smtClean="0"/>
              <a:pPr/>
              <a:t>56</a:t>
            </a:fld>
            <a:endParaRPr lang="en-US"/>
          </a:p>
        </p:txBody>
      </p:sp>
    </p:spTree>
    <p:extLst>
      <p:ext uri="{BB962C8B-B14F-4D97-AF65-F5344CB8AC3E}">
        <p14:creationId xmlns:p14="http://schemas.microsoft.com/office/powerpoint/2010/main" val="43809319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Foreign partners may need even more time than domestic entities. Build in enough time to complete the UCD review process by asking for your subcontractor’s documents early enough</a:t>
            </a:r>
          </a:p>
        </p:txBody>
      </p:sp>
      <p:sp>
        <p:nvSpPr>
          <p:cNvPr id="4" name="Slide Number Placeholder 3"/>
          <p:cNvSpPr>
            <a:spLocks noGrp="1"/>
          </p:cNvSpPr>
          <p:nvPr>
            <p:ph type="sldNum" sz="quarter" idx="5"/>
          </p:nvPr>
        </p:nvSpPr>
        <p:spPr/>
        <p:txBody>
          <a:bodyPr/>
          <a:lstStyle/>
          <a:p>
            <a:fld id="{6BB59E13-8434-AE46-A01A-5834BA16C253}" type="slidenum">
              <a:rPr lang="en-US" smtClean="0"/>
              <a:pPr/>
              <a:t>57</a:t>
            </a:fld>
            <a:endParaRPr lang="en-US"/>
          </a:p>
        </p:txBody>
      </p:sp>
    </p:spTree>
    <p:extLst>
      <p:ext uri="{BB962C8B-B14F-4D97-AF65-F5344CB8AC3E}">
        <p14:creationId xmlns:p14="http://schemas.microsoft.com/office/powerpoint/2010/main" val="11946905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60</a:t>
            </a:fld>
            <a:endParaRPr lang="en-US"/>
          </a:p>
        </p:txBody>
      </p:sp>
    </p:spTree>
    <p:extLst>
      <p:ext uri="{BB962C8B-B14F-4D97-AF65-F5344CB8AC3E}">
        <p14:creationId xmlns:p14="http://schemas.microsoft.com/office/powerpoint/2010/main" val="93708553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67</a:t>
            </a:fld>
            <a:endParaRPr lang="en-US"/>
          </a:p>
        </p:txBody>
      </p:sp>
    </p:spTree>
    <p:extLst>
      <p:ext uri="{BB962C8B-B14F-4D97-AF65-F5344CB8AC3E}">
        <p14:creationId xmlns:p14="http://schemas.microsoft.com/office/powerpoint/2010/main" val="70843706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71E7D-F8A7-1E4A-93A0-27B802C24C47}" type="slidenum">
              <a:rPr lang="en-US" smtClean="0"/>
              <a:pPr/>
              <a:t>69</a:t>
            </a:fld>
            <a:endParaRPr lang="en-US" dirty="0"/>
          </a:p>
        </p:txBody>
      </p:sp>
    </p:spTree>
    <p:extLst>
      <p:ext uri="{BB962C8B-B14F-4D97-AF65-F5344CB8AC3E}">
        <p14:creationId xmlns:p14="http://schemas.microsoft.com/office/powerpoint/2010/main" val="3645372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6</a:t>
            </a:fld>
            <a:endParaRPr lang="en-US" dirty="0"/>
          </a:p>
        </p:txBody>
      </p:sp>
    </p:spTree>
    <p:extLst>
      <p:ext uri="{BB962C8B-B14F-4D97-AF65-F5344CB8AC3E}">
        <p14:creationId xmlns:p14="http://schemas.microsoft.com/office/powerpoint/2010/main" val="112533115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71</a:t>
            </a:fld>
            <a:endParaRPr lang="en-US" dirty="0"/>
          </a:p>
        </p:txBody>
      </p:sp>
    </p:spTree>
    <p:extLst>
      <p:ext uri="{BB962C8B-B14F-4D97-AF65-F5344CB8AC3E}">
        <p14:creationId xmlns:p14="http://schemas.microsoft.com/office/powerpoint/2010/main" val="4962290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72</a:t>
            </a:fld>
            <a:endParaRPr lang="en-US"/>
          </a:p>
        </p:txBody>
      </p:sp>
    </p:spTree>
    <p:extLst>
      <p:ext uri="{BB962C8B-B14F-4D97-AF65-F5344CB8AC3E}">
        <p14:creationId xmlns:p14="http://schemas.microsoft.com/office/powerpoint/2010/main" val="172039292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74</a:t>
            </a:fld>
            <a:endParaRPr lang="en-US"/>
          </a:p>
        </p:txBody>
      </p:sp>
    </p:spTree>
    <p:extLst>
      <p:ext uri="{BB962C8B-B14F-4D97-AF65-F5344CB8AC3E}">
        <p14:creationId xmlns:p14="http://schemas.microsoft.com/office/powerpoint/2010/main" val="354255183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75</a:t>
            </a:fld>
            <a:endParaRPr lang="en-US"/>
          </a:p>
        </p:txBody>
      </p:sp>
    </p:spTree>
    <p:extLst>
      <p:ext uri="{BB962C8B-B14F-4D97-AF65-F5344CB8AC3E}">
        <p14:creationId xmlns:p14="http://schemas.microsoft.com/office/powerpoint/2010/main" val="62283325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handout from research </a:t>
            </a:r>
          </a:p>
          <a:p>
            <a:r>
              <a:rPr lang="en-US" dirty="0"/>
              <a:t>Use the following sites</a:t>
            </a:r>
          </a:p>
          <a:p>
            <a:r>
              <a:rPr lang="en-US" dirty="0"/>
              <a:t>https://</a:t>
            </a:r>
            <a:r>
              <a:rPr lang="en-US" dirty="0" err="1"/>
              <a:t>cech.uc.edu</a:t>
            </a:r>
            <a:r>
              <a:rPr lang="en-US" dirty="0"/>
              <a:t>/content/dam/</a:t>
            </a:r>
            <a:r>
              <a:rPr lang="en-US" dirty="0" err="1"/>
              <a:t>cech</a:t>
            </a:r>
            <a:r>
              <a:rPr lang="en-US" dirty="0"/>
              <a:t>/</a:t>
            </a:r>
            <a:r>
              <a:rPr lang="en-US" dirty="0" err="1"/>
              <a:t>Help@CECH</a:t>
            </a:r>
            <a:r>
              <a:rPr lang="en-US" dirty="0"/>
              <a:t>/docs/</a:t>
            </a:r>
            <a:r>
              <a:rPr lang="en-US" dirty="0" err="1"/>
              <a:t>Six_Critical_questions_to_writing_a_grant_proposal.pdf</a:t>
            </a:r>
            <a:r>
              <a:rPr lang="en-US" dirty="0"/>
              <a:t> </a:t>
            </a:r>
          </a:p>
          <a:p>
            <a:r>
              <a:rPr lang="en-US" dirty="0"/>
              <a:t>https://</a:t>
            </a:r>
            <a:r>
              <a:rPr lang="en-US" dirty="0" err="1"/>
              <a:t>writingcenter.unc.edu</a:t>
            </a:r>
            <a:r>
              <a:rPr lang="en-US" dirty="0"/>
              <a:t>/tips-and-tools/grant-proposals-or-give-me-the-money/ </a:t>
            </a:r>
          </a:p>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77</a:t>
            </a:fld>
            <a:endParaRPr lang="en-US"/>
          </a:p>
        </p:txBody>
      </p:sp>
    </p:spTree>
    <p:extLst>
      <p:ext uri="{BB962C8B-B14F-4D97-AF65-F5344CB8AC3E}">
        <p14:creationId xmlns:p14="http://schemas.microsoft.com/office/powerpoint/2010/main" val="278315387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79</a:t>
            </a:fld>
            <a:endParaRPr lang="en-US"/>
          </a:p>
        </p:txBody>
      </p:sp>
    </p:spTree>
    <p:extLst>
      <p:ext uri="{BB962C8B-B14F-4D97-AF65-F5344CB8AC3E}">
        <p14:creationId xmlns:p14="http://schemas.microsoft.com/office/powerpoint/2010/main" val="22730778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NIH - have to withdraw application, correct and resubmit – must have previous </a:t>
            </a:r>
            <a:r>
              <a:rPr lang="en-US" dirty="0" err="1"/>
              <a:t>Grants.Gov</a:t>
            </a:r>
            <a:r>
              <a:rPr lang="en-US" dirty="0"/>
              <a:t> tracking number entered into cover page of SF424 forms</a:t>
            </a:r>
          </a:p>
          <a:p>
            <a:endParaRPr lang="en-US" dirty="0"/>
          </a:p>
          <a:p>
            <a:r>
              <a:rPr lang="en-US" dirty="0"/>
              <a:t>NSF – use the proposal update feature if it isn’t the budget. If prior to due date/time, automatically accepted. If afterwards, MUST have PO approval to submit. Must provide justification either way. If the budget needs updating and it is before the due date/time; it is best to withdraw and start from the beginning. </a:t>
            </a:r>
          </a:p>
          <a:p>
            <a:endParaRPr lang="en-US" dirty="0"/>
          </a:p>
          <a:p>
            <a:r>
              <a:rPr lang="en-US" dirty="0"/>
              <a:t>If not one of these two, read submission instructions carefully. For example, at American Cancer Society, there is nothing you can do. At other organizations, they allow you to remove the previous submission and resubmit. This can require you to start from scratch. </a:t>
            </a:r>
          </a:p>
        </p:txBody>
      </p:sp>
      <p:sp>
        <p:nvSpPr>
          <p:cNvPr id="4" name="Slide Number Placeholder 3"/>
          <p:cNvSpPr>
            <a:spLocks noGrp="1"/>
          </p:cNvSpPr>
          <p:nvPr>
            <p:ph type="sldNum" sz="quarter" idx="5"/>
          </p:nvPr>
        </p:nvSpPr>
        <p:spPr/>
        <p:txBody>
          <a:bodyPr/>
          <a:lstStyle/>
          <a:p>
            <a:fld id="{6BB59E13-8434-AE46-A01A-5834BA16C253}" type="slidenum">
              <a:rPr lang="en-US" smtClean="0"/>
              <a:pPr/>
              <a:t>80</a:t>
            </a:fld>
            <a:endParaRPr lang="en-US"/>
          </a:p>
        </p:txBody>
      </p:sp>
    </p:spTree>
    <p:extLst>
      <p:ext uri="{BB962C8B-B14F-4D97-AF65-F5344CB8AC3E}">
        <p14:creationId xmlns:p14="http://schemas.microsoft.com/office/powerpoint/2010/main" val="253232697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59E13-8434-AE46-A01A-5834BA16C253}" type="slidenum">
              <a:rPr lang="en-US" smtClean="0"/>
              <a:pPr/>
              <a:t>81</a:t>
            </a:fld>
            <a:endParaRPr lang="en-US"/>
          </a:p>
        </p:txBody>
      </p:sp>
    </p:spTree>
    <p:extLst>
      <p:ext uri="{BB962C8B-B14F-4D97-AF65-F5344CB8AC3E}">
        <p14:creationId xmlns:p14="http://schemas.microsoft.com/office/powerpoint/2010/main" val="698658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7</a:t>
            </a:fld>
            <a:endParaRPr lang="en-US" dirty="0"/>
          </a:p>
        </p:txBody>
      </p:sp>
    </p:spTree>
    <p:extLst>
      <p:ext uri="{BB962C8B-B14F-4D97-AF65-F5344CB8AC3E}">
        <p14:creationId xmlns:p14="http://schemas.microsoft.com/office/powerpoint/2010/main" val="3059264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8</a:t>
            </a:fld>
            <a:endParaRPr lang="en-US" dirty="0"/>
          </a:p>
        </p:txBody>
      </p:sp>
    </p:spTree>
    <p:extLst>
      <p:ext uri="{BB962C8B-B14F-4D97-AF65-F5344CB8AC3E}">
        <p14:creationId xmlns:p14="http://schemas.microsoft.com/office/powerpoint/2010/main" val="4146902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9</a:t>
            </a:fld>
            <a:endParaRPr lang="en-US" dirty="0"/>
          </a:p>
        </p:txBody>
      </p:sp>
    </p:spTree>
    <p:extLst>
      <p:ext uri="{BB962C8B-B14F-4D97-AF65-F5344CB8AC3E}">
        <p14:creationId xmlns:p14="http://schemas.microsoft.com/office/powerpoint/2010/main" val="2327097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a:off x="0" y="-63500"/>
            <a:ext cx="9144000" cy="4826000"/>
          </a:xfrm>
          <a:prstGeom prst="rect">
            <a:avLst/>
          </a:prstGeom>
          <a:gradFill rotWithShape="0">
            <a:gsLst>
              <a:gs pos="0">
                <a:schemeClr val="tx1"/>
              </a:gs>
              <a:gs pos="100000">
                <a:srgbClr val="333333"/>
              </a:gs>
            </a:gsLst>
            <a:lin ang="5400000" scaled="1"/>
          </a:gradFill>
          <a:ln w="9525">
            <a:noFill/>
            <a:miter lim="800000"/>
            <a:headEnd/>
            <a:tailEnd/>
          </a:ln>
          <a:effectLst/>
        </p:spPr>
        <p:txBody>
          <a:bodyPr wrap="none" anchor="ctr"/>
          <a:lstStyle/>
          <a:p>
            <a:endParaRPr lang="en-US"/>
          </a:p>
        </p:txBody>
      </p:sp>
      <p:sp>
        <p:nvSpPr>
          <p:cNvPr id="5" name="Rectangle 7"/>
          <p:cNvSpPr>
            <a:spLocks noChangeArrowheads="1"/>
          </p:cNvSpPr>
          <p:nvPr userDrawn="1"/>
        </p:nvSpPr>
        <p:spPr bwMode="auto">
          <a:xfrm>
            <a:off x="0" y="4699000"/>
            <a:ext cx="9144000" cy="1016000"/>
          </a:xfrm>
          <a:prstGeom prst="rect">
            <a:avLst/>
          </a:prstGeom>
          <a:solidFill>
            <a:schemeClr val="tx1"/>
          </a:solidFill>
          <a:ln w="9525">
            <a:noFill/>
            <a:miter lim="800000"/>
            <a:headEnd/>
            <a:tailEnd/>
          </a:ln>
          <a:effectLst/>
        </p:spPr>
        <p:txBody>
          <a:bodyPr wrap="none" anchor="ctr"/>
          <a:lstStyle/>
          <a:p>
            <a:endParaRPr lang="en-US"/>
          </a:p>
        </p:txBody>
      </p:sp>
      <p:sp>
        <p:nvSpPr>
          <p:cNvPr id="6" name="Line 10"/>
          <p:cNvSpPr>
            <a:spLocks noChangeShapeType="1"/>
          </p:cNvSpPr>
          <p:nvPr userDrawn="1"/>
        </p:nvSpPr>
        <p:spPr bwMode="auto">
          <a:xfrm>
            <a:off x="0" y="4699000"/>
            <a:ext cx="9144000" cy="0"/>
          </a:xfrm>
          <a:prstGeom prst="line">
            <a:avLst/>
          </a:prstGeom>
          <a:noFill/>
          <a:ln w="6350">
            <a:solidFill>
              <a:srgbClr val="4D4D4D"/>
            </a:solidFill>
            <a:round/>
            <a:headEnd/>
            <a:tailEnd/>
          </a:ln>
          <a:effectLst/>
        </p:spPr>
        <p:txBody>
          <a:bodyPr wrap="none" anchor="ctr"/>
          <a:lstStyle/>
          <a:p>
            <a:pPr>
              <a:defRPr/>
            </a:pPr>
            <a:endParaRPr lang="en-US">
              <a:ea typeface="Osaka" charset="-128"/>
              <a:cs typeface="Osaka" charset="-128"/>
            </a:endParaRPr>
          </a:p>
        </p:txBody>
      </p:sp>
      <p:sp>
        <p:nvSpPr>
          <p:cNvPr id="3074" name="Rectangle 2"/>
          <p:cNvSpPr>
            <a:spLocks noGrp="1" noChangeArrowheads="1"/>
          </p:cNvSpPr>
          <p:nvPr>
            <p:ph type="ctrTitle"/>
          </p:nvPr>
        </p:nvSpPr>
        <p:spPr>
          <a:xfrm>
            <a:off x="685800" y="1333500"/>
            <a:ext cx="7772400" cy="952500"/>
          </a:xfrm>
        </p:spPr>
        <p:txBody>
          <a:bodyPr anchor="ctr"/>
          <a:lstStyle>
            <a:lvl1pPr algn="ctr">
              <a:defRPr sz="2800">
                <a:solidFill>
                  <a:srgbClr val="CFB87C"/>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1371600" y="2667000"/>
            <a:ext cx="6400800" cy="1460500"/>
          </a:xfrm>
        </p:spPr>
        <p:txBody>
          <a:bodyPr/>
          <a:lstStyle>
            <a:lvl1pPr marL="0" indent="0" algn="ctr">
              <a:spcBef>
                <a:spcPts val="2000"/>
              </a:spcBef>
              <a:buFont typeface="Wingdings" charset="2"/>
              <a:buNone/>
              <a:defRPr sz="1800">
                <a:solidFill>
                  <a:srgbClr val="CCCCCC"/>
                </a:solidFill>
              </a:defRPr>
            </a:lvl1pPr>
          </a:lstStyle>
          <a:p>
            <a:r>
              <a:rPr lang="en-US"/>
              <a:t>Click to edit Master subtitle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59831" y="4999782"/>
            <a:ext cx="5024338" cy="414436"/>
          </a:xfrm>
          <a:prstGeom prst="rect">
            <a:avLst/>
          </a:prstGeom>
        </p:spPr>
      </p:pic>
      <p:sp>
        <p:nvSpPr>
          <p:cNvPr id="9" name="Rectangle 7"/>
          <p:cNvSpPr>
            <a:spLocks noChangeArrowheads="1"/>
          </p:cNvSpPr>
          <p:nvPr userDrawn="1"/>
        </p:nvSpPr>
        <p:spPr bwMode="auto">
          <a:xfrm>
            <a:off x="0" y="4635500"/>
            <a:ext cx="9144000" cy="63500"/>
          </a:xfrm>
          <a:prstGeom prst="rect">
            <a:avLst/>
          </a:prstGeom>
          <a:solidFill>
            <a:srgbClr val="CFB87C"/>
          </a:solidFill>
          <a:ln w="9525">
            <a:noFill/>
            <a:miter lim="800000"/>
            <a:headEnd/>
            <a:tailEnd/>
          </a:ln>
          <a:effectLst/>
        </p:spPr>
        <p:txBody>
          <a:bodyPr wrap="none" anchor="ctr"/>
          <a:lstStyle/>
          <a:p>
            <a:endParaRPr lang="en-US"/>
          </a:p>
        </p:txBody>
      </p:sp>
    </p:spTree>
    <p:extLst>
      <p:ext uri="{BB962C8B-B14F-4D97-AF65-F5344CB8AC3E}">
        <p14:creationId xmlns:p14="http://schemas.microsoft.com/office/powerpoint/2010/main" val="157016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3BCC86-714D-4D1F-96B8-5256DB95FE81}"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46E32D-B473-481F-922E-E10711718CEE}" type="slidenum">
              <a:rPr lang="en-US" smtClean="0"/>
              <a:t>‹#›</a:t>
            </a:fld>
            <a:endParaRPr lang="en-US"/>
          </a:p>
        </p:txBody>
      </p:sp>
    </p:spTree>
    <p:extLst>
      <p:ext uri="{BB962C8B-B14F-4D97-AF65-F5344CB8AC3E}">
        <p14:creationId xmlns:p14="http://schemas.microsoft.com/office/powerpoint/2010/main" val="1905803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6464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380985" indent="0" algn="ctr">
              <a:buNone/>
              <a:defRPr/>
            </a:lvl2pPr>
            <a:lvl3pPr marL="761970" indent="0" algn="ctr">
              <a:buNone/>
              <a:defRPr/>
            </a:lvl3pPr>
            <a:lvl4pPr marL="1142954" indent="0" algn="ctr">
              <a:buNone/>
              <a:defRPr/>
            </a:lvl4pPr>
            <a:lvl5pPr marL="1523939" indent="0" algn="ctr">
              <a:buNone/>
              <a:defRPr/>
            </a:lvl5pPr>
            <a:lvl6pPr marL="1904924" indent="0" algn="ctr">
              <a:buNone/>
              <a:defRPr/>
            </a:lvl6pPr>
            <a:lvl7pPr marL="2285909" indent="0" algn="ctr">
              <a:buNone/>
              <a:defRPr/>
            </a:lvl7pPr>
            <a:lvl8pPr marL="2666893" indent="0" algn="ctr">
              <a:buNone/>
              <a:defRPr/>
            </a:lvl8pPr>
            <a:lvl9pPr marL="304787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DF1359-29BF-4541-82AF-C50469736FBA}" type="slidenum">
              <a:rPr lang="en-US" altLang="en-US"/>
              <a:pPr>
                <a:defRPr/>
              </a:pPr>
              <a:t>‹#›</a:t>
            </a:fld>
            <a:endParaRPr lang="en-US" altLang="en-US" dirty="0"/>
          </a:p>
        </p:txBody>
      </p:sp>
    </p:spTree>
    <p:extLst>
      <p:ext uri="{BB962C8B-B14F-4D97-AF65-F5344CB8AC3E}">
        <p14:creationId xmlns:p14="http://schemas.microsoft.com/office/powerpoint/2010/main" val="493356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a:off x="0" y="-63500"/>
            <a:ext cx="9144000" cy="4826000"/>
          </a:xfrm>
          <a:prstGeom prst="rect">
            <a:avLst/>
          </a:prstGeom>
          <a:gradFill rotWithShape="0">
            <a:gsLst>
              <a:gs pos="0">
                <a:schemeClr val="tx1"/>
              </a:gs>
              <a:gs pos="100000">
                <a:srgbClr val="333333"/>
              </a:gs>
            </a:gsLst>
            <a:lin ang="5400000" scaled="1"/>
          </a:gradFill>
          <a:ln w="9525">
            <a:noFill/>
            <a:miter lim="800000"/>
            <a:headEnd/>
            <a:tailEnd/>
          </a:ln>
          <a:effectLst/>
        </p:spPr>
        <p:txBody>
          <a:bodyPr wrap="none" anchor="ctr"/>
          <a:lstStyle/>
          <a:p>
            <a:endParaRPr lang="en-US"/>
          </a:p>
        </p:txBody>
      </p:sp>
      <p:sp>
        <p:nvSpPr>
          <p:cNvPr id="5" name="Rectangle 7"/>
          <p:cNvSpPr>
            <a:spLocks noChangeArrowheads="1"/>
          </p:cNvSpPr>
          <p:nvPr userDrawn="1"/>
        </p:nvSpPr>
        <p:spPr bwMode="auto">
          <a:xfrm>
            <a:off x="0" y="4699000"/>
            <a:ext cx="9144000" cy="1016000"/>
          </a:xfrm>
          <a:prstGeom prst="rect">
            <a:avLst/>
          </a:prstGeom>
          <a:solidFill>
            <a:schemeClr val="tx1"/>
          </a:solidFill>
          <a:ln w="9525">
            <a:noFill/>
            <a:miter lim="800000"/>
            <a:headEnd/>
            <a:tailEnd/>
          </a:ln>
          <a:effectLst/>
        </p:spPr>
        <p:txBody>
          <a:bodyPr wrap="none" anchor="ctr"/>
          <a:lstStyle/>
          <a:p>
            <a:endParaRPr lang="en-US"/>
          </a:p>
        </p:txBody>
      </p:sp>
      <p:sp>
        <p:nvSpPr>
          <p:cNvPr id="6" name="Line 10"/>
          <p:cNvSpPr>
            <a:spLocks noChangeShapeType="1"/>
          </p:cNvSpPr>
          <p:nvPr userDrawn="1"/>
        </p:nvSpPr>
        <p:spPr bwMode="auto">
          <a:xfrm>
            <a:off x="0" y="4699000"/>
            <a:ext cx="9144000" cy="0"/>
          </a:xfrm>
          <a:prstGeom prst="line">
            <a:avLst/>
          </a:prstGeom>
          <a:noFill/>
          <a:ln w="6350">
            <a:solidFill>
              <a:srgbClr val="4D4D4D"/>
            </a:solidFill>
            <a:round/>
            <a:headEnd/>
            <a:tailEnd/>
          </a:ln>
          <a:effectLst/>
        </p:spPr>
        <p:txBody>
          <a:bodyPr wrap="none" anchor="ctr"/>
          <a:lstStyle/>
          <a:p>
            <a:pPr>
              <a:defRPr/>
            </a:pPr>
            <a:endParaRPr lang="en-US">
              <a:ea typeface="Osaka" charset="-128"/>
              <a:cs typeface="Osaka" charset="-128"/>
            </a:endParaRPr>
          </a:p>
        </p:txBody>
      </p:sp>
      <p:sp>
        <p:nvSpPr>
          <p:cNvPr id="9" name="Rectangle 7"/>
          <p:cNvSpPr>
            <a:spLocks noChangeArrowheads="1"/>
          </p:cNvSpPr>
          <p:nvPr userDrawn="1"/>
        </p:nvSpPr>
        <p:spPr bwMode="auto">
          <a:xfrm>
            <a:off x="0" y="4635500"/>
            <a:ext cx="9144000" cy="63500"/>
          </a:xfrm>
          <a:prstGeom prst="rect">
            <a:avLst/>
          </a:prstGeom>
          <a:solidFill>
            <a:srgbClr val="CFB87C"/>
          </a:solidFill>
          <a:ln w="9525">
            <a:noFill/>
            <a:miter lim="800000"/>
            <a:headEnd/>
            <a:tailEnd/>
          </a:ln>
          <a:effectLst/>
        </p:spPr>
        <p:txBody>
          <a:bodyPr wrap="none" anchor="ctr"/>
          <a:lstStyle/>
          <a:p>
            <a:endParaRPr lang="en-US"/>
          </a:p>
        </p:txBody>
      </p:sp>
      <p:sp>
        <p:nvSpPr>
          <p:cNvPr id="10" name="Rectangle 2"/>
          <p:cNvSpPr>
            <a:spLocks noGrp="1" noChangeArrowheads="1"/>
          </p:cNvSpPr>
          <p:nvPr>
            <p:ph type="ctrTitle"/>
          </p:nvPr>
        </p:nvSpPr>
        <p:spPr>
          <a:xfrm>
            <a:off x="685800" y="1333500"/>
            <a:ext cx="7772400" cy="952500"/>
          </a:xfrm>
        </p:spPr>
        <p:txBody>
          <a:bodyPr anchor="ctr"/>
          <a:lstStyle>
            <a:lvl1pPr algn="ctr">
              <a:defRPr sz="2800">
                <a:solidFill>
                  <a:srgbClr val="CFB87C"/>
                </a:solidFill>
              </a:defRPr>
            </a:lvl1pPr>
          </a:lstStyle>
          <a:p>
            <a:r>
              <a:rPr lang="en-US"/>
              <a:t>Click to edit Master title style</a:t>
            </a:r>
            <a:endParaRPr lang="en-US" dirty="0"/>
          </a:p>
        </p:txBody>
      </p:sp>
      <p:sp>
        <p:nvSpPr>
          <p:cNvPr id="11" name="Rectangle 3"/>
          <p:cNvSpPr>
            <a:spLocks noGrp="1" noChangeArrowheads="1"/>
          </p:cNvSpPr>
          <p:nvPr>
            <p:ph type="subTitle" idx="1"/>
          </p:nvPr>
        </p:nvSpPr>
        <p:spPr>
          <a:xfrm>
            <a:off x="1371600" y="2667000"/>
            <a:ext cx="6400800" cy="1460500"/>
          </a:xfrm>
        </p:spPr>
        <p:txBody>
          <a:bodyPr/>
          <a:lstStyle>
            <a:lvl1pPr marL="0" indent="0" algn="ctr">
              <a:spcBef>
                <a:spcPts val="2000"/>
              </a:spcBef>
              <a:buFont typeface="Wingdings" charset="2"/>
              <a:buNone/>
              <a:defRPr sz="1800">
                <a:solidFill>
                  <a:srgbClr val="CCCCCC"/>
                </a:solidFill>
              </a:defRPr>
            </a:lvl1pPr>
          </a:lstStyle>
          <a:p>
            <a:r>
              <a:rPr lang="en-US"/>
              <a:t>Click to edit Master subtitle style</a:t>
            </a:r>
            <a:endParaRPr lang="en-US" dirty="0"/>
          </a:p>
        </p:txBody>
      </p:sp>
    </p:spTree>
    <p:extLst>
      <p:ext uri="{BB962C8B-B14F-4D97-AF65-F5344CB8AC3E}">
        <p14:creationId xmlns:p14="http://schemas.microsoft.com/office/powerpoint/2010/main" val="4044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838200"/>
            <a:ext cx="8001000" cy="571500"/>
          </a:xfrm>
        </p:spPr>
        <p:txBody>
          <a:bodyPr lIns="0"/>
          <a:lstStyle>
            <a:lvl1pPr>
              <a:defRPr sz="3400"/>
            </a:lvl1pPr>
          </a:lstStyle>
          <a:p>
            <a:r>
              <a:rPr lang="en-US" dirty="0"/>
              <a:t>Click to edit Subhead</a:t>
            </a:r>
          </a:p>
        </p:txBody>
      </p:sp>
      <p:sp>
        <p:nvSpPr>
          <p:cNvPr id="3" name="Content Placeholder 2"/>
          <p:cNvSpPr>
            <a:spLocks noGrp="1"/>
          </p:cNvSpPr>
          <p:nvPr>
            <p:ph idx="1" hasCustomPrompt="1"/>
          </p:nvPr>
        </p:nvSpPr>
        <p:spPr>
          <a:xfrm>
            <a:off x="609600" y="1524000"/>
            <a:ext cx="8001000" cy="3238500"/>
          </a:xfrm>
        </p:spPr>
        <p:txBody>
          <a:bodyPr/>
          <a:lstStyle>
            <a:lvl1pPr marL="342900" indent="-342900">
              <a:spcBef>
                <a:spcPts val="1000"/>
              </a:spcBef>
              <a:buClr>
                <a:srgbClr val="B99B49"/>
              </a:buClr>
              <a:buFont typeface="Wingdings" charset="2"/>
              <a:buChar char="§"/>
              <a:defRPr/>
            </a:lvl1pPr>
            <a:lvl2pPr marL="742950" indent="-285750">
              <a:spcBef>
                <a:spcPts val="1000"/>
              </a:spcBef>
              <a:buClr>
                <a:srgbClr val="B99B49"/>
              </a:buClr>
              <a:buFont typeface="Lucida Grande"/>
              <a:buChar char="»"/>
              <a:defRPr/>
            </a:lvl2pPr>
            <a:lvl3pPr marL="1143000" indent="-228600">
              <a:spcBef>
                <a:spcPts val="1000"/>
              </a:spcBef>
              <a:buClr>
                <a:srgbClr val="B99B49"/>
              </a:buClr>
              <a:buFont typeface="Wingdings" charset="2"/>
              <a:buChar char="§"/>
              <a:defRPr/>
            </a:lvl3pPr>
            <a:lvl4pPr marL="1600200" indent="-228600">
              <a:spcBef>
                <a:spcPts val="1000"/>
              </a:spcBef>
              <a:buClr>
                <a:srgbClr val="B99B49"/>
              </a:buClr>
              <a:buFont typeface="Lucida Grande"/>
              <a:buChar char="»"/>
              <a:defRPr/>
            </a:lvl4pPr>
            <a:lvl5pPr marL="2057400" indent="-228600">
              <a:spcBef>
                <a:spcPts val="1000"/>
              </a:spcBef>
              <a:buClr>
                <a:srgbClr val="B99B49"/>
              </a:buClr>
              <a:buFont typeface="Wingdings" charset="2"/>
              <a:buChar char="§"/>
              <a:defRPr/>
            </a:lvl5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defRPr/>
            </a:lvl1pPr>
          </a:lstStyle>
          <a:p>
            <a:r>
              <a:rPr lang="en-US"/>
              <a:t>Presentation Title or Audience</a:t>
            </a:r>
          </a:p>
        </p:txBody>
      </p:sp>
      <p:sp>
        <p:nvSpPr>
          <p:cNvPr id="5" name="Rectangle 6"/>
          <p:cNvSpPr>
            <a:spLocks noGrp="1" noChangeArrowheads="1"/>
          </p:cNvSpPr>
          <p:nvPr>
            <p:ph type="sldNum" sz="quarter" idx="11"/>
          </p:nvPr>
        </p:nvSpPr>
        <p:spPr>
          <a:ln/>
        </p:spPr>
        <p:txBody>
          <a:bodyPr/>
          <a:lstStyle>
            <a:lvl1pPr>
              <a:defRPr/>
            </a:lvl1pPr>
          </a:lstStyle>
          <a:p>
            <a:fld id="{9708802B-CECE-C644-A6A3-3C9AAC922203}" type="slidenum">
              <a:rPr lang="en-US"/>
              <a:pPr/>
              <a:t>‹#›</a:t>
            </a:fld>
            <a:endParaRPr lang="en-US"/>
          </a:p>
        </p:txBody>
      </p:sp>
      <p:sp>
        <p:nvSpPr>
          <p:cNvPr id="6" name="Rectangle 18"/>
          <p:cNvSpPr>
            <a:spLocks noGrp="1" noChangeArrowheads="1"/>
          </p:cNvSpPr>
          <p:nvPr>
            <p:ph type="dt" sz="half" idx="12"/>
          </p:nvPr>
        </p:nvSpPr>
        <p:spPr>
          <a:xfrm>
            <a:off x="6553200" y="-38100"/>
            <a:ext cx="2057400" cy="304800"/>
          </a:xfrm>
          <a:ln/>
        </p:spPr>
        <p:txBody>
          <a:bodyPr rIns="0"/>
          <a:lstStyle>
            <a:lvl1pPr>
              <a:defRPr/>
            </a:lvl1pPr>
          </a:lstStyle>
          <a:p>
            <a:endParaRPr lang="en-US" dirty="0"/>
          </a:p>
        </p:txBody>
      </p:sp>
    </p:spTree>
    <p:extLst>
      <p:ext uri="{BB962C8B-B14F-4D97-AF65-F5344CB8AC3E}">
        <p14:creationId xmlns:p14="http://schemas.microsoft.com/office/powerpoint/2010/main" val="366712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838200"/>
            <a:ext cx="8001000" cy="571500"/>
          </a:xfrm>
        </p:spPr>
        <p:txBody>
          <a:bodyPr lIns="0"/>
          <a:lstStyle>
            <a:lvl1pPr>
              <a:defRPr sz="3400"/>
            </a:lvl1pPr>
          </a:lstStyle>
          <a:p>
            <a:r>
              <a:rPr lang="en-US" dirty="0"/>
              <a:t>Click to edit Subhead</a:t>
            </a:r>
          </a:p>
        </p:txBody>
      </p:sp>
      <p:sp>
        <p:nvSpPr>
          <p:cNvPr id="3" name="Content Placeholder 2"/>
          <p:cNvSpPr>
            <a:spLocks noGrp="1"/>
          </p:cNvSpPr>
          <p:nvPr>
            <p:ph idx="1" hasCustomPrompt="1"/>
          </p:nvPr>
        </p:nvSpPr>
        <p:spPr>
          <a:xfrm>
            <a:off x="609600" y="1524000"/>
            <a:ext cx="8001000" cy="3238500"/>
          </a:xfrm>
        </p:spPr>
        <p:txBody>
          <a:bodyPr/>
          <a:lstStyle>
            <a:lvl1pPr marL="342900" indent="-342900">
              <a:spcBef>
                <a:spcPts val="1000"/>
              </a:spcBef>
              <a:buClr>
                <a:srgbClr val="B99B49"/>
              </a:buClr>
              <a:buFont typeface="Wingdings" charset="2"/>
              <a:buChar char="§"/>
              <a:defRPr/>
            </a:lvl1pPr>
            <a:lvl2pPr marL="742950" indent="-285750">
              <a:spcBef>
                <a:spcPts val="1000"/>
              </a:spcBef>
              <a:buClr>
                <a:srgbClr val="B99B49"/>
              </a:buClr>
              <a:buFont typeface="Lucida Grande"/>
              <a:buChar char="»"/>
              <a:defRPr/>
            </a:lvl2pPr>
            <a:lvl3pPr marL="1143000" indent="-228600">
              <a:spcBef>
                <a:spcPts val="1000"/>
              </a:spcBef>
              <a:buClr>
                <a:srgbClr val="B99B49"/>
              </a:buClr>
              <a:buFont typeface="Wingdings" charset="2"/>
              <a:buChar char="§"/>
              <a:defRPr/>
            </a:lvl3pPr>
            <a:lvl4pPr marL="1600200" indent="-228600">
              <a:spcBef>
                <a:spcPts val="1000"/>
              </a:spcBef>
              <a:buClr>
                <a:srgbClr val="B99B49"/>
              </a:buClr>
              <a:buFont typeface="Lucida Grande"/>
              <a:buChar char="»"/>
              <a:defRPr/>
            </a:lvl4pPr>
            <a:lvl5pPr marL="2057400" indent="-228600">
              <a:spcBef>
                <a:spcPts val="1000"/>
              </a:spcBef>
              <a:buClr>
                <a:srgbClr val="B99B49"/>
              </a:buClr>
              <a:buFont typeface="Wingdings" charset="2"/>
              <a:buChar char="§"/>
              <a:defRPr/>
            </a:lvl5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defRPr/>
            </a:lvl1pPr>
          </a:lstStyle>
          <a:p>
            <a:r>
              <a:rPr lang="en-US"/>
              <a:t>Presentation Title or Audience</a:t>
            </a:r>
          </a:p>
        </p:txBody>
      </p:sp>
      <p:sp>
        <p:nvSpPr>
          <p:cNvPr id="5" name="Rectangle 6"/>
          <p:cNvSpPr>
            <a:spLocks noGrp="1" noChangeArrowheads="1"/>
          </p:cNvSpPr>
          <p:nvPr>
            <p:ph type="sldNum" sz="quarter" idx="11"/>
          </p:nvPr>
        </p:nvSpPr>
        <p:spPr>
          <a:ln/>
        </p:spPr>
        <p:txBody>
          <a:bodyPr/>
          <a:lstStyle>
            <a:lvl1pPr>
              <a:defRPr/>
            </a:lvl1pPr>
          </a:lstStyle>
          <a:p>
            <a:fld id="{9708802B-CECE-C644-A6A3-3C9AAC922203}" type="slidenum">
              <a:rPr lang="en-US"/>
              <a:pPr/>
              <a:t>‹#›</a:t>
            </a:fld>
            <a:endParaRPr lang="en-US"/>
          </a:p>
        </p:txBody>
      </p:sp>
      <p:sp>
        <p:nvSpPr>
          <p:cNvPr id="6" name="Rectangle 18"/>
          <p:cNvSpPr>
            <a:spLocks noGrp="1" noChangeArrowheads="1"/>
          </p:cNvSpPr>
          <p:nvPr>
            <p:ph type="dt" sz="half" idx="12"/>
          </p:nvPr>
        </p:nvSpPr>
        <p:spPr>
          <a:xfrm>
            <a:off x="6553200" y="-38100"/>
            <a:ext cx="2057400" cy="304800"/>
          </a:xfrm>
          <a:ln/>
        </p:spPr>
        <p:txBody>
          <a:bodyPr rIns="0"/>
          <a:lstStyle>
            <a:lvl1pPr>
              <a:defRPr/>
            </a:lvl1pPr>
          </a:lstStyle>
          <a:p>
            <a:endParaRPr lang="en-US" dirty="0"/>
          </a:p>
        </p:txBody>
      </p:sp>
      <p:sp>
        <p:nvSpPr>
          <p:cNvPr id="9" name="Text Placeholder 8"/>
          <p:cNvSpPr>
            <a:spLocks noGrp="1"/>
          </p:cNvSpPr>
          <p:nvPr>
            <p:ph type="body" sz="quarter" idx="13" hasCustomPrompt="1"/>
          </p:nvPr>
        </p:nvSpPr>
        <p:spPr>
          <a:xfrm>
            <a:off x="609600" y="571500"/>
            <a:ext cx="8001000" cy="228600"/>
          </a:xfrm>
        </p:spPr>
        <p:txBody>
          <a:bodyPr lIns="0" tIns="0" rIns="0" bIns="0" anchor="ctr" anchorCtr="0"/>
          <a:lstStyle>
            <a:lvl1pPr marL="0" indent="0">
              <a:buNone/>
              <a:defRPr sz="1600" b="1" i="0" cap="all" baseline="0">
                <a:solidFill>
                  <a:srgbClr val="B99B49"/>
                </a:solidFill>
              </a:defRPr>
            </a:lvl1pPr>
          </a:lstStyle>
          <a:p>
            <a:pPr lvl="0"/>
            <a:r>
              <a:rPr lang="en-US" dirty="0"/>
              <a:t>Click to edit Heading</a:t>
            </a:r>
          </a:p>
        </p:txBody>
      </p:sp>
    </p:spTree>
    <p:extLst>
      <p:ext uri="{BB962C8B-B14F-4D97-AF65-F5344CB8AC3E}">
        <p14:creationId xmlns:p14="http://schemas.microsoft.com/office/powerpoint/2010/main" val="181032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24000"/>
            <a:ext cx="3886200" cy="3238500"/>
          </a:xfrm>
        </p:spPr>
        <p:txBody>
          <a:bodyPr/>
          <a:lstStyle>
            <a:lvl1pPr marL="342900" indent="-342900">
              <a:buClr>
                <a:srgbClr val="B99B49"/>
              </a:buClr>
              <a:buFont typeface="Wingdings" charset="2"/>
              <a:buChar char="§"/>
              <a:defRPr sz="2400"/>
            </a:lvl1pPr>
            <a:lvl2pPr marL="742950" indent="-285750">
              <a:buClr>
                <a:srgbClr val="B99B49"/>
              </a:buClr>
              <a:buFont typeface="Lucida Grande"/>
              <a:buChar char="»"/>
              <a:defRPr sz="1800"/>
            </a:lvl2pPr>
            <a:lvl3pPr marL="1143000" indent="-228600">
              <a:buClr>
                <a:srgbClr val="B99B49"/>
              </a:buClr>
              <a:buFont typeface="Wingdings" charset="2"/>
              <a:buChar char="§"/>
              <a:defRPr sz="1800"/>
            </a:lvl3pPr>
            <a:lvl4pPr marL="1600200" indent="-228600">
              <a:buClr>
                <a:srgbClr val="B99B49"/>
              </a:buClr>
              <a:buFont typeface="Lucida Grande"/>
              <a:buChar char="»"/>
              <a:defRPr sz="1800"/>
            </a:lvl4pPr>
            <a:lvl5pPr marL="2057400" indent="-228600">
              <a:buClr>
                <a:srgbClr val="B99B49"/>
              </a:buClr>
              <a:buFont typeface="Wingdings" charset="2"/>
              <a:buChar cha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524000"/>
            <a:ext cx="3886200" cy="3238500"/>
          </a:xfrm>
        </p:spPr>
        <p:txBody>
          <a:bodyPr/>
          <a:lstStyle>
            <a:lvl1pPr marL="342900" indent="-342900">
              <a:buClr>
                <a:srgbClr val="B99B49"/>
              </a:buClr>
              <a:buFont typeface="Wingdings" charset="2"/>
              <a:buChar char="§"/>
              <a:defRPr sz="2400"/>
            </a:lvl1pPr>
            <a:lvl2pPr marL="742950" indent="-285750">
              <a:buClr>
                <a:srgbClr val="B99B49"/>
              </a:buClr>
              <a:buFont typeface="Lucida Grande"/>
              <a:buChar char="»"/>
              <a:defRPr sz="1800"/>
            </a:lvl2pPr>
            <a:lvl3pPr marL="1143000" indent="-228600">
              <a:buClr>
                <a:srgbClr val="B99B49"/>
              </a:buClr>
              <a:buFont typeface="Wingdings" charset="2"/>
              <a:buChar char="§"/>
              <a:defRPr sz="1800"/>
            </a:lvl3pPr>
            <a:lvl4pPr marL="1600200" indent="-228600">
              <a:buClr>
                <a:srgbClr val="B99B49"/>
              </a:buClr>
              <a:buFont typeface="Lucida Grande"/>
              <a:buChar char="»"/>
              <a:defRPr sz="1800"/>
            </a:lvl4pPr>
            <a:lvl5pPr marL="2057400" indent="-228600">
              <a:buClr>
                <a:srgbClr val="B99B49"/>
              </a:buClr>
              <a:buFont typeface="Wingdings" charset="2"/>
              <a:buChar cha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r>
              <a:rPr lang="en-US"/>
              <a:t>Presentation Title or Audience</a:t>
            </a:r>
          </a:p>
        </p:txBody>
      </p:sp>
      <p:sp>
        <p:nvSpPr>
          <p:cNvPr id="6" name="Rectangle 6"/>
          <p:cNvSpPr>
            <a:spLocks noGrp="1" noChangeArrowheads="1"/>
          </p:cNvSpPr>
          <p:nvPr>
            <p:ph type="sldNum" sz="quarter" idx="11"/>
          </p:nvPr>
        </p:nvSpPr>
        <p:spPr>
          <a:ln/>
        </p:spPr>
        <p:txBody>
          <a:bodyPr/>
          <a:lstStyle>
            <a:lvl1pPr>
              <a:defRPr/>
            </a:lvl1pPr>
          </a:lstStyle>
          <a:p>
            <a:fld id="{D7C5EAAF-A4DC-4B47-A05B-449AA1DDE4BD}" type="slidenum">
              <a:rPr lang="en-US"/>
              <a:pPr/>
              <a:t>‹#›</a:t>
            </a:fld>
            <a:endParaRPr lang="en-US"/>
          </a:p>
        </p:txBody>
      </p:sp>
      <p:sp>
        <p:nvSpPr>
          <p:cNvPr id="7" name="Rectangle 18"/>
          <p:cNvSpPr>
            <a:spLocks noGrp="1" noChangeArrowheads="1"/>
          </p:cNvSpPr>
          <p:nvPr>
            <p:ph type="dt" sz="half" idx="12"/>
          </p:nvPr>
        </p:nvSpPr>
        <p:spPr>
          <a:ln/>
        </p:spPr>
        <p:txBody>
          <a:bodyPr/>
          <a:lstStyle>
            <a:lvl1pPr>
              <a:defRPr/>
            </a:lvl1pPr>
          </a:lstStyle>
          <a:p>
            <a:endParaRPr lang="en-US"/>
          </a:p>
        </p:txBody>
      </p:sp>
      <p:sp>
        <p:nvSpPr>
          <p:cNvPr id="8" name="Title 1"/>
          <p:cNvSpPr>
            <a:spLocks noGrp="1"/>
          </p:cNvSpPr>
          <p:nvPr>
            <p:ph type="title" hasCustomPrompt="1"/>
          </p:nvPr>
        </p:nvSpPr>
        <p:spPr>
          <a:xfrm>
            <a:off x="609600" y="838200"/>
            <a:ext cx="8001000" cy="571500"/>
          </a:xfrm>
        </p:spPr>
        <p:txBody>
          <a:bodyPr lIns="0"/>
          <a:lstStyle>
            <a:lvl1pPr>
              <a:defRPr sz="3400"/>
            </a:lvl1pPr>
          </a:lstStyle>
          <a:p>
            <a:r>
              <a:rPr lang="en-US" dirty="0"/>
              <a:t>Click to edit Subhead</a:t>
            </a:r>
          </a:p>
        </p:txBody>
      </p:sp>
      <p:sp>
        <p:nvSpPr>
          <p:cNvPr id="9" name="Text Placeholder 8"/>
          <p:cNvSpPr>
            <a:spLocks noGrp="1"/>
          </p:cNvSpPr>
          <p:nvPr>
            <p:ph type="body" sz="quarter" idx="13" hasCustomPrompt="1"/>
          </p:nvPr>
        </p:nvSpPr>
        <p:spPr>
          <a:xfrm>
            <a:off x="609600" y="571500"/>
            <a:ext cx="8001000" cy="228600"/>
          </a:xfrm>
        </p:spPr>
        <p:txBody>
          <a:bodyPr lIns="0" tIns="0" rIns="0" bIns="0" anchor="ctr" anchorCtr="0"/>
          <a:lstStyle>
            <a:lvl1pPr marL="0" indent="0">
              <a:buNone/>
              <a:defRPr sz="1600" b="1" i="0" cap="all" baseline="0">
                <a:solidFill>
                  <a:srgbClr val="B99B49"/>
                </a:solidFill>
              </a:defRPr>
            </a:lvl1pPr>
          </a:lstStyle>
          <a:p>
            <a:pPr lvl="0"/>
            <a:r>
              <a:rPr lang="en-US" dirty="0"/>
              <a:t>Click to edit Heading</a:t>
            </a:r>
          </a:p>
        </p:txBody>
      </p:sp>
    </p:spTree>
    <p:extLst>
      <p:ext uri="{BB962C8B-B14F-4D97-AF65-F5344CB8AC3E}">
        <p14:creationId xmlns:p14="http://schemas.microsoft.com/office/powerpoint/2010/main" val="3247547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r>
              <a:rPr lang="en-US"/>
              <a:t>Presentation Title or Audience</a:t>
            </a:r>
          </a:p>
        </p:txBody>
      </p:sp>
      <p:sp>
        <p:nvSpPr>
          <p:cNvPr id="4" name="Rectangle 6"/>
          <p:cNvSpPr>
            <a:spLocks noGrp="1" noChangeArrowheads="1"/>
          </p:cNvSpPr>
          <p:nvPr>
            <p:ph type="sldNum" sz="quarter" idx="11"/>
          </p:nvPr>
        </p:nvSpPr>
        <p:spPr>
          <a:ln/>
        </p:spPr>
        <p:txBody>
          <a:bodyPr/>
          <a:lstStyle>
            <a:lvl1pPr>
              <a:defRPr/>
            </a:lvl1pPr>
          </a:lstStyle>
          <a:p>
            <a:fld id="{8C17B027-94AA-734A-ACC9-170E40BA2B18}" type="slidenum">
              <a:rPr lang="en-US"/>
              <a:pPr/>
              <a:t>‹#›</a:t>
            </a:fld>
            <a:endParaRPr lang="en-US"/>
          </a:p>
        </p:txBody>
      </p:sp>
      <p:sp>
        <p:nvSpPr>
          <p:cNvPr id="5" name="Rectangle 18"/>
          <p:cNvSpPr>
            <a:spLocks noGrp="1" noChangeArrowheads="1"/>
          </p:cNvSpPr>
          <p:nvPr>
            <p:ph type="dt" sz="half" idx="12"/>
          </p:nvPr>
        </p:nvSpPr>
        <p:spPr>
          <a:ln/>
        </p:spPr>
        <p:txBody>
          <a:bodyPr/>
          <a:lstStyle>
            <a:lvl1pPr>
              <a:defRPr/>
            </a:lvl1pPr>
          </a:lstStyle>
          <a:p>
            <a:endParaRPr lang="en-US"/>
          </a:p>
        </p:txBody>
      </p:sp>
    </p:spTree>
    <p:extLst>
      <p:ext uri="{BB962C8B-B14F-4D97-AF65-F5344CB8AC3E}">
        <p14:creationId xmlns:p14="http://schemas.microsoft.com/office/powerpoint/2010/main" val="117985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Presentation Title or Audience</a:t>
            </a:r>
          </a:p>
        </p:txBody>
      </p:sp>
      <p:sp>
        <p:nvSpPr>
          <p:cNvPr id="3" name="Rectangle 6"/>
          <p:cNvSpPr>
            <a:spLocks noGrp="1" noChangeArrowheads="1"/>
          </p:cNvSpPr>
          <p:nvPr>
            <p:ph type="sldNum" sz="quarter" idx="11"/>
          </p:nvPr>
        </p:nvSpPr>
        <p:spPr>
          <a:ln/>
        </p:spPr>
        <p:txBody>
          <a:bodyPr/>
          <a:lstStyle>
            <a:lvl1pPr>
              <a:defRPr/>
            </a:lvl1pPr>
          </a:lstStyle>
          <a:p>
            <a:fld id="{CC9B0832-ECD8-1F4A-ACBB-61CA5D9140CF}" type="slidenum">
              <a:rPr lang="en-US"/>
              <a:pPr/>
              <a:t>‹#›</a:t>
            </a:fld>
            <a:endParaRPr lang="en-US"/>
          </a:p>
        </p:txBody>
      </p:sp>
      <p:sp>
        <p:nvSpPr>
          <p:cNvPr id="4" name="Rectangle 18"/>
          <p:cNvSpPr>
            <a:spLocks noGrp="1" noChangeArrowheads="1"/>
          </p:cNvSpPr>
          <p:nvPr>
            <p:ph type="dt" sz="half" idx="12"/>
          </p:nvPr>
        </p:nvSpPr>
        <p:spPr>
          <a:ln/>
        </p:spPr>
        <p:txBody>
          <a:bodyPr/>
          <a:lstStyle>
            <a:lvl1pPr>
              <a:defRPr/>
            </a:lvl1pPr>
          </a:lstStyle>
          <a:p>
            <a:endParaRPr lang="en-US"/>
          </a:p>
        </p:txBody>
      </p:sp>
    </p:spTree>
    <p:extLst>
      <p:ext uri="{BB962C8B-B14F-4D97-AF65-F5344CB8AC3E}">
        <p14:creationId xmlns:p14="http://schemas.microsoft.com/office/powerpoint/2010/main" val="1780107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Quote">
    <p:bg>
      <p:bgRef idx="1001">
        <a:schemeClr val="bg1"/>
      </p:bgRef>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563880"/>
            <a:ext cx="9144000" cy="3832860"/>
          </a:xfrm>
        </p:spPr>
        <p:txBody>
          <a:bodyPr anchor="ctr"/>
          <a:lstStyle>
            <a:lvl1pPr marL="89154" indent="-137160" algn="ctr">
              <a:defRPr b="0"/>
            </a:lvl1pPr>
          </a:lstStyle>
          <a:p>
            <a:r>
              <a:rPr lang="en-US" dirty="0"/>
              <a:t>“Hanging Quote – 28pt Arial, </a:t>
            </a:r>
            <a:br>
              <a:rPr lang="en-US" dirty="0"/>
            </a:br>
            <a:r>
              <a:rPr lang="en-US" dirty="0" err="1"/>
              <a:t>UCHealth</a:t>
            </a:r>
            <a:r>
              <a:rPr lang="en-US" dirty="0"/>
              <a:t> Dark Red”</a:t>
            </a:r>
          </a:p>
        </p:txBody>
      </p:sp>
      <p:sp>
        <p:nvSpPr>
          <p:cNvPr id="3" name="Footer Placeholder 2"/>
          <p:cNvSpPr>
            <a:spLocks noGrp="1"/>
          </p:cNvSpPr>
          <p:nvPr>
            <p:ph type="ftr" sz="quarter" idx="13"/>
          </p:nvPr>
        </p:nvSpPr>
        <p:spPr>
          <a:xfrm>
            <a:off x="250030" y="5514208"/>
            <a:ext cx="3086100" cy="162058"/>
          </a:xfrm>
        </p:spPr>
        <p:txBody>
          <a:bodyPr/>
          <a:lstStyle/>
          <a:p>
            <a:r>
              <a:rPr lang="en-US" dirty="0"/>
              <a:t>Set footer with Insert &gt; Header &amp; Footer</a:t>
            </a:r>
          </a:p>
        </p:txBody>
      </p:sp>
      <p:sp>
        <p:nvSpPr>
          <p:cNvPr id="4" name="Slide Number Placeholder 3"/>
          <p:cNvSpPr>
            <a:spLocks noGrp="1"/>
          </p:cNvSpPr>
          <p:nvPr>
            <p:ph type="sldNum" sz="quarter" idx="14"/>
          </p:nvPr>
        </p:nvSpPr>
        <p:spPr>
          <a:xfrm>
            <a:off x="4300835" y="5504660"/>
            <a:ext cx="557885" cy="141839"/>
          </a:xfrm>
        </p:spPr>
        <p:txBody>
          <a:bodyPr/>
          <a:lstStyle/>
          <a:p>
            <a:fld id="{1E5366A3-0E00-430A-B059-971E374C0C45}" type="slidenum">
              <a:rPr lang="en-US" smtClean="0"/>
              <a:pPr/>
              <a:t>‹#›</a:t>
            </a:fld>
            <a:endParaRPr lang="en-US" normalizeH="1"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248" y="5179071"/>
            <a:ext cx="1560579" cy="289561"/>
          </a:xfrm>
          <a:prstGeom prst="rect">
            <a:avLst/>
          </a:prstGeom>
        </p:spPr>
      </p:pic>
    </p:spTree>
    <p:extLst>
      <p:ext uri="{BB962C8B-B14F-4D97-AF65-F5344CB8AC3E}">
        <p14:creationId xmlns:p14="http://schemas.microsoft.com/office/powerpoint/2010/main" val="2064509666"/>
      </p:ext>
    </p:extLst>
  </p:cSld>
  <p:clrMapOvr>
    <a:overrideClrMapping bg1="lt1" tx1="dk1" bg2="lt2" tx2="dk2" accent1="accent1" accent2="accent2" accent3="accent3" accent4="accent4" accent5="accent5" accent6="accent6" hlink="hlink" folHlink="folHlink"/>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Content Placeholder 5"/>
          <p:cNvSpPr>
            <a:spLocks noGrp="1"/>
          </p:cNvSpPr>
          <p:nvPr>
            <p:ph sz="quarter" idx="16"/>
          </p:nvPr>
        </p:nvSpPr>
        <p:spPr>
          <a:xfrm>
            <a:off x="342902" y="1363980"/>
            <a:ext cx="8449685" cy="366183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6"/>
          <p:cNvSpPr>
            <a:spLocks noGrp="1"/>
          </p:cNvSpPr>
          <p:nvPr>
            <p:ph type="body" sz="quarter" idx="17"/>
          </p:nvPr>
        </p:nvSpPr>
        <p:spPr>
          <a:xfrm>
            <a:off x="346075" y="5025815"/>
            <a:ext cx="6289340" cy="417791"/>
          </a:xfrm>
        </p:spPr>
        <p:txBody>
          <a:bodyPr anchor="b" anchorCtr="0"/>
          <a:lstStyle>
            <a:lvl1pPr>
              <a:spcAft>
                <a:spcPts val="0"/>
              </a:spcAft>
              <a:defRPr sz="675"/>
            </a:lvl1pPr>
            <a:lvl2pPr marL="0" indent="0">
              <a:spcAft>
                <a:spcPts val="0"/>
              </a:spcAft>
              <a:buNone/>
              <a:defRPr sz="675"/>
            </a:lvl2pPr>
            <a:lvl3pPr marL="0" indent="0">
              <a:spcAft>
                <a:spcPts val="0"/>
              </a:spcAft>
              <a:buNone/>
              <a:defRPr sz="675"/>
            </a:lvl3pPr>
            <a:lvl4pPr marL="0" indent="0">
              <a:spcAft>
                <a:spcPts val="0"/>
              </a:spcAft>
              <a:buNone/>
              <a:defRPr sz="675"/>
            </a:lvl4pPr>
            <a:lvl5pPr marL="0" indent="0">
              <a:spcAft>
                <a:spcPts val="0"/>
              </a:spcAft>
              <a:buNone/>
              <a:defRPr sz="675"/>
            </a:lvl5pPr>
            <a:lvl6pPr marL="0" indent="0">
              <a:spcAft>
                <a:spcPts val="0"/>
              </a:spcAft>
              <a:buNone/>
              <a:defRPr sz="675"/>
            </a:lvl6pPr>
            <a:lvl7pPr marL="0" indent="0">
              <a:spcAft>
                <a:spcPts val="0"/>
              </a:spcAft>
              <a:buNone/>
              <a:defRPr sz="675"/>
            </a:lvl7pPr>
            <a:lvl8pPr marL="0" indent="0">
              <a:spcAft>
                <a:spcPts val="0"/>
              </a:spcAft>
              <a:buNone/>
              <a:defRPr sz="675"/>
            </a:lvl8pPr>
            <a:lvl9pPr marL="0" indent="0">
              <a:spcAft>
                <a:spcPts val="0"/>
              </a:spcAft>
              <a:buNone/>
              <a:defRPr sz="675"/>
            </a:lvl9pPr>
          </a:lstStyle>
          <a:p>
            <a:pPr lvl="0"/>
            <a:r>
              <a:rPr lang="en-US" dirty="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2881" y="5169588"/>
            <a:ext cx="1170434" cy="289561"/>
          </a:xfrm>
          <a:prstGeom prst="rect">
            <a:avLst/>
          </a:prstGeom>
        </p:spPr>
      </p:pic>
      <p:sp>
        <p:nvSpPr>
          <p:cNvPr id="9" name="Slide Number Placeholder 5"/>
          <p:cNvSpPr>
            <a:spLocks noGrp="1"/>
          </p:cNvSpPr>
          <p:nvPr>
            <p:ph type="sldNum" sz="quarter" idx="4"/>
          </p:nvPr>
        </p:nvSpPr>
        <p:spPr>
          <a:xfrm>
            <a:off x="4290308" y="5255824"/>
            <a:ext cx="575607" cy="380999"/>
          </a:xfrm>
          <a:prstGeom prst="rect">
            <a:avLst/>
          </a:prstGeom>
        </p:spPr>
        <p:txBody>
          <a:bodyPr vert="horz" lIns="0" tIns="0" rIns="0" bIns="0" rtlCol="0" anchor="b" anchorCtr="0"/>
          <a:lstStyle>
            <a:lvl1pPr algn="ctr">
              <a:defRPr sz="675">
                <a:solidFill>
                  <a:schemeClr val="tx1"/>
                </a:solidFill>
                <a:latin typeface="Arial" panose="020B0604020202020204" pitchFamily="34" charset="0"/>
                <a:cs typeface="Arial" panose="020B0604020202020204" pitchFamily="34" charset="0"/>
              </a:defRPr>
            </a:lvl1pPr>
          </a:lstStyle>
          <a:p>
            <a:fld id="{1E5366A3-0E00-430A-B059-971E374C0C45}" type="slidenum">
              <a:rPr lang="en-US" smtClean="0"/>
              <a:pPr/>
              <a:t>‹#›</a:t>
            </a:fld>
            <a:endParaRPr lang="en-US" normalizeH="1" dirty="0"/>
          </a:p>
        </p:txBody>
      </p:sp>
      <p:sp>
        <p:nvSpPr>
          <p:cNvPr id="12" name="Footer Placeholder 3"/>
          <p:cNvSpPr>
            <a:spLocks noGrp="1"/>
          </p:cNvSpPr>
          <p:nvPr>
            <p:ph type="ftr" sz="quarter" idx="3"/>
          </p:nvPr>
        </p:nvSpPr>
        <p:spPr>
          <a:xfrm>
            <a:off x="277416" y="5525100"/>
            <a:ext cx="3086100" cy="135536"/>
          </a:xfrm>
          <a:prstGeom prst="rect">
            <a:avLst/>
          </a:prstGeom>
        </p:spPr>
        <p:txBody>
          <a:bodyPr vert="horz" lIns="91440" tIns="45720" rIns="91440" bIns="45720" rtlCol="0" anchor="ctr"/>
          <a:lstStyle>
            <a:lvl1pPr algn="l">
              <a:defRPr sz="600">
                <a:solidFill>
                  <a:schemeClr val="tx1"/>
                </a:solidFill>
              </a:defRPr>
            </a:lvl1pPr>
          </a:lstStyle>
          <a:p>
            <a:r>
              <a:rPr lang="en-US" dirty="0"/>
              <a:t>Set footer with Insert &gt; Header &amp; Footer</a:t>
            </a:r>
          </a:p>
        </p:txBody>
      </p:sp>
    </p:spTree>
    <p:extLst>
      <p:ext uri="{BB962C8B-B14F-4D97-AF65-F5344CB8AC3E}">
        <p14:creationId xmlns:p14="http://schemas.microsoft.com/office/powerpoint/2010/main" val="412611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sp>
        <p:nvSpPr>
          <p:cNvPr id="3" name="Rounded Rectangle 2"/>
          <p:cNvSpPr/>
          <p:nvPr/>
        </p:nvSpPr>
        <p:spPr bwMode="auto">
          <a:xfrm>
            <a:off x="-152400" y="5219700"/>
            <a:ext cx="9448800" cy="381000"/>
          </a:xfrm>
          <a:prstGeom prst="roundRect">
            <a:avLst>
              <a:gd name="adj" fmla="val 0"/>
            </a:avLst>
          </a:prstGeom>
          <a:gradFill flip="none" rotWithShape="1">
            <a:gsLst>
              <a:gs pos="76000">
                <a:schemeClr val="tx1"/>
              </a:gs>
              <a:gs pos="40000">
                <a:schemeClr val="tx1">
                  <a:alpha val="10000"/>
                </a:schemeClr>
              </a:gs>
            </a:gsLst>
            <a:lin ang="0" scaled="1"/>
            <a:tileRect/>
          </a:gra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Osaka" charset="-128"/>
              <a:cs typeface="Osaka" charset="-128"/>
            </a:endParaRPr>
          </a:p>
        </p:txBody>
      </p:sp>
      <p:pic>
        <p:nvPicPr>
          <p:cNvPr id="2" name="Picture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48200" y="5247240"/>
            <a:ext cx="3951232" cy="325922"/>
          </a:xfrm>
          <a:prstGeom prst="rect">
            <a:avLst/>
          </a:prstGeom>
        </p:spPr>
      </p:pic>
      <p:sp>
        <p:nvSpPr>
          <p:cNvPr id="1034" name="Rectangle 10"/>
          <p:cNvSpPr>
            <a:spLocks noChangeArrowheads="1"/>
          </p:cNvSpPr>
          <p:nvPr/>
        </p:nvSpPr>
        <p:spPr bwMode="auto">
          <a:xfrm>
            <a:off x="0" y="-35719"/>
            <a:ext cx="8839200" cy="289719"/>
          </a:xfrm>
          <a:prstGeom prst="rect">
            <a:avLst/>
          </a:prstGeom>
          <a:gradFill rotWithShape="0">
            <a:gsLst>
              <a:gs pos="0">
                <a:srgbClr val="333333"/>
              </a:gs>
              <a:gs pos="100000">
                <a:schemeClr val="tx1"/>
              </a:gs>
            </a:gsLst>
            <a:lin ang="5400000" scaled="1"/>
          </a:gradFill>
          <a:ln w="9525">
            <a:noFill/>
            <a:miter lim="800000"/>
            <a:headEnd/>
            <a:tailEnd/>
          </a:ln>
          <a:effectLst/>
        </p:spPr>
        <p:txBody>
          <a:bodyPr wrap="none" anchor="ctr" anchorCtr="0"/>
          <a:lstStyle/>
          <a:p>
            <a:endParaRPr lang="en-US"/>
          </a:p>
        </p:txBody>
      </p:sp>
      <p:sp>
        <p:nvSpPr>
          <p:cNvPr id="1027" name="Rectangle 2"/>
          <p:cNvSpPr>
            <a:spLocks noGrp="1" noChangeArrowheads="1"/>
          </p:cNvSpPr>
          <p:nvPr>
            <p:ph type="title"/>
          </p:nvPr>
        </p:nvSpPr>
        <p:spPr bwMode="auto">
          <a:xfrm>
            <a:off x="609600" y="838200"/>
            <a:ext cx="8001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dirty="0"/>
              <a:t>Click to edit heading</a:t>
            </a:r>
          </a:p>
        </p:txBody>
      </p:sp>
      <p:sp>
        <p:nvSpPr>
          <p:cNvPr id="1028" name="Rectangle 3"/>
          <p:cNvSpPr>
            <a:spLocks noGrp="1" noChangeArrowheads="1"/>
          </p:cNvSpPr>
          <p:nvPr>
            <p:ph type="body" idx="1"/>
          </p:nvPr>
        </p:nvSpPr>
        <p:spPr bwMode="auto">
          <a:xfrm>
            <a:off x="609600" y="1524000"/>
            <a:ext cx="8001000" cy="323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76200" y="-38100"/>
            <a:ext cx="56388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800" kern="0" cap="all" spc="100">
                <a:solidFill>
                  <a:srgbClr val="CFBA7D"/>
                </a:solidFill>
                <a:latin typeface="Arial" charset="0"/>
              </a:defRPr>
            </a:lvl1pPr>
          </a:lstStyle>
          <a:p>
            <a:r>
              <a:rPr lang="en-US"/>
              <a:t>Presentation Title or Audience</a:t>
            </a:r>
            <a:endParaRPr lang="en-US" dirty="0"/>
          </a:p>
        </p:txBody>
      </p:sp>
      <p:sp>
        <p:nvSpPr>
          <p:cNvPr id="1042" name="Rectangle 18"/>
          <p:cNvSpPr>
            <a:spLocks noGrp="1" noChangeArrowheads="1"/>
          </p:cNvSpPr>
          <p:nvPr>
            <p:ph type="dt" sz="half" idx="2"/>
          </p:nvPr>
        </p:nvSpPr>
        <p:spPr bwMode="auto">
          <a:xfrm>
            <a:off x="6553200" y="-38100"/>
            <a:ext cx="20574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800">
                <a:solidFill>
                  <a:srgbClr val="808080"/>
                </a:solidFill>
                <a:latin typeface="Arial" charset="0"/>
              </a:defRPr>
            </a:lvl1pPr>
          </a:lstStyle>
          <a:p>
            <a:endParaRPr lang="en-US" dirty="0"/>
          </a:p>
        </p:txBody>
      </p:sp>
      <p:sp>
        <p:nvSpPr>
          <p:cNvPr id="11" name="Rectangle 10"/>
          <p:cNvSpPr>
            <a:spLocks noChangeArrowheads="1"/>
          </p:cNvSpPr>
          <p:nvPr/>
        </p:nvSpPr>
        <p:spPr bwMode="auto">
          <a:xfrm>
            <a:off x="8839200" y="-35719"/>
            <a:ext cx="304800" cy="289719"/>
          </a:xfrm>
          <a:prstGeom prst="rect">
            <a:avLst/>
          </a:prstGeom>
          <a:solidFill>
            <a:srgbClr val="CFBA7D"/>
          </a:solidFill>
          <a:ln w="9525">
            <a:noFill/>
            <a:miter lim="800000"/>
            <a:headEnd/>
            <a:tailEnd/>
          </a:ln>
          <a:effectLst/>
        </p:spPr>
        <p:txBody>
          <a:bodyPr wrap="none" anchor="ctr" anchorCtr="0"/>
          <a:lstStyle/>
          <a:p>
            <a:endParaRPr lang="en-US"/>
          </a:p>
        </p:txBody>
      </p:sp>
      <p:sp>
        <p:nvSpPr>
          <p:cNvPr id="1030" name="Rectangle 6"/>
          <p:cNvSpPr>
            <a:spLocks noGrp="1" noChangeArrowheads="1"/>
          </p:cNvSpPr>
          <p:nvPr>
            <p:ph type="sldNum" sz="quarter" idx="4"/>
          </p:nvPr>
        </p:nvSpPr>
        <p:spPr bwMode="auto">
          <a:xfrm>
            <a:off x="8839200" y="-38100"/>
            <a:ext cx="304800" cy="304800"/>
          </a:xfrm>
          <a:prstGeom prst="rect">
            <a:avLst/>
          </a:prstGeom>
          <a:noFill/>
          <a:ln w="9525">
            <a:noFill/>
            <a:miter lim="800000"/>
            <a:headEnd/>
            <a:tailEnd/>
          </a:ln>
          <a:effectLst/>
        </p:spPr>
        <p:txBody>
          <a:bodyPr vert="horz" wrap="none" lIns="91440" tIns="45720" rIns="91440" bIns="45720" numCol="1" anchor="ctr" anchorCtr="1" compatLnSpc="1">
            <a:prstTxWarp prst="textNoShape">
              <a:avLst/>
            </a:prstTxWarp>
          </a:bodyPr>
          <a:lstStyle>
            <a:lvl1pPr algn="r">
              <a:defRPr sz="1200" b="0">
                <a:solidFill>
                  <a:schemeClr val="bg1"/>
                </a:solidFill>
                <a:latin typeface="Arial" charset="0"/>
              </a:defRPr>
            </a:lvl1pPr>
          </a:lstStyle>
          <a:p>
            <a:fld id="{2577227C-FE81-1C4D-9648-168F6ADCE5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5" r:id="rId2"/>
    <p:sldLayoutId id="2147483661" r:id="rId3"/>
    <p:sldLayoutId id="2147483672" r:id="rId4"/>
    <p:sldLayoutId id="2147483663" r:id="rId5"/>
    <p:sldLayoutId id="2147483665" r:id="rId6"/>
    <p:sldLayoutId id="2147483666" r:id="rId7"/>
    <p:sldLayoutId id="2147483676" r:id="rId8"/>
    <p:sldLayoutId id="2147483681" r:id="rId9"/>
    <p:sldLayoutId id="2147483682" r:id="rId10"/>
  </p:sldLayoutIdLst>
  <p:hf hdr="0" ftr="0" dt="0"/>
  <p:txStyles>
    <p:titleStyle>
      <a:lvl1pPr algn="l" rtl="0" eaLnBrk="1" fontAlgn="base" hangingPunct="1">
        <a:spcBef>
          <a:spcPct val="0"/>
        </a:spcBef>
        <a:spcAft>
          <a:spcPct val="0"/>
        </a:spcAft>
        <a:defRPr sz="3400" baseline="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ea typeface="Osaka" charset="-128"/>
          <a:cs typeface="Osaka" charset="-128"/>
        </a:defRPr>
      </a:lvl2pPr>
      <a:lvl3pPr algn="l" rtl="0" eaLnBrk="1" fontAlgn="base" hangingPunct="1">
        <a:spcBef>
          <a:spcPct val="0"/>
        </a:spcBef>
        <a:spcAft>
          <a:spcPct val="0"/>
        </a:spcAft>
        <a:defRPr sz="3600">
          <a:solidFill>
            <a:schemeClr val="tx1"/>
          </a:solidFill>
          <a:latin typeface="Arial" charset="0"/>
          <a:ea typeface="Osaka" charset="-128"/>
          <a:cs typeface="Osaka" charset="-128"/>
        </a:defRPr>
      </a:lvl3pPr>
      <a:lvl4pPr algn="l" rtl="0" eaLnBrk="1" fontAlgn="base" hangingPunct="1">
        <a:spcBef>
          <a:spcPct val="0"/>
        </a:spcBef>
        <a:spcAft>
          <a:spcPct val="0"/>
        </a:spcAft>
        <a:defRPr sz="3600">
          <a:solidFill>
            <a:schemeClr val="tx1"/>
          </a:solidFill>
          <a:latin typeface="Arial" charset="0"/>
          <a:ea typeface="Osaka" charset="-128"/>
          <a:cs typeface="Osaka" charset="-128"/>
        </a:defRPr>
      </a:lvl4pPr>
      <a:lvl5pPr algn="l" rtl="0" eaLnBrk="1" fontAlgn="base" hangingPunct="1">
        <a:spcBef>
          <a:spcPct val="0"/>
        </a:spcBef>
        <a:spcAft>
          <a:spcPct val="0"/>
        </a:spcAft>
        <a:defRPr sz="3600">
          <a:solidFill>
            <a:schemeClr val="tx1"/>
          </a:solidFill>
          <a:latin typeface="Arial" charset="0"/>
          <a:ea typeface="Osaka" charset="-128"/>
          <a:cs typeface="Osaka" charset="-128"/>
        </a:defRPr>
      </a:lvl5pPr>
      <a:lvl6pPr marL="457200" algn="l" rtl="0" eaLnBrk="1" fontAlgn="base" hangingPunct="1">
        <a:spcBef>
          <a:spcPct val="0"/>
        </a:spcBef>
        <a:spcAft>
          <a:spcPct val="0"/>
        </a:spcAft>
        <a:defRPr sz="3600">
          <a:solidFill>
            <a:schemeClr val="tx1"/>
          </a:solidFill>
          <a:latin typeface="Arial" charset="0"/>
          <a:ea typeface="Osaka" charset="-128"/>
          <a:cs typeface="Osaka" charset="-128"/>
        </a:defRPr>
      </a:lvl6pPr>
      <a:lvl7pPr marL="914400" algn="l" rtl="0" eaLnBrk="1" fontAlgn="base" hangingPunct="1">
        <a:spcBef>
          <a:spcPct val="0"/>
        </a:spcBef>
        <a:spcAft>
          <a:spcPct val="0"/>
        </a:spcAft>
        <a:defRPr sz="3600">
          <a:solidFill>
            <a:schemeClr val="tx1"/>
          </a:solidFill>
          <a:latin typeface="Arial" charset="0"/>
          <a:ea typeface="Osaka" charset="-128"/>
          <a:cs typeface="Osaka" charset="-128"/>
        </a:defRPr>
      </a:lvl7pPr>
      <a:lvl8pPr marL="1371600" algn="l" rtl="0" eaLnBrk="1" fontAlgn="base" hangingPunct="1">
        <a:spcBef>
          <a:spcPct val="0"/>
        </a:spcBef>
        <a:spcAft>
          <a:spcPct val="0"/>
        </a:spcAft>
        <a:defRPr sz="3600">
          <a:solidFill>
            <a:schemeClr val="tx1"/>
          </a:solidFill>
          <a:latin typeface="Arial" charset="0"/>
          <a:ea typeface="Osaka" charset="-128"/>
          <a:cs typeface="Osaka" charset="-128"/>
        </a:defRPr>
      </a:lvl8pPr>
      <a:lvl9pPr marL="1828800" algn="l" rtl="0" eaLnBrk="1" fontAlgn="base" hangingPunct="1">
        <a:spcBef>
          <a:spcPct val="0"/>
        </a:spcBef>
        <a:spcAft>
          <a:spcPct val="0"/>
        </a:spcAft>
        <a:defRPr sz="3600">
          <a:solidFill>
            <a:schemeClr val="tx1"/>
          </a:solidFill>
          <a:latin typeface="Arial" charset="0"/>
          <a:ea typeface="Osaka" charset="-128"/>
          <a:cs typeface="Osaka" charset="-128"/>
        </a:defRPr>
      </a:lvl9pPr>
    </p:titleStyle>
    <p:bodyStyle>
      <a:lvl1pPr marL="342900" indent="-342900" algn="l" rtl="0" eaLnBrk="1" fontAlgn="base" hangingPunct="1">
        <a:spcBef>
          <a:spcPts val="1000"/>
        </a:spcBef>
        <a:spcAft>
          <a:spcPct val="0"/>
        </a:spcAft>
        <a:buClr>
          <a:srgbClr val="B99B49"/>
        </a:buClr>
        <a:buFont typeface="Wingdings" charset="0"/>
        <a:buChar char="§"/>
        <a:defRPr sz="2400">
          <a:solidFill>
            <a:schemeClr val="tx1"/>
          </a:solidFill>
          <a:latin typeface="+mn-lt"/>
          <a:ea typeface="+mn-ea"/>
          <a:cs typeface="+mn-cs"/>
        </a:defRPr>
      </a:lvl1pPr>
      <a:lvl2pPr marL="742950" indent="-285750" algn="l" rtl="0" eaLnBrk="1" fontAlgn="base" hangingPunct="1">
        <a:spcBef>
          <a:spcPts val="1000"/>
        </a:spcBef>
        <a:spcAft>
          <a:spcPct val="0"/>
        </a:spcAft>
        <a:buClr>
          <a:srgbClr val="B99B49"/>
        </a:buClr>
        <a:buFont typeface="Wingdings" charset="2"/>
        <a:buChar char="Ø"/>
        <a:defRPr>
          <a:solidFill>
            <a:schemeClr val="tx1"/>
          </a:solidFill>
          <a:latin typeface="+mn-lt"/>
          <a:ea typeface="+mn-ea"/>
          <a:cs typeface="+mn-cs"/>
        </a:defRPr>
      </a:lvl2pPr>
      <a:lvl3pPr marL="1143000" indent="-228600" algn="l" rtl="0" eaLnBrk="1" fontAlgn="base" hangingPunct="1">
        <a:spcBef>
          <a:spcPts val="1000"/>
        </a:spcBef>
        <a:spcAft>
          <a:spcPct val="0"/>
        </a:spcAft>
        <a:buClr>
          <a:srgbClr val="B99B49"/>
        </a:buClr>
        <a:buFont typeface="Wingdings" charset="2"/>
        <a:buChar char=""/>
        <a:defRPr>
          <a:solidFill>
            <a:schemeClr val="tx1"/>
          </a:solidFill>
          <a:latin typeface="+mn-lt"/>
          <a:ea typeface="+mn-ea"/>
          <a:cs typeface="+mn-cs"/>
        </a:defRPr>
      </a:lvl3pPr>
      <a:lvl4pPr marL="1600200" indent="-228600" algn="l" rtl="0" eaLnBrk="1" fontAlgn="base" hangingPunct="1">
        <a:spcBef>
          <a:spcPts val="1000"/>
        </a:spcBef>
        <a:spcAft>
          <a:spcPct val="0"/>
        </a:spcAft>
        <a:buClr>
          <a:srgbClr val="B99B49"/>
        </a:buClr>
        <a:buFont typeface="Arial"/>
        <a:buChar char="•"/>
        <a:defRPr>
          <a:solidFill>
            <a:schemeClr val="tx1"/>
          </a:solidFill>
          <a:latin typeface="+mn-lt"/>
          <a:ea typeface="+mn-ea"/>
          <a:cs typeface="+mn-cs"/>
        </a:defRPr>
      </a:lvl4pPr>
      <a:lvl5pPr marL="2057400" indent="-228600" algn="l" rtl="0" eaLnBrk="1" fontAlgn="base" hangingPunct="1">
        <a:spcBef>
          <a:spcPts val="1000"/>
        </a:spcBef>
        <a:spcAft>
          <a:spcPct val="0"/>
        </a:spcAft>
        <a:buClr>
          <a:srgbClr val="B99B49"/>
        </a:buClr>
        <a:buFont typeface="Wingdings" charset="2"/>
        <a:buChar char="§"/>
        <a:defRPr>
          <a:solidFill>
            <a:schemeClr val="tx1"/>
          </a:solidFill>
          <a:latin typeface="+mn-lt"/>
          <a:ea typeface="+mn-ea"/>
          <a:cs typeface="+mn-cs"/>
        </a:defRPr>
      </a:lvl5pPr>
      <a:lvl6pPr marL="25146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6pPr>
      <a:lvl7pPr marL="29718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7pPr>
      <a:lvl8pPr marL="34290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8pPr>
      <a:lvl9pPr marL="38862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609600" y="635000"/>
            <a:ext cx="8001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dirty="0"/>
              <a:t>Click to edit heading</a:t>
            </a:r>
          </a:p>
        </p:txBody>
      </p:sp>
      <p:sp>
        <p:nvSpPr>
          <p:cNvPr id="8" name="Rectangle 3"/>
          <p:cNvSpPr>
            <a:spLocks noGrp="1" noChangeArrowheads="1"/>
          </p:cNvSpPr>
          <p:nvPr>
            <p:ph type="body" idx="1"/>
          </p:nvPr>
        </p:nvSpPr>
        <p:spPr bwMode="auto">
          <a:xfrm>
            <a:off x="609600" y="1524000"/>
            <a:ext cx="8001000" cy="323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22857679"/>
      </p:ext>
    </p:extLst>
  </p:cSld>
  <p:clrMap bg1="lt1" tx1="dk1" bg2="lt2" tx2="dk2" accent1="accent1" accent2="accent2" accent3="accent3" accent4="accent4" accent5="accent5" accent6="accent6" hlink="hlink" folHlink="folHlink"/>
  <p:sldLayoutIdLst>
    <p:sldLayoutId id="2147483674" r:id="rId1"/>
    <p:sldLayoutId id="2147483680" r:id="rId2"/>
  </p:sldLayoutIdLst>
  <p:hf hdr="0" ftr="0" dt="0"/>
  <p:txStyles>
    <p:titleStyle>
      <a:lvl1pPr algn="l" defTabSz="457200" rtl="0" eaLnBrk="1" latinLnBrk="0" hangingPunct="1">
        <a:spcBef>
          <a:spcPct val="0"/>
        </a:spcBef>
        <a:buNone/>
        <a:defRPr sz="3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Lucida Grande"/>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Lucida Grande"/>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ucdenver.edu/academics/colleges/Graduate%20-School/prospective/Pages/cost.aspx"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ucdenver.edu/research/Research%20Administration%20Documents/FAGrid_2017_2018.pdf"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http://www.ucdenver.edu/research/OGC/awardadmin/preaward/Documents/Negotiated%20Rate%20Agreement%20dated%20March%208,%202016.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grants.nih.gov/grants/guide/pa-files/PA-18-398.html"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ucdenver.edu/research/OGC/awardadmin/preaward/Pages/routing.aspx"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grants.nih.gov/grants/how-to-apply-application-guide/forms-e/general-forms-e.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grants.nih.gov/grants/guide/pa-files/PA-19-091.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mailto:xenia@ucdenver.edu" TargetMode="External"/><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thefdp.org/default/fcoi-clearinghouse/fcoi-agencies/"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grants.nih.gov/grants/glossary.htm" TargetMode="External"/><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grants.nih.gov/grants/policy/nihgps/html5/section_17/17.3_va-university_affiliations.htm"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www.ucdenver.edu/research/Research%20Administration%20Documents/VA%20IPA%20Applicable%20Standards%20of%20Conduct%202017%20Jan.docx" TargetMode="External"/><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hyperlink" Target="https://www.research.va.gov/programs/nppo/docs/va_handbook_5005.doc"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8" Type="http://schemas.openxmlformats.org/officeDocument/2006/relationships/hyperlink" Target="https://www.cdc.gov/dhdsp/docs/logic_model.pdf" TargetMode="External"/><Relationship Id="rId3" Type="http://schemas.openxmlformats.org/officeDocument/2006/relationships/hyperlink" Target="https://fyi.extension.wisc.edu/programdevelopment/logic-models/" TargetMode="External"/><Relationship Id="rId7" Type="http://schemas.openxmlformats.org/officeDocument/2006/relationships/hyperlink" Target="https://nifa.usda.gov/resource/logic-model-planning-process" TargetMode="External"/><Relationship Id="rId2" Type="http://schemas.openxmlformats.org/officeDocument/2006/relationships/notesSlide" Target="../notesSlides/notesSlide53.xml"/><Relationship Id="rId1" Type="http://schemas.openxmlformats.org/officeDocument/2006/relationships/slideLayout" Target="../slideLayouts/slideLayout3.xml"/><Relationship Id="rId6" Type="http://schemas.openxmlformats.org/officeDocument/2006/relationships/hyperlink" Target="https://www.aacu.org/sites/default/files/LogicModel.pdf" TargetMode="External"/><Relationship Id="rId5" Type="http://schemas.openxmlformats.org/officeDocument/2006/relationships/hyperlink" Target="https://ctb.ku.edu/en/table-of-contents/overview/models-for-community-health-and-development/logic-model-development/main" TargetMode="External"/><Relationship Id="rId4" Type="http://schemas.openxmlformats.org/officeDocument/2006/relationships/hyperlink" Target="https://www.ojjdp.gov/grantees/pm/logic_models.html"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http://www.ucdenver.edu/research/Research%20Administration%20Documents/SubrecipientDeterminationChecklist_2016Sept.doc" TargetMode="External"/><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s://grants.nih.gov/grants/policy/nihgps/nihgps.pdf" TargetMode="External"/><Relationship Id="rId2" Type="http://schemas.openxmlformats.org/officeDocument/2006/relationships/hyperlink" Target="http://www.ucdenver.edu/research/OGC/awardadmin/preaward/Documents/Negotiated%20Rate%20Agreement%20dated%20March%208,%202016.pdf"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ucdenver.edu/research/Research%20Administration%20Documents/Fringe%20Benefits%20Rates%20for%20Grant%20Proposals,%20UCD.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hyperlink" Target="https://grants.nih.gov/grants/policy/nihgps/html5/section_16/16.6_allowable_and_unallowable_costs.htm" TargetMode="Externa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hyperlink" Target="https://grants.nih.gov/grants/policy/nihgps/html5/section_7/7.4_reimbursement_of_facilities_and_administrative_costs.htm" TargetMode="Externa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hyperlink" Target="https://grants.nih.gov/grants/policy/nihgps/html5/section_7/7.4_reimbursement_of_facilities_and_administrative_costs.htm" TargetMode="Externa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hyperlink" Target="https://professional.heart.org/idc/groups/ahamah-public/@wcm/@sop/@rsch/documents/downloadable/ucm_425466.pdf" TargetMode="Externa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hyperlink" Target="https://clas.ucdenver.edu/orca/how-submit-your-proposal#routing-11" TargetMode="External"/><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3" Type="http://schemas.openxmlformats.org/officeDocument/2006/relationships/hyperlink" Target="https://clas.ucdenver.edu/orca/how-submit-your-proposal#routing-11" TargetMode="External"/><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hyperlink" Target="https://clas.ucdenver.edu/orca/waiting-decision#resubmission-13" TargetMode="External"/><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685800" y="342900"/>
            <a:ext cx="7772400" cy="952500"/>
          </a:xfrm>
          <a:prstGeom prst="rect">
            <a:avLst/>
          </a:prstGeom>
        </p:spPr>
        <p:txBody>
          <a:bodyPr vert="horz" wrap="square" lIns="76200" tIns="38100" rIns="76200" bIns="38100" numCol="1" rtlCol="0" anchor="ctr" anchorCtr="0" compatLnSpc="1">
            <a:prstTxWarp prst="textNoShape">
              <a:avLst/>
            </a:prstTxWarp>
            <a:normAutofit fontScale="90000"/>
          </a:bodyPr>
          <a:lstStyle>
            <a:lvl1pPr algn="l" defTabSz="914400" rtl="0" eaLnBrk="1" latinLnBrk="0" hangingPunct="1">
              <a:lnSpc>
                <a:spcPct val="85000"/>
              </a:lnSpc>
              <a:spcBef>
                <a:spcPct val="0"/>
              </a:spcBef>
              <a:buNone/>
              <a:defRPr sz="7200" b="1" kern="1200" cap="none" baseline="0">
                <a:blipFill dpi="0" rotWithShape="1">
                  <a:blip r:embed="rId3"/>
                  <a:srcRect/>
                  <a:tile tx="6350" ty="-127000" sx="65000" sy="64000" flip="none" algn="tl"/>
                </a:blipFill>
                <a:latin typeface="+mj-lt"/>
                <a:ea typeface="+mj-ea"/>
                <a:cs typeface="+mj-cs"/>
              </a:defRPr>
            </a:lvl1pPr>
          </a:lstStyle>
          <a:p>
            <a:pPr algn="ctr" defTabSz="761970" fontAlgn="auto">
              <a:spcAft>
                <a:spcPts val="0"/>
              </a:spcAft>
              <a:defRPr/>
            </a:pPr>
            <a:r>
              <a:rPr lang="en-US" altLang="en-US" sz="6000" b="0" dirty="0">
                <a:solidFill>
                  <a:schemeClr val="accent2"/>
                </a:solidFill>
                <a:latin typeface="Trebuchet MS" panose="020B0603020202020204" pitchFamily="34" charset="0"/>
              </a:rPr>
              <a:t/>
            </a:r>
            <a:br>
              <a:rPr lang="en-US" altLang="en-US" sz="6000" b="0" dirty="0">
                <a:solidFill>
                  <a:schemeClr val="accent2"/>
                </a:solidFill>
                <a:latin typeface="Trebuchet MS" panose="020B0603020202020204" pitchFamily="34" charset="0"/>
              </a:rPr>
            </a:br>
            <a:r>
              <a:rPr lang="en-US" altLang="en-US" sz="6000" b="0" dirty="0">
                <a:solidFill>
                  <a:schemeClr val="accent2"/>
                </a:solidFill>
                <a:latin typeface="Trebuchet MS" panose="020B0603020202020204" pitchFamily="34" charset="0"/>
              </a:rPr>
              <a:t>Creating Basic NIH Budgets </a:t>
            </a:r>
          </a:p>
        </p:txBody>
      </p:sp>
      <p:sp>
        <p:nvSpPr>
          <p:cNvPr id="3" name="Subtitle 2"/>
          <p:cNvSpPr>
            <a:spLocks noGrp="1"/>
          </p:cNvSpPr>
          <p:nvPr>
            <p:ph type="subTitle" idx="1"/>
          </p:nvPr>
        </p:nvSpPr>
        <p:spPr>
          <a:xfrm>
            <a:off x="1600200" y="2019300"/>
            <a:ext cx="5651500" cy="1143000"/>
          </a:xfrm>
        </p:spPr>
        <p:txBody>
          <a:bodyPr>
            <a:noAutofit/>
          </a:bodyPr>
          <a:lstStyle/>
          <a:p>
            <a:r>
              <a:rPr lang="en-US" sz="2333" b="1" dirty="0"/>
              <a:t>Advanced </a:t>
            </a:r>
            <a:r>
              <a:rPr lang="en-US" sz="2333" b="1" dirty="0" err="1"/>
              <a:t>PreAward</a:t>
            </a:r>
            <a:r>
              <a:rPr lang="en-US" sz="2333" b="1" dirty="0"/>
              <a:t> Course</a:t>
            </a:r>
          </a:p>
          <a:p>
            <a:r>
              <a:rPr lang="en-US" sz="2333" b="1" dirty="0"/>
              <a:t>Annie Vazquez</a:t>
            </a:r>
          </a:p>
          <a:p>
            <a:r>
              <a:rPr lang="en-US" sz="2333" b="1" dirty="0" err="1"/>
              <a:t>PreAward</a:t>
            </a:r>
            <a:r>
              <a:rPr lang="en-US" sz="2333" b="1" dirty="0"/>
              <a:t> Specialist</a:t>
            </a:r>
          </a:p>
          <a:p>
            <a:r>
              <a:rPr lang="en-US" sz="2333" b="1" dirty="0"/>
              <a:t>Department of Biochemistry and Molecular Genetics</a:t>
            </a:r>
          </a:p>
          <a:p>
            <a:endParaRPr lang="en-US" sz="2000" dirty="0"/>
          </a:p>
          <a:p>
            <a:endParaRPr lang="en-US" sz="2000" dirty="0"/>
          </a:p>
        </p:txBody>
      </p:sp>
    </p:spTree>
    <p:extLst>
      <p:ext uri="{BB962C8B-B14F-4D97-AF65-F5344CB8AC3E}">
        <p14:creationId xmlns:p14="http://schemas.microsoft.com/office/powerpoint/2010/main" val="291810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Other Expenses</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Common types of expenses for this category</a:t>
            </a:r>
          </a:p>
          <a:p>
            <a:pPr lvl="1"/>
            <a:r>
              <a:rPr lang="en-US" dirty="0"/>
              <a:t>Animal Costs (costs for purchasing animals, housing/food/care costs, animal husbandry, etc.)</a:t>
            </a:r>
          </a:p>
          <a:p>
            <a:pPr marL="457200" lvl="1" indent="0">
              <a:buNone/>
            </a:pPr>
            <a:endParaRPr lang="en-US" dirty="0"/>
          </a:p>
          <a:p>
            <a:pPr lvl="1"/>
            <a:r>
              <a:rPr lang="en-US" dirty="0"/>
              <a:t>Core Facility User Fees (provide a specific service or use of special equipment to PIs for a fee)</a:t>
            </a:r>
          </a:p>
          <a:p>
            <a:pPr marL="457200" lvl="1" indent="0">
              <a:buNone/>
            </a:pPr>
            <a:endParaRPr lang="en-US" dirty="0"/>
          </a:p>
          <a:p>
            <a:pPr lvl="1"/>
            <a:r>
              <a:rPr lang="en-US" dirty="0"/>
              <a:t>Publication Costs (poster printing cost, scientific publication fees)</a:t>
            </a:r>
          </a:p>
          <a:p>
            <a:pPr marL="457200" lvl="1" indent="0">
              <a:buNone/>
            </a:pPr>
            <a:endParaRPr lang="en-US" dirty="0"/>
          </a:p>
        </p:txBody>
      </p:sp>
    </p:spTree>
    <p:extLst>
      <p:ext uri="{BB962C8B-B14F-4D97-AF65-F5344CB8AC3E}">
        <p14:creationId xmlns:p14="http://schemas.microsoft.com/office/powerpoint/2010/main" val="4213859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Other Expenses (cont’d)</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Common types of expenses for this category</a:t>
            </a:r>
          </a:p>
          <a:p>
            <a:pPr lvl="1"/>
            <a:r>
              <a:rPr lang="en-US" dirty="0"/>
              <a:t>Tuition Remission (if you are including graduate students on your budget, you should also be requesting Tuition Remission costs)</a:t>
            </a:r>
          </a:p>
          <a:p>
            <a:pPr lvl="1"/>
            <a:endParaRPr lang="en-US" dirty="0"/>
          </a:p>
          <a:p>
            <a:pPr lvl="1"/>
            <a:r>
              <a:rPr lang="en-US" dirty="0"/>
              <a:t>How much should you request? </a:t>
            </a:r>
          </a:p>
          <a:p>
            <a:pPr lvl="2"/>
            <a:r>
              <a:rPr lang="en-US" dirty="0"/>
              <a:t>Will depend on the student’s program. You can look up information for tuition remission costs on the graduate school’s website: </a:t>
            </a:r>
            <a:r>
              <a:rPr lang="en-US" dirty="0">
                <a:hlinkClick r:id="rId3"/>
              </a:rPr>
              <a:t>http://www.ucdenver.edu/academics/colleges/Graduate -School/prospective/Pages/cost.aspx</a:t>
            </a:r>
            <a:endParaRPr lang="en-US" dirty="0"/>
          </a:p>
          <a:p>
            <a:pPr marL="914400" lvl="2" indent="0">
              <a:buNone/>
            </a:pPr>
            <a:endParaRPr lang="en-US" dirty="0"/>
          </a:p>
          <a:p>
            <a:pPr lvl="1"/>
            <a:r>
              <a:rPr lang="en-US" dirty="0"/>
              <a:t>Tuition Remission costs will be excluded from F&amp;A</a:t>
            </a:r>
          </a:p>
          <a:p>
            <a:pPr marL="914400" lvl="2" indent="0">
              <a:buNone/>
            </a:pPr>
            <a:endParaRPr lang="en-US" dirty="0"/>
          </a:p>
          <a:p>
            <a:pPr lvl="2"/>
            <a:endParaRPr lang="en-US" dirty="0"/>
          </a:p>
        </p:txBody>
      </p:sp>
    </p:spTree>
    <p:extLst>
      <p:ext uri="{BB962C8B-B14F-4D97-AF65-F5344CB8AC3E}">
        <p14:creationId xmlns:p14="http://schemas.microsoft.com/office/powerpoint/2010/main" val="17469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Other Expenses (cont’d)</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Calculating Tuition Remission </a:t>
            </a:r>
          </a:p>
          <a:p>
            <a:pPr lvl="1"/>
            <a:r>
              <a:rPr lang="en-US" dirty="0"/>
              <a:t>For my department, I assume 15 credit hours per semester for our students. This assumes the student is attending full-time.</a:t>
            </a:r>
          </a:p>
          <a:p>
            <a:pPr lvl="1"/>
            <a:r>
              <a:rPr lang="en-US" dirty="0"/>
              <a:t>Tuition per credit hour x 15 credits = Tuition cost per year</a:t>
            </a:r>
          </a:p>
          <a:p>
            <a:pPr lvl="1"/>
            <a:endParaRPr lang="en-US" dirty="0"/>
          </a:p>
          <a:p>
            <a:pPr lvl="1"/>
            <a:r>
              <a:rPr lang="en-US" dirty="0"/>
              <a:t>Tuition costs per year $7.008.75 (will vary based on the student’s program)</a:t>
            </a:r>
          </a:p>
          <a:p>
            <a:pPr lvl="1"/>
            <a:r>
              <a:rPr lang="en-US" dirty="0"/>
              <a:t>Health insurance $4,395.24</a:t>
            </a:r>
          </a:p>
          <a:p>
            <a:pPr lvl="1"/>
            <a:r>
              <a:rPr lang="en-US" dirty="0"/>
              <a:t>Dental insurance $288.75</a:t>
            </a:r>
          </a:p>
          <a:p>
            <a:pPr lvl="1"/>
            <a:r>
              <a:rPr lang="en-US" dirty="0"/>
              <a:t>Other fees $390.65 (will vary based on the student’s program)</a:t>
            </a:r>
          </a:p>
          <a:p>
            <a:pPr lvl="1"/>
            <a:r>
              <a:rPr lang="en-US" dirty="0"/>
              <a:t>Total $12,083.39</a:t>
            </a:r>
          </a:p>
        </p:txBody>
      </p:sp>
    </p:spTree>
    <p:extLst>
      <p:ext uri="{BB962C8B-B14F-4D97-AF65-F5344CB8AC3E}">
        <p14:creationId xmlns:p14="http://schemas.microsoft.com/office/powerpoint/2010/main" val="1009158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Other Expenses (cont’d)</a:t>
            </a:r>
          </a:p>
        </p:txBody>
      </p:sp>
      <p:sp>
        <p:nvSpPr>
          <p:cNvPr id="3" name="Content Placeholder 2"/>
          <p:cNvSpPr>
            <a:spLocks noGrp="1"/>
          </p:cNvSpPr>
          <p:nvPr>
            <p:ph idx="1"/>
          </p:nvPr>
        </p:nvSpPr>
        <p:spPr>
          <a:xfrm>
            <a:off x="152400" y="1028700"/>
            <a:ext cx="8686800" cy="3962400"/>
          </a:xfrm>
        </p:spPr>
        <p:txBody>
          <a:bodyPr>
            <a:normAutofit fontScale="85000" lnSpcReduction="20000"/>
          </a:bodyPr>
          <a:lstStyle/>
          <a:p>
            <a:pPr marL="0" indent="0">
              <a:buNone/>
            </a:pPr>
            <a:endParaRPr lang="en-US" dirty="0"/>
          </a:p>
          <a:p>
            <a:r>
              <a:rPr lang="en-US" dirty="0"/>
              <a:t>If the graduate student on the budget will be dedicating 100% effort/12.00 calendar months, you should request the full amount for tuition remission costs for this type of grant</a:t>
            </a:r>
          </a:p>
          <a:p>
            <a:endParaRPr lang="en-US" dirty="0"/>
          </a:p>
          <a:p>
            <a:r>
              <a:rPr lang="en-US" dirty="0"/>
              <a:t>You will need to prorate the amount if the student will have less effort</a:t>
            </a:r>
          </a:p>
          <a:p>
            <a:pPr lvl="1"/>
            <a:r>
              <a:rPr lang="en-US" dirty="0"/>
              <a:t>Calculation example: Student at 75% effort/9.00 calendar months</a:t>
            </a:r>
          </a:p>
          <a:p>
            <a:pPr lvl="2"/>
            <a:r>
              <a:rPr lang="en-US" dirty="0"/>
              <a:t>Tuition remission costs x percent effort</a:t>
            </a:r>
          </a:p>
          <a:p>
            <a:pPr lvl="2"/>
            <a:r>
              <a:rPr lang="en-US" dirty="0"/>
              <a:t>$12.083 x 0.75 = $9,062 </a:t>
            </a:r>
          </a:p>
          <a:p>
            <a:pPr marL="0" indent="0">
              <a:buNone/>
            </a:pPr>
            <a:endParaRPr lang="en-US" dirty="0"/>
          </a:p>
          <a:p>
            <a:r>
              <a:rPr lang="en-US" dirty="0"/>
              <a:t>Finally, the other expenses category can be used for anything else that doesn’t fit into one of the other categories</a:t>
            </a:r>
          </a:p>
          <a:p>
            <a:endParaRPr lang="en-US" dirty="0"/>
          </a:p>
          <a:p>
            <a:pPr lvl="1"/>
            <a:endParaRPr lang="en-US" dirty="0"/>
          </a:p>
        </p:txBody>
      </p:sp>
    </p:spTree>
    <p:extLst>
      <p:ext uri="{BB962C8B-B14F-4D97-AF65-F5344CB8AC3E}">
        <p14:creationId xmlns:p14="http://schemas.microsoft.com/office/powerpoint/2010/main" val="3947921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Facilities and Administrative Costs (F&amp;A)- also known as Indirect Costs</a:t>
            </a:r>
          </a:p>
        </p:txBody>
      </p:sp>
      <p:sp>
        <p:nvSpPr>
          <p:cNvPr id="3" name="Content Placeholder 2"/>
          <p:cNvSpPr>
            <a:spLocks noGrp="1"/>
          </p:cNvSpPr>
          <p:nvPr>
            <p:ph idx="1"/>
          </p:nvPr>
        </p:nvSpPr>
        <p:spPr>
          <a:xfrm>
            <a:off x="152400" y="1587500"/>
            <a:ext cx="8686800" cy="4127500"/>
          </a:xfrm>
        </p:spPr>
        <p:txBody>
          <a:bodyPr>
            <a:normAutofit/>
          </a:bodyPr>
          <a:lstStyle/>
          <a:p>
            <a:r>
              <a:rPr lang="en-US" dirty="0"/>
              <a:t>Calculating F&amp;A costs</a:t>
            </a:r>
          </a:p>
          <a:p>
            <a:pPr lvl="1"/>
            <a:r>
              <a:rPr lang="en-US" dirty="0"/>
              <a:t>OGC’s F&amp;A matrix: </a:t>
            </a:r>
            <a:r>
              <a:rPr lang="en-US" dirty="0">
                <a:hlinkClick r:id="rId3"/>
              </a:rPr>
              <a:t>http://www.ucdenver.edu/research/Research%20Administration%20Documents/FAGrid_2017_2018.pdf</a:t>
            </a:r>
            <a:r>
              <a:rPr lang="en-US" dirty="0"/>
              <a:t> </a:t>
            </a:r>
          </a:p>
          <a:p>
            <a:pPr lvl="1"/>
            <a:r>
              <a:rPr lang="en-US" dirty="0"/>
              <a:t>UCD’s F&amp;A Rate Agreement: </a:t>
            </a:r>
            <a:r>
              <a:rPr lang="en-US" sz="1700" dirty="0">
                <a:hlinkClick r:id="rId4"/>
              </a:rPr>
              <a:t>http://www.ucdenver.edu/research/OGC/awardadmin/preaward/Documents/Negotiated%20Rate%20Agreement%20dated%20March%208%2c%202016.pdf</a:t>
            </a:r>
            <a:endParaRPr lang="en-US" sz="1700" dirty="0"/>
          </a:p>
          <a:p>
            <a:pPr lvl="1"/>
            <a:endParaRPr lang="en-US" dirty="0"/>
          </a:p>
          <a:p>
            <a:r>
              <a:rPr lang="en-US" dirty="0"/>
              <a:t>For our example budget, the items that are exempt from F&amp;A costs will be Capital Equipment and Tuition Remission</a:t>
            </a:r>
          </a:p>
        </p:txBody>
      </p:sp>
    </p:spTree>
    <p:extLst>
      <p:ext uri="{BB962C8B-B14F-4D97-AF65-F5344CB8AC3E}">
        <p14:creationId xmlns:p14="http://schemas.microsoft.com/office/powerpoint/2010/main" val="717529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Final Calculations</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Finding the F&amp;A Base Total (the amount of the budget that will be charged F&amp;A costs)</a:t>
            </a:r>
          </a:p>
          <a:p>
            <a:pPr lvl="1"/>
            <a:r>
              <a:rPr lang="en-US" dirty="0"/>
              <a:t>Annual Direct Costs – exempt/excluded budget items = F&amp;A Base Total </a:t>
            </a:r>
          </a:p>
          <a:p>
            <a:pPr lvl="2"/>
            <a:r>
              <a:rPr lang="en-US" dirty="0"/>
              <a:t>$250,000 - $24,062 = $225,938</a:t>
            </a:r>
          </a:p>
          <a:p>
            <a:pPr marL="0" indent="0">
              <a:buNone/>
            </a:pPr>
            <a:endParaRPr lang="en-US" dirty="0"/>
          </a:p>
          <a:p>
            <a:r>
              <a:rPr lang="en-US" dirty="0"/>
              <a:t>Figuring out F&amp;A Costs </a:t>
            </a:r>
          </a:p>
          <a:p>
            <a:pPr lvl="1"/>
            <a:r>
              <a:rPr lang="en-US" dirty="0"/>
              <a:t>F&amp;A Base Total x appropriate F&amp;A rate = F&amp;A Costs</a:t>
            </a:r>
          </a:p>
          <a:p>
            <a:pPr lvl="2"/>
            <a:r>
              <a:rPr lang="en-US" dirty="0"/>
              <a:t>$225,938 x 0.555 = $125,396</a:t>
            </a:r>
          </a:p>
          <a:p>
            <a:pPr lvl="2"/>
            <a:endParaRPr lang="en-US" dirty="0"/>
          </a:p>
          <a:p>
            <a:pPr marL="914400" lvl="2" indent="0">
              <a:buNone/>
            </a:pPr>
            <a:endParaRPr lang="en-US" dirty="0"/>
          </a:p>
        </p:txBody>
      </p:sp>
    </p:spTree>
    <p:extLst>
      <p:ext uri="{BB962C8B-B14F-4D97-AF65-F5344CB8AC3E}">
        <p14:creationId xmlns:p14="http://schemas.microsoft.com/office/powerpoint/2010/main" val="364287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Final Calculations (cont’d)</a:t>
            </a:r>
          </a:p>
        </p:txBody>
      </p:sp>
      <p:sp>
        <p:nvSpPr>
          <p:cNvPr id="3" name="Content Placeholder 2"/>
          <p:cNvSpPr>
            <a:spLocks noGrp="1"/>
          </p:cNvSpPr>
          <p:nvPr>
            <p:ph idx="1"/>
          </p:nvPr>
        </p:nvSpPr>
        <p:spPr>
          <a:xfrm>
            <a:off x="152400" y="1270000"/>
            <a:ext cx="8686800" cy="4127500"/>
          </a:xfrm>
        </p:spPr>
        <p:txBody>
          <a:bodyPr>
            <a:normAutofit fontScale="85000" lnSpcReduction="20000"/>
          </a:bodyPr>
          <a:lstStyle/>
          <a:p>
            <a:r>
              <a:rPr lang="en-US" dirty="0"/>
              <a:t>Finding the Grand Totals (also known as Total Costs)</a:t>
            </a:r>
          </a:p>
          <a:p>
            <a:pPr lvl="1"/>
            <a:r>
              <a:rPr lang="en-US" dirty="0"/>
              <a:t>Direct Costs + F&amp;A Costs = Grand Total/Total Costs for Y1 of the budget</a:t>
            </a:r>
          </a:p>
          <a:p>
            <a:pPr lvl="2"/>
            <a:r>
              <a:rPr lang="en-US" dirty="0"/>
              <a:t>$250,000 + $125,396 = $375,396</a:t>
            </a:r>
          </a:p>
          <a:p>
            <a:pPr marL="0" indent="0">
              <a:buNone/>
            </a:pPr>
            <a:endParaRPr lang="en-US" dirty="0"/>
          </a:p>
          <a:p>
            <a:r>
              <a:rPr lang="en-US" dirty="0"/>
              <a:t>Adding it all up</a:t>
            </a:r>
          </a:p>
          <a:p>
            <a:pPr lvl="1"/>
            <a:r>
              <a:rPr lang="en-US" dirty="0"/>
              <a:t>Total Costs for all years</a:t>
            </a:r>
          </a:p>
          <a:p>
            <a:pPr lvl="2"/>
            <a:r>
              <a:rPr lang="en-US" dirty="0"/>
              <a:t>Y1: $375,396</a:t>
            </a:r>
          </a:p>
          <a:p>
            <a:pPr lvl="2"/>
            <a:r>
              <a:rPr lang="en-US" dirty="0"/>
              <a:t>Y2: $379,281</a:t>
            </a:r>
          </a:p>
          <a:p>
            <a:pPr lvl="2"/>
            <a:r>
              <a:rPr lang="en-US" dirty="0"/>
              <a:t>Y3: $383,721</a:t>
            </a:r>
          </a:p>
          <a:p>
            <a:pPr lvl="2"/>
            <a:r>
              <a:rPr lang="en-US" dirty="0"/>
              <a:t>Y4: $383,721</a:t>
            </a:r>
          </a:p>
          <a:p>
            <a:pPr lvl="2"/>
            <a:r>
              <a:rPr lang="en-US" dirty="0"/>
              <a:t>Y5: $383,721</a:t>
            </a:r>
          </a:p>
          <a:p>
            <a:pPr lvl="2"/>
            <a:r>
              <a:rPr lang="en-US" dirty="0"/>
              <a:t>Total costs for entire project period: $1,905,838</a:t>
            </a:r>
          </a:p>
          <a:p>
            <a:pPr marL="914400" lvl="2" indent="0">
              <a:buNone/>
            </a:pPr>
            <a:endParaRPr lang="en-US" dirty="0"/>
          </a:p>
          <a:p>
            <a:pPr lvl="1"/>
            <a:endParaRPr lang="en-US" dirty="0"/>
          </a:p>
        </p:txBody>
      </p:sp>
    </p:spTree>
    <p:extLst>
      <p:ext uri="{BB962C8B-B14F-4D97-AF65-F5344CB8AC3E}">
        <p14:creationId xmlns:p14="http://schemas.microsoft.com/office/powerpoint/2010/main" val="2351236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76200" y="647700"/>
            <a:ext cx="8991600" cy="952500"/>
          </a:xfrm>
          <a:prstGeom prst="rect">
            <a:avLst/>
          </a:prstGeom>
        </p:spPr>
        <p:txBody>
          <a:bodyPr vert="horz" wrap="square" lIns="76200" tIns="38100" rIns="76200" bIns="38100" numCol="1" rtlCol="0" anchor="ctr" anchorCtr="0" compatLnSpc="1">
            <a:prstTxWarp prst="textNoShape">
              <a:avLst/>
            </a:prstTxWarp>
            <a:normAutofit fontScale="90000"/>
          </a:bodyPr>
          <a:lstStyle>
            <a:lvl1pPr algn="l" defTabSz="914400" rtl="0" eaLnBrk="1" latinLnBrk="0" hangingPunct="1">
              <a:lnSpc>
                <a:spcPct val="85000"/>
              </a:lnSpc>
              <a:spcBef>
                <a:spcPct val="0"/>
              </a:spcBef>
              <a:buNone/>
              <a:defRPr sz="7200" b="1" kern="1200" cap="none" baseline="0">
                <a:blipFill dpi="0" rotWithShape="1">
                  <a:blip r:embed="rId3"/>
                  <a:srcRect/>
                  <a:tile tx="6350" ty="-127000" sx="65000" sy="64000" flip="none" algn="tl"/>
                </a:blipFill>
                <a:latin typeface="+mj-lt"/>
                <a:ea typeface="+mj-ea"/>
                <a:cs typeface="+mj-cs"/>
              </a:defRPr>
            </a:lvl1pPr>
          </a:lstStyle>
          <a:p>
            <a:pPr algn="ctr" defTabSz="761970" fontAlgn="auto">
              <a:spcAft>
                <a:spcPts val="0"/>
              </a:spcAft>
              <a:defRPr/>
            </a:pPr>
            <a:r>
              <a:rPr lang="en-US" altLang="en-US" sz="6000" b="0" dirty="0">
                <a:solidFill>
                  <a:schemeClr val="accent2"/>
                </a:solidFill>
                <a:latin typeface="Trebuchet MS" panose="020B0603020202020204" pitchFamily="34" charset="0"/>
              </a:rPr>
              <a:t/>
            </a:r>
            <a:br>
              <a:rPr lang="en-US" altLang="en-US" sz="6000" b="0" dirty="0">
                <a:solidFill>
                  <a:schemeClr val="accent2"/>
                </a:solidFill>
                <a:latin typeface="Trebuchet MS" panose="020B0603020202020204" pitchFamily="34" charset="0"/>
              </a:rPr>
            </a:br>
            <a:r>
              <a:rPr lang="en-US" altLang="en-US" sz="5600" b="0" dirty="0">
                <a:solidFill>
                  <a:schemeClr val="accent2"/>
                </a:solidFill>
                <a:latin typeface="Trebuchet MS" panose="020B0603020202020204" pitchFamily="34" charset="0"/>
              </a:rPr>
              <a:t>Tips, Tricks, Common Mistakes, and Proposal Nuances</a:t>
            </a:r>
          </a:p>
        </p:txBody>
      </p:sp>
      <p:sp>
        <p:nvSpPr>
          <p:cNvPr id="3" name="Subtitle 2"/>
          <p:cNvSpPr>
            <a:spLocks noGrp="1"/>
          </p:cNvSpPr>
          <p:nvPr>
            <p:ph type="subTitle" idx="1"/>
          </p:nvPr>
        </p:nvSpPr>
        <p:spPr>
          <a:xfrm>
            <a:off x="152400" y="2476500"/>
            <a:ext cx="8915400" cy="2133600"/>
          </a:xfrm>
        </p:spPr>
        <p:txBody>
          <a:bodyPr>
            <a:noAutofit/>
          </a:bodyPr>
          <a:lstStyle/>
          <a:p>
            <a:r>
              <a:rPr lang="en-US" sz="2333" b="1" dirty="0"/>
              <a:t>Advanced </a:t>
            </a:r>
            <a:r>
              <a:rPr lang="en-US" sz="2333" b="1" dirty="0" err="1"/>
              <a:t>PreAward</a:t>
            </a:r>
            <a:r>
              <a:rPr lang="en-US" sz="2333" b="1" dirty="0"/>
              <a:t> Course</a:t>
            </a:r>
          </a:p>
          <a:p>
            <a:r>
              <a:rPr lang="en-US" sz="2000" b="1" dirty="0"/>
              <a:t>Grant </a:t>
            </a:r>
            <a:r>
              <a:rPr lang="en-US" sz="2000" b="1" dirty="0" err="1"/>
              <a:t>Garceau</a:t>
            </a:r>
            <a:r>
              <a:rPr lang="en-US" sz="2000" b="1" dirty="0"/>
              <a:t>, Business Analyst, Office of Grants and Contracts </a:t>
            </a:r>
          </a:p>
          <a:p>
            <a:r>
              <a:rPr lang="en-US" sz="2000" b="1" dirty="0"/>
              <a:t>Annie Vazquez, </a:t>
            </a:r>
            <a:r>
              <a:rPr lang="en-US" sz="2000" b="1" dirty="0" err="1"/>
              <a:t>PreAward</a:t>
            </a:r>
            <a:r>
              <a:rPr lang="en-US" sz="2000" b="1" dirty="0"/>
              <a:t> Specialist, Dept. of Biochemistry and Molecular Genetics</a:t>
            </a:r>
          </a:p>
          <a:p>
            <a:endParaRPr lang="en-US" sz="2000" dirty="0"/>
          </a:p>
          <a:p>
            <a:endParaRPr lang="en-US" sz="2000" dirty="0"/>
          </a:p>
        </p:txBody>
      </p:sp>
    </p:spTree>
    <p:extLst>
      <p:ext uri="{BB962C8B-B14F-4D97-AF65-F5344CB8AC3E}">
        <p14:creationId xmlns:p14="http://schemas.microsoft.com/office/powerpoint/2010/main" val="3812239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Topics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Sponsor Instructions</a:t>
            </a:r>
          </a:p>
          <a:p>
            <a:r>
              <a:rPr lang="en-US" dirty="0"/>
              <a:t>University vs. Sponsor Requirements</a:t>
            </a:r>
          </a:p>
          <a:p>
            <a:r>
              <a:rPr lang="en-US" dirty="0"/>
              <a:t>Common Budget Mistakes</a:t>
            </a:r>
          </a:p>
          <a:p>
            <a:r>
              <a:rPr lang="en-US" dirty="0" err="1"/>
              <a:t>InfoEd</a:t>
            </a:r>
            <a:endParaRPr lang="en-US" dirty="0"/>
          </a:p>
          <a:p>
            <a:r>
              <a:rPr lang="en-US" dirty="0"/>
              <a:t>NIH Topics</a:t>
            </a:r>
          </a:p>
          <a:p>
            <a:r>
              <a:rPr lang="en-US" dirty="0"/>
              <a:t>VA MOUs</a:t>
            </a:r>
          </a:p>
          <a:p>
            <a:r>
              <a:rPr lang="en-US" dirty="0"/>
              <a:t>Intergovernmental Personnel Agreements (IPAs)</a:t>
            </a:r>
          </a:p>
        </p:txBody>
      </p:sp>
    </p:spTree>
    <p:extLst>
      <p:ext uri="{BB962C8B-B14F-4D97-AF65-F5344CB8AC3E}">
        <p14:creationId xmlns:p14="http://schemas.microsoft.com/office/powerpoint/2010/main" val="231994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Sponsor Instructions</a:t>
            </a:r>
          </a:p>
        </p:txBody>
      </p:sp>
      <p:sp>
        <p:nvSpPr>
          <p:cNvPr id="3" name="Content Placeholder 2"/>
          <p:cNvSpPr>
            <a:spLocks noGrp="1"/>
          </p:cNvSpPr>
          <p:nvPr>
            <p:ph idx="1"/>
          </p:nvPr>
        </p:nvSpPr>
        <p:spPr>
          <a:xfrm>
            <a:off x="152400" y="1028700"/>
            <a:ext cx="8686800" cy="4127500"/>
          </a:xfrm>
        </p:spPr>
        <p:txBody>
          <a:bodyPr>
            <a:normAutofit fontScale="92500" lnSpcReduction="10000"/>
          </a:bodyPr>
          <a:lstStyle/>
          <a:p>
            <a:pPr lvl="0"/>
            <a:r>
              <a:rPr lang="en-US" dirty="0"/>
              <a:t>Some sponsors have multiple sets of instructions that must all be read in conjunction – provide all instructions with the routing</a:t>
            </a:r>
          </a:p>
          <a:p>
            <a:pPr lvl="1"/>
            <a:r>
              <a:rPr lang="en-US" dirty="0"/>
              <a:t>DOD: Program Announcement AND General Instructions for CDMRP programs</a:t>
            </a:r>
          </a:p>
          <a:p>
            <a:r>
              <a:rPr lang="en-US" dirty="0"/>
              <a:t>Other sponsors have information on their websites not in the RFP</a:t>
            </a:r>
          </a:p>
          <a:p>
            <a:pPr lvl="1"/>
            <a:r>
              <a:rPr lang="en-US" dirty="0"/>
              <a:t>Examples include indirect cost rate limits, salary caps (PCORI)</a:t>
            </a:r>
          </a:p>
          <a:p>
            <a:r>
              <a:rPr lang="en-US" dirty="0"/>
              <a:t>Some application forms have additional information not listed elsewhere or additional clarification</a:t>
            </a:r>
          </a:p>
          <a:p>
            <a:pPr lvl="1"/>
            <a:r>
              <a:rPr lang="en-US" dirty="0"/>
              <a:t>Additional information on indirect costs</a:t>
            </a:r>
          </a:p>
          <a:p>
            <a:pPr lvl="0"/>
            <a:r>
              <a:rPr lang="en-US" dirty="0"/>
              <a:t>Sponsors can update their funding opportunities and policies</a:t>
            </a:r>
          </a:p>
          <a:p>
            <a:pPr lvl="1"/>
            <a:r>
              <a:rPr lang="en-US" dirty="0"/>
              <a:t>Related notices and FAQs for NIH – fellowship / training stipend rates</a:t>
            </a:r>
          </a:p>
          <a:p>
            <a:pPr lvl="1"/>
            <a:r>
              <a:rPr lang="en-US" dirty="0"/>
              <a:t>DOD Program Announcement amendments – changes in due dates</a:t>
            </a:r>
          </a:p>
          <a:p>
            <a:pPr lvl="1"/>
            <a:endParaRPr lang="en-US" dirty="0"/>
          </a:p>
          <a:p>
            <a:pPr lvl="1"/>
            <a:endParaRPr lang="en-US" dirty="0"/>
          </a:p>
          <a:p>
            <a:endParaRPr lang="en-US" dirty="0"/>
          </a:p>
        </p:txBody>
      </p:sp>
    </p:spTree>
    <p:extLst>
      <p:ext uri="{BB962C8B-B14F-4D97-AF65-F5344CB8AC3E}">
        <p14:creationId xmlns:p14="http://schemas.microsoft.com/office/powerpoint/2010/main" val="243374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Goals for this course: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Learn how to create a basic NIH modular budget ($250,000 Direct Costs per year) </a:t>
            </a:r>
          </a:p>
          <a:p>
            <a:endParaRPr lang="en-US" dirty="0"/>
          </a:p>
          <a:p>
            <a:r>
              <a:rPr lang="en-US" dirty="0"/>
              <a:t>Give you a foundation for budget making that will help you create more challenging NIH budgets in the future</a:t>
            </a:r>
          </a:p>
          <a:p>
            <a:endParaRPr lang="en-US" dirty="0"/>
          </a:p>
          <a:p>
            <a:r>
              <a:rPr lang="en-US" dirty="0"/>
              <a:t>This course is meant to help you navigate NIH and UCD requirements/rules/policies/regulations</a:t>
            </a:r>
          </a:p>
        </p:txBody>
      </p:sp>
    </p:spTree>
    <p:extLst>
      <p:ext uri="{BB962C8B-B14F-4D97-AF65-F5344CB8AC3E}">
        <p14:creationId xmlns:p14="http://schemas.microsoft.com/office/powerpoint/2010/main" val="272886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Sponsor Instructions (cont’d)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Common Mistakes</a:t>
            </a:r>
          </a:p>
          <a:p>
            <a:pPr lvl="1"/>
            <a:r>
              <a:rPr lang="en-US" dirty="0"/>
              <a:t>Using the NIH salary cap for other sponsors without one – e.g., DOD, NSF</a:t>
            </a:r>
          </a:p>
          <a:p>
            <a:pPr lvl="1"/>
            <a:r>
              <a:rPr lang="en-US" dirty="0"/>
              <a:t>Not reading the entire funding announcement or all the instructions</a:t>
            </a:r>
          </a:p>
          <a:p>
            <a:pPr lvl="2"/>
            <a:r>
              <a:rPr lang="en-US" dirty="0"/>
              <a:t>NIH K99/R00 applications – R00 instructions are at the very end of the FOA. K99 submission is a system to system application while R00 is an email submission on PHS 398 forms</a:t>
            </a:r>
          </a:p>
          <a:p>
            <a:pPr lvl="3"/>
            <a:r>
              <a:rPr lang="en-US" dirty="0">
                <a:hlinkClick r:id="rId3"/>
              </a:rPr>
              <a:t>https://grants.nih.gov/grants/guide/pa-files/PA-18-398.html</a:t>
            </a:r>
            <a:r>
              <a:rPr lang="en-US" dirty="0"/>
              <a:t> </a:t>
            </a:r>
          </a:p>
        </p:txBody>
      </p:sp>
    </p:spTree>
    <p:extLst>
      <p:ext uri="{BB962C8B-B14F-4D97-AF65-F5344CB8AC3E}">
        <p14:creationId xmlns:p14="http://schemas.microsoft.com/office/powerpoint/2010/main" val="309361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8001000" cy="1054100"/>
          </a:xfrm>
        </p:spPr>
        <p:txBody>
          <a:bodyPr/>
          <a:lstStyle/>
          <a:p>
            <a:r>
              <a:rPr lang="en-US" b="1" dirty="0">
                <a:solidFill>
                  <a:schemeClr val="accent2"/>
                </a:solidFill>
              </a:rPr>
              <a:t>University vs. Sponsor Requirements </a:t>
            </a:r>
          </a:p>
        </p:txBody>
      </p:sp>
      <p:sp>
        <p:nvSpPr>
          <p:cNvPr id="3" name="Content Placeholder 2"/>
          <p:cNvSpPr>
            <a:spLocks noGrp="1"/>
          </p:cNvSpPr>
          <p:nvPr>
            <p:ph idx="1"/>
          </p:nvPr>
        </p:nvSpPr>
        <p:spPr>
          <a:xfrm>
            <a:off x="152400" y="1028700"/>
            <a:ext cx="8686800" cy="4127500"/>
          </a:xfrm>
        </p:spPr>
        <p:txBody>
          <a:bodyPr>
            <a:normAutofit fontScale="92500" lnSpcReduction="20000"/>
          </a:bodyPr>
          <a:lstStyle/>
          <a:p>
            <a:r>
              <a:rPr lang="en-US" dirty="0"/>
              <a:t>CU has its own separate requirements on top of sponsor requirements for proposals</a:t>
            </a:r>
          </a:p>
          <a:p>
            <a:pPr lvl="1"/>
            <a:r>
              <a:rPr lang="en-US" dirty="0">
                <a:hlinkClick r:id="rId3"/>
              </a:rPr>
              <a:t>http://www.ucdenver.edu/research/OGC/awardadmin/preaward/Pages/routing.aspx</a:t>
            </a:r>
            <a:endParaRPr lang="en-US" dirty="0"/>
          </a:p>
          <a:p>
            <a:pPr lvl="1"/>
            <a:r>
              <a:rPr lang="en-US" dirty="0"/>
              <a:t>Requests for extramural funding must always be routed, even if the sponsor instructions say approval or signature by the organization’s grants office is not required</a:t>
            </a:r>
          </a:p>
          <a:p>
            <a:pPr lvl="1"/>
            <a:r>
              <a:rPr lang="en-US" dirty="0"/>
              <a:t>Certain documents must always be routed, even if not requested by the sponsor:</a:t>
            </a:r>
          </a:p>
          <a:p>
            <a:pPr lvl="2"/>
            <a:r>
              <a:rPr lang="en-US" dirty="0"/>
              <a:t>Detailed internal budget</a:t>
            </a:r>
          </a:p>
          <a:p>
            <a:pPr lvl="2"/>
            <a:r>
              <a:rPr lang="en-US" dirty="0"/>
              <a:t>Budget justification or Scope of Work</a:t>
            </a:r>
          </a:p>
          <a:p>
            <a:pPr lvl="2"/>
            <a:r>
              <a:rPr lang="en-US" dirty="0"/>
              <a:t>Signed consortium letters for proposed subcontracts</a:t>
            </a:r>
          </a:p>
          <a:p>
            <a:pPr lvl="3"/>
            <a:r>
              <a:rPr lang="en-US" dirty="0"/>
              <a:t>Consortium </a:t>
            </a:r>
            <a:r>
              <a:rPr lang="en-US" dirty="0" err="1"/>
              <a:t>subcommitment</a:t>
            </a:r>
            <a:r>
              <a:rPr lang="en-US" dirty="0"/>
              <a:t> forms / letters of intent: Must also be signed by the UCD PI if they contain dollar figures, but only one form needs the PI signature if multiple forms required by the sponsor</a:t>
            </a:r>
          </a:p>
          <a:p>
            <a:endParaRPr lang="en-US" dirty="0"/>
          </a:p>
        </p:txBody>
      </p:sp>
    </p:spTree>
    <p:extLst>
      <p:ext uri="{BB962C8B-B14F-4D97-AF65-F5344CB8AC3E}">
        <p14:creationId xmlns:p14="http://schemas.microsoft.com/office/powerpoint/2010/main" val="3649445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421" y="215900"/>
            <a:ext cx="8534400" cy="1054100"/>
          </a:xfrm>
        </p:spPr>
        <p:txBody>
          <a:bodyPr/>
          <a:lstStyle/>
          <a:p>
            <a:r>
              <a:rPr lang="en-US" b="1" dirty="0">
                <a:solidFill>
                  <a:schemeClr val="accent2"/>
                </a:solidFill>
              </a:rPr>
              <a:t>University vs. Sponsor Requirements (cont’d)</a:t>
            </a:r>
          </a:p>
        </p:txBody>
      </p:sp>
      <p:sp>
        <p:nvSpPr>
          <p:cNvPr id="3" name="Content Placeholder 2"/>
          <p:cNvSpPr>
            <a:spLocks noGrp="1"/>
          </p:cNvSpPr>
          <p:nvPr>
            <p:ph idx="1"/>
          </p:nvPr>
        </p:nvSpPr>
        <p:spPr>
          <a:xfrm>
            <a:off x="154021" y="1285132"/>
            <a:ext cx="8686800" cy="4127500"/>
          </a:xfrm>
        </p:spPr>
        <p:txBody>
          <a:bodyPr>
            <a:normAutofit fontScale="85000" lnSpcReduction="10000"/>
          </a:bodyPr>
          <a:lstStyle/>
          <a:p>
            <a:pPr lvl="0"/>
            <a:r>
              <a:rPr lang="en-US" dirty="0"/>
              <a:t>Inclusion of sponsor application / online forms</a:t>
            </a:r>
          </a:p>
          <a:p>
            <a:pPr lvl="1"/>
            <a:r>
              <a:rPr lang="en-US" dirty="0"/>
              <a:t>Include PDFs of any online application forms</a:t>
            </a:r>
          </a:p>
          <a:p>
            <a:pPr lvl="2"/>
            <a:r>
              <a:rPr lang="en-US" dirty="0"/>
              <a:t>In your browser, select print, chose either Adobe PDF or Save as PDF, and save the online forms. Include these with the routing</a:t>
            </a:r>
          </a:p>
          <a:p>
            <a:pPr lvl="2"/>
            <a:r>
              <a:rPr lang="en-US" dirty="0"/>
              <a:t>Any applications done in </a:t>
            </a:r>
            <a:r>
              <a:rPr lang="en-US" dirty="0" err="1"/>
              <a:t>proposalCENTRAL</a:t>
            </a:r>
            <a:r>
              <a:rPr lang="en-US" dirty="0"/>
              <a:t> fall into this category</a:t>
            </a:r>
          </a:p>
          <a:p>
            <a:pPr lvl="3"/>
            <a:r>
              <a:rPr lang="en-US" dirty="0"/>
              <a:t>OGC does not always have access to sponsor instructions in these portals so they need to be included with the routing</a:t>
            </a:r>
          </a:p>
          <a:p>
            <a:r>
              <a:rPr lang="en-US" dirty="0"/>
              <a:t>Institutional Signatures</a:t>
            </a:r>
          </a:p>
          <a:p>
            <a:pPr lvl="1"/>
            <a:r>
              <a:rPr lang="en-US" dirty="0"/>
              <a:t>OGC will always be the last signatory at UCD on any form. OGC will not sign the application documents until all other signatures from UCD personnel are obtained</a:t>
            </a:r>
          </a:p>
          <a:p>
            <a:pPr lvl="2"/>
            <a:r>
              <a:rPr lang="en-US" dirty="0"/>
              <a:t>OGC is the last UCD signature, but IPAs will be signed by the government agency after</a:t>
            </a:r>
          </a:p>
          <a:p>
            <a:pPr lvl="2"/>
            <a:r>
              <a:rPr lang="en-US" dirty="0"/>
              <a:t>Missing signatures is one of the most commons reasons proposal reviews are delayed</a:t>
            </a:r>
          </a:p>
          <a:p>
            <a:endParaRPr lang="en-US" b="1" dirty="0"/>
          </a:p>
        </p:txBody>
      </p:sp>
    </p:spTree>
    <p:extLst>
      <p:ext uri="{BB962C8B-B14F-4D97-AF65-F5344CB8AC3E}">
        <p14:creationId xmlns:p14="http://schemas.microsoft.com/office/powerpoint/2010/main" val="2129038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15900"/>
            <a:ext cx="8763000" cy="1054100"/>
          </a:xfrm>
        </p:spPr>
        <p:txBody>
          <a:bodyPr/>
          <a:lstStyle/>
          <a:p>
            <a:r>
              <a:rPr lang="en-US" b="1" dirty="0">
                <a:solidFill>
                  <a:schemeClr val="accent2"/>
                </a:solidFill>
              </a:rPr>
              <a:t>University vs. Sponsor Requirements (cont’d) </a:t>
            </a:r>
          </a:p>
        </p:txBody>
      </p:sp>
      <p:sp>
        <p:nvSpPr>
          <p:cNvPr id="3" name="Content Placeholder 2"/>
          <p:cNvSpPr>
            <a:spLocks noGrp="1"/>
          </p:cNvSpPr>
          <p:nvPr>
            <p:ph idx="1"/>
          </p:nvPr>
        </p:nvSpPr>
        <p:spPr>
          <a:xfrm>
            <a:off x="152400" y="1333500"/>
            <a:ext cx="8686800" cy="4127500"/>
          </a:xfrm>
        </p:spPr>
        <p:txBody>
          <a:bodyPr>
            <a:normAutofit fontScale="85000" lnSpcReduction="20000"/>
          </a:bodyPr>
          <a:lstStyle/>
          <a:p>
            <a:r>
              <a:rPr lang="en-US" dirty="0"/>
              <a:t>Salary Verification</a:t>
            </a:r>
          </a:p>
          <a:p>
            <a:pPr lvl="1"/>
            <a:r>
              <a:rPr lang="en-US" dirty="0"/>
              <a:t>Any proposed base increase of more than 5% in year 1 for the PI without salary verification will result in </a:t>
            </a:r>
            <a:r>
              <a:rPr lang="en-US" dirty="0" err="1"/>
              <a:t>PreAward</a:t>
            </a:r>
            <a:r>
              <a:rPr lang="en-US" dirty="0"/>
              <a:t> requesting documented approval from the department of the change</a:t>
            </a:r>
          </a:p>
          <a:p>
            <a:pPr lvl="3"/>
            <a:r>
              <a:rPr lang="en-US" dirty="0"/>
              <a:t>Example: $100,000 at 1.0 FTE to $125,000 at 1.0 FTE</a:t>
            </a:r>
          </a:p>
          <a:p>
            <a:pPr lvl="1"/>
            <a:r>
              <a:rPr lang="en-US" dirty="0"/>
              <a:t>Approval must come from an appropriate source:</a:t>
            </a:r>
          </a:p>
          <a:p>
            <a:pPr lvl="2"/>
            <a:r>
              <a:rPr lang="en-US" dirty="0"/>
              <a:t>Chair / Dean</a:t>
            </a:r>
          </a:p>
          <a:p>
            <a:pPr lvl="2"/>
            <a:r>
              <a:rPr lang="en-US" dirty="0"/>
              <a:t>Director of Finance / Department Administrator / HR Director</a:t>
            </a:r>
          </a:p>
          <a:p>
            <a:pPr lvl="2"/>
            <a:r>
              <a:rPr lang="en-US" dirty="0"/>
              <a:t>PI Supervisor / Appointing authority</a:t>
            </a:r>
          </a:p>
          <a:p>
            <a:pPr lvl="1"/>
            <a:r>
              <a:rPr lang="en-US" dirty="0"/>
              <a:t>Approval should ideally include</a:t>
            </a:r>
          </a:p>
          <a:p>
            <a:pPr lvl="2"/>
            <a:r>
              <a:rPr lang="en-US" dirty="0"/>
              <a:t>PI Name and job title</a:t>
            </a:r>
          </a:p>
          <a:p>
            <a:pPr lvl="2"/>
            <a:r>
              <a:rPr lang="en-US" dirty="0"/>
              <a:t>Date, year, or timeframe of salary increase or promotion</a:t>
            </a:r>
          </a:p>
          <a:p>
            <a:pPr lvl="2"/>
            <a:r>
              <a:rPr lang="en-US" dirty="0"/>
              <a:t>FTE of proposed position</a:t>
            </a:r>
          </a:p>
          <a:p>
            <a:pPr lvl="2"/>
            <a:r>
              <a:rPr lang="en-US" dirty="0"/>
              <a:t>New base salary</a:t>
            </a:r>
          </a:p>
          <a:p>
            <a:endParaRPr lang="en-US" dirty="0"/>
          </a:p>
        </p:txBody>
      </p:sp>
    </p:spTree>
    <p:extLst>
      <p:ext uri="{BB962C8B-B14F-4D97-AF65-F5344CB8AC3E}">
        <p14:creationId xmlns:p14="http://schemas.microsoft.com/office/powerpoint/2010/main" val="2261134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Equipment</a:t>
            </a:r>
          </a:p>
          <a:p>
            <a:pPr lvl="1"/>
            <a:r>
              <a:rPr lang="en-US" dirty="0"/>
              <a:t>Classifying items incorrectly as equipment or using the wrong budget category in </a:t>
            </a:r>
            <a:r>
              <a:rPr lang="en-US" dirty="0" err="1"/>
              <a:t>InfoEd</a:t>
            </a:r>
            <a:endParaRPr lang="en-US" dirty="0"/>
          </a:p>
          <a:p>
            <a:r>
              <a:rPr lang="en-US" dirty="0"/>
              <a:t>Fringe Rates</a:t>
            </a:r>
          </a:p>
          <a:p>
            <a:pPr lvl="1"/>
            <a:r>
              <a:rPr lang="en-US" dirty="0"/>
              <a:t>Using the wrong fringe rates for personnel</a:t>
            </a:r>
          </a:p>
          <a:p>
            <a:r>
              <a:rPr lang="en-US" dirty="0"/>
              <a:t>Patient Care Costs</a:t>
            </a:r>
          </a:p>
          <a:p>
            <a:pPr lvl="1"/>
            <a:r>
              <a:rPr lang="en-US" dirty="0"/>
              <a:t>Only certain costs qualify as patient care</a:t>
            </a:r>
          </a:p>
          <a:p>
            <a:r>
              <a:rPr lang="en-US" dirty="0"/>
              <a:t>Indirect Costs</a:t>
            </a:r>
          </a:p>
          <a:p>
            <a:pPr lvl="1"/>
            <a:r>
              <a:rPr lang="en-US" dirty="0"/>
              <a:t>Using the wrong calculation for indirect costs</a:t>
            </a:r>
          </a:p>
          <a:p>
            <a:endParaRPr lang="en-US" dirty="0"/>
          </a:p>
        </p:txBody>
      </p:sp>
    </p:spTree>
    <p:extLst>
      <p:ext uri="{BB962C8B-B14F-4D97-AF65-F5344CB8AC3E}">
        <p14:creationId xmlns:p14="http://schemas.microsoft.com/office/powerpoint/2010/main" val="1861598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(cont’d)  </a:t>
            </a:r>
          </a:p>
        </p:txBody>
      </p:sp>
      <p:sp>
        <p:nvSpPr>
          <p:cNvPr id="3" name="Content Placeholder 2"/>
          <p:cNvSpPr>
            <a:spLocks noGrp="1"/>
          </p:cNvSpPr>
          <p:nvPr>
            <p:ph idx="1"/>
          </p:nvPr>
        </p:nvSpPr>
        <p:spPr>
          <a:xfrm>
            <a:off x="152400" y="933098"/>
            <a:ext cx="8686800" cy="4362802"/>
          </a:xfrm>
        </p:spPr>
        <p:txBody>
          <a:bodyPr>
            <a:normAutofit/>
          </a:bodyPr>
          <a:lstStyle/>
          <a:p>
            <a:r>
              <a:rPr lang="en-US" dirty="0"/>
              <a:t>Equipment</a:t>
            </a:r>
          </a:p>
          <a:p>
            <a:pPr lvl="1"/>
            <a:r>
              <a:rPr lang="en-US" dirty="0"/>
              <a:t>Equipment is defined in our F&amp;A rate agreement:</a:t>
            </a:r>
          </a:p>
          <a:p>
            <a:pPr lvl="2"/>
            <a:r>
              <a:rPr lang="en-US" dirty="0"/>
              <a:t>Tangible nonexpendable personal property having a useful life of more than one year and an acquisition cost of $5,000 or more per unit</a:t>
            </a:r>
          </a:p>
          <a:p>
            <a:pPr lvl="3"/>
            <a:r>
              <a:rPr lang="en-US" dirty="0"/>
              <a:t>Yes: One computer server for $10,000 and one -40</a:t>
            </a:r>
            <a:r>
              <a:rPr lang="en-US" b="1" dirty="0"/>
              <a:t>°</a:t>
            </a:r>
            <a:r>
              <a:rPr lang="en-US" dirty="0"/>
              <a:t>C freezer for $5,000</a:t>
            </a:r>
          </a:p>
          <a:p>
            <a:pPr lvl="3"/>
            <a:r>
              <a:rPr lang="en-US" dirty="0"/>
              <a:t>No: Three laptops at $3,000 each for $9,000 total</a:t>
            </a:r>
          </a:p>
          <a:p>
            <a:pPr lvl="1"/>
            <a:r>
              <a:rPr lang="en-US" dirty="0"/>
              <a:t>Equipment in </a:t>
            </a:r>
            <a:r>
              <a:rPr lang="en-US" dirty="0" err="1"/>
              <a:t>InfoEd</a:t>
            </a:r>
            <a:r>
              <a:rPr lang="en-US" dirty="0"/>
              <a:t> uses the                                                             Purchased Equipment category</a:t>
            </a:r>
          </a:p>
          <a:p>
            <a:pPr lvl="1"/>
            <a:r>
              <a:rPr lang="en-US" dirty="0"/>
              <a:t>Equipment or Facility Rental/User Rental                                                   Fees is a different category</a:t>
            </a:r>
          </a:p>
          <a:p>
            <a:pPr lvl="1"/>
            <a:endParaRPr lang="en-US" dirty="0"/>
          </a:p>
          <a:p>
            <a:pPr lvl="1"/>
            <a:endParaRPr lang="en-US" dirty="0"/>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2F6A96BD-DA57-6045-ADFC-A6EF8B362F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3543300"/>
            <a:ext cx="3262199" cy="1534241"/>
          </a:xfrm>
          <a:prstGeom prst="rect">
            <a:avLst/>
          </a:prstGeom>
        </p:spPr>
      </p:pic>
    </p:spTree>
    <p:extLst>
      <p:ext uri="{BB962C8B-B14F-4D97-AF65-F5344CB8AC3E}">
        <p14:creationId xmlns:p14="http://schemas.microsoft.com/office/powerpoint/2010/main" val="2232264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(cont’d) </a:t>
            </a:r>
          </a:p>
        </p:txBody>
      </p:sp>
      <p:sp>
        <p:nvSpPr>
          <p:cNvPr id="3" name="Content Placeholder 2"/>
          <p:cNvSpPr>
            <a:spLocks noGrp="1"/>
          </p:cNvSpPr>
          <p:nvPr>
            <p:ph idx="1"/>
          </p:nvPr>
        </p:nvSpPr>
        <p:spPr>
          <a:xfrm>
            <a:off x="152400" y="1104900"/>
            <a:ext cx="8686800" cy="4127500"/>
          </a:xfrm>
        </p:spPr>
        <p:txBody>
          <a:bodyPr>
            <a:normAutofit fontScale="92500" lnSpcReduction="20000"/>
          </a:bodyPr>
          <a:lstStyle/>
          <a:p>
            <a:pPr lvl="0"/>
            <a:r>
              <a:rPr lang="en-US" dirty="0"/>
              <a:t>Incorrect fringe rates for personnel</a:t>
            </a:r>
          </a:p>
          <a:p>
            <a:pPr lvl="1"/>
            <a:r>
              <a:rPr lang="en-US" dirty="0"/>
              <a:t>Job Code, Department code, and FTE determine appropriate fringe rates</a:t>
            </a:r>
          </a:p>
          <a:p>
            <a:pPr lvl="2"/>
            <a:r>
              <a:rPr lang="en-US" dirty="0"/>
              <a:t>1306 Research Associate – Faculty not PRA fringe</a:t>
            </a:r>
          </a:p>
          <a:p>
            <a:pPr lvl="2"/>
            <a:r>
              <a:rPr lang="en-US" dirty="0"/>
              <a:t>1105 Instructor – Faculty not Staff fringe</a:t>
            </a:r>
          </a:p>
          <a:p>
            <a:pPr lvl="1"/>
            <a:r>
              <a:rPr lang="en-US" dirty="0"/>
              <a:t>Denver vs Anschutz – Department Code determines correct fringe</a:t>
            </a:r>
          </a:p>
          <a:p>
            <a:pPr lvl="2"/>
            <a:r>
              <a:rPr lang="en-US" dirty="0"/>
              <a:t>Denver Campus: Department Code field on Work Location tab starting in 3 in HCM</a:t>
            </a:r>
          </a:p>
          <a:p>
            <a:pPr lvl="2"/>
            <a:r>
              <a:rPr lang="en-US" dirty="0"/>
              <a:t>Anschutz Campus: Department Code field on Work Location tab starting in 2 in HCM</a:t>
            </a:r>
          </a:p>
          <a:p>
            <a:pPr lvl="1"/>
            <a:r>
              <a:rPr lang="en-US" dirty="0"/>
              <a:t>Full vs Part time</a:t>
            </a:r>
          </a:p>
          <a:p>
            <a:pPr lvl="2"/>
            <a:r>
              <a:rPr lang="en-US" dirty="0"/>
              <a:t>Some job classifications have different fringe rates for full vs part time appointments (faculty), while others (PRAs) have the same fringe regardless of FTE</a:t>
            </a:r>
          </a:p>
          <a:p>
            <a:endParaRPr lang="en-US" dirty="0"/>
          </a:p>
        </p:txBody>
      </p:sp>
    </p:spTree>
    <p:extLst>
      <p:ext uri="{BB962C8B-B14F-4D97-AF65-F5344CB8AC3E}">
        <p14:creationId xmlns:p14="http://schemas.microsoft.com/office/powerpoint/2010/main" val="2593522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(cont’d)</a:t>
            </a:r>
          </a:p>
        </p:txBody>
      </p:sp>
      <p:sp>
        <p:nvSpPr>
          <p:cNvPr id="3" name="Content Placeholder 2"/>
          <p:cNvSpPr>
            <a:spLocks noGrp="1"/>
          </p:cNvSpPr>
          <p:nvPr>
            <p:ph idx="1"/>
          </p:nvPr>
        </p:nvSpPr>
        <p:spPr>
          <a:xfrm>
            <a:off x="152400" y="1270000"/>
            <a:ext cx="8686800" cy="4127500"/>
          </a:xfrm>
        </p:spPr>
        <p:txBody>
          <a:bodyPr>
            <a:normAutofit lnSpcReduction="10000"/>
          </a:bodyPr>
          <a:lstStyle/>
          <a:p>
            <a:r>
              <a:rPr lang="en-US" dirty="0"/>
              <a:t>Patient Care Costs</a:t>
            </a:r>
          </a:p>
          <a:p>
            <a:pPr lvl="1"/>
            <a:r>
              <a:rPr lang="en-US" dirty="0"/>
              <a:t>A very limited number of costs count a patient care costs</a:t>
            </a:r>
          </a:p>
          <a:p>
            <a:pPr lvl="2"/>
            <a:r>
              <a:rPr lang="en-US" dirty="0"/>
              <a:t>Occur at Off-campus locations such as university hospital and fall into one of the following account codes</a:t>
            </a:r>
          </a:p>
          <a:p>
            <a:pPr lvl="3"/>
            <a:r>
              <a:rPr lang="en-US" dirty="0"/>
              <a:t>Hospitalization Cost 520100</a:t>
            </a:r>
          </a:p>
          <a:p>
            <a:pPr lvl="3"/>
            <a:r>
              <a:rPr lang="en-US" dirty="0"/>
              <a:t>Inpatient Charges 520101</a:t>
            </a:r>
          </a:p>
          <a:p>
            <a:pPr lvl="3"/>
            <a:r>
              <a:rPr lang="en-US" dirty="0"/>
              <a:t>Outpatient Charges 520102</a:t>
            </a:r>
          </a:p>
          <a:p>
            <a:pPr lvl="3"/>
            <a:r>
              <a:rPr lang="en-US" dirty="0"/>
              <a:t>Ancillary Charges 520103</a:t>
            </a:r>
          </a:p>
          <a:p>
            <a:pPr lvl="3"/>
            <a:r>
              <a:rPr lang="en-US" dirty="0"/>
              <a:t>External Patient Service 520104</a:t>
            </a:r>
          </a:p>
          <a:p>
            <a:pPr lvl="1"/>
            <a:r>
              <a:rPr lang="en-US" dirty="0"/>
              <a:t>Participant payments / incentives / compensation are not patient care costs and should not be exempted from the indirect cost base</a:t>
            </a:r>
          </a:p>
          <a:p>
            <a:endParaRPr lang="en-US" dirty="0"/>
          </a:p>
        </p:txBody>
      </p:sp>
    </p:spTree>
    <p:extLst>
      <p:ext uri="{BB962C8B-B14F-4D97-AF65-F5344CB8AC3E}">
        <p14:creationId xmlns:p14="http://schemas.microsoft.com/office/powerpoint/2010/main" val="3454064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(cont’d)</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Indirect Costs are calculated one of two ways by most sponsors:</a:t>
            </a:r>
          </a:p>
          <a:p>
            <a:pPr lvl="1"/>
            <a:r>
              <a:rPr lang="en-US" dirty="0"/>
              <a:t>Indirect costs as a percentage of direct costs</a:t>
            </a:r>
          </a:p>
          <a:p>
            <a:pPr lvl="2"/>
            <a:r>
              <a:rPr lang="en-US" dirty="0"/>
              <a:t>Used by most sponsors and how </a:t>
            </a:r>
            <a:r>
              <a:rPr lang="en-US" dirty="0" err="1"/>
              <a:t>InfoEd</a:t>
            </a:r>
            <a:r>
              <a:rPr lang="en-US" dirty="0"/>
              <a:t> calculates indirect costs</a:t>
            </a:r>
          </a:p>
          <a:p>
            <a:pPr lvl="1"/>
            <a:r>
              <a:rPr lang="en-US" dirty="0"/>
              <a:t>Indirect costs as a percentage of the total award</a:t>
            </a:r>
          </a:p>
          <a:p>
            <a:pPr lvl="2"/>
            <a:r>
              <a:rPr lang="en-US" dirty="0"/>
              <a:t>Results in a percent of direct costs rate higher than the percent of total award rate</a:t>
            </a:r>
          </a:p>
          <a:p>
            <a:pPr lvl="3"/>
            <a:r>
              <a:rPr lang="en-US" dirty="0"/>
              <a:t>Please note, this is not indirect costs on top of indirect costs and most budget templates need to be modified to calculate this correctly</a:t>
            </a:r>
          </a:p>
          <a:p>
            <a:endParaRPr lang="en-US" dirty="0"/>
          </a:p>
        </p:txBody>
      </p:sp>
    </p:spTree>
    <p:extLst>
      <p:ext uri="{BB962C8B-B14F-4D97-AF65-F5344CB8AC3E}">
        <p14:creationId xmlns:p14="http://schemas.microsoft.com/office/powerpoint/2010/main" val="1801907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(cont’d)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Indirect costs as a percentage of direct costs</a:t>
            </a:r>
          </a:p>
          <a:p>
            <a:pPr lvl="1"/>
            <a:r>
              <a:rPr lang="en-US" dirty="0"/>
              <a:t>Total Cost Limit / 1 + Indirect Cost Rate</a:t>
            </a:r>
          </a:p>
          <a:p>
            <a:pPr lvl="2"/>
            <a:r>
              <a:rPr lang="en-US" dirty="0"/>
              <a:t>$200,000 Award Amount</a:t>
            </a:r>
          </a:p>
          <a:p>
            <a:pPr lvl="2"/>
            <a:r>
              <a:rPr lang="en-US" dirty="0"/>
              <a:t>10% Indirect Cost Limit</a:t>
            </a:r>
          </a:p>
          <a:p>
            <a:pPr lvl="3"/>
            <a:r>
              <a:rPr lang="en-US" dirty="0"/>
              <a:t>200,000 / 1.1 = $181,818 TDC + $18,182 Indirect costs</a:t>
            </a:r>
          </a:p>
          <a:p>
            <a:endParaRPr lang="en-US" dirty="0"/>
          </a:p>
        </p:txBody>
      </p:sp>
    </p:spTree>
    <p:extLst>
      <p:ext uri="{BB962C8B-B14F-4D97-AF65-F5344CB8AC3E}">
        <p14:creationId xmlns:p14="http://schemas.microsoft.com/office/powerpoint/2010/main" val="1128564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Getting started</a:t>
            </a:r>
          </a:p>
        </p:txBody>
      </p:sp>
      <p:sp>
        <p:nvSpPr>
          <p:cNvPr id="3" name="Content Placeholder 2"/>
          <p:cNvSpPr>
            <a:spLocks noGrp="1"/>
          </p:cNvSpPr>
          <p:nvPr>
            <p:ph idx="1"/>
          </p:nvPr>
        </p:nvSpPr>
        <p:spPr>
          <a:xfrm>
            <a:off x="152400" y="1270000"/>
            <a:ext cx="8686800" cy="4127500"/>
          </a:xfrm>
        </p:spPr>
        <p:txBody>
          <a:bodyPr>
            <a:normAutofit fontScale="92500" lnSpcReduction="10000"/>
          </a:bodyPr>
          <a:lstStyle/>
          <a:p>
            <a:r>
              <a:rPr lang="en-US" dirty="0"/>
              <a:t>NIH SF424 Instructions: </a:t>
            </a:r>
            <a:r>
              <a:rPr lang="en-US" dirty="0">
                <a:hlinkClick r:id="rId3"/>
              </a:rPr>
              <a:t>https://grants.nih.gov/grants/how-to-apply-application-guide/forms-e/general-forms-e.pdf</a:t>
            </a:r>
            <a:endParaRPr lang="en-US" dirty="0"/>
          </a:p>
          <a:p>
            <a:endParaRPr lang="en-US" dirty="0"/>
          </a:p>
          <a:p>
            <a:r>
              <a:rPr lang="en-US" dirty="0"/>
              <a:t>NIH Parent R01 Program Announcement: </a:t>
            </a:r>
            <a:r>
              <a:rPr lang="en-US" dirty="0">
                <a:hlinkClick r:id="rId4"/>
              </a:rPr>
              <a:t>https://grants.nih.gov/grants/guide/pa-files/PA-19-091.html</a:t>
            </a:r>
            <a:endParaRPr lang="en-US" dirty="0"/>
          </a:p>
          <a:p>
            <a:endParaRPr lang="en-US" dirty="0"/>
          </a:p>
          <a:p>
            <a:r>
              <a:rPr lang="en-US" dirty="0"/>
              <a:t>Where to create budgets: directly in </a:t>
            </a:r>
            <a:r>
              <a:rPr lang="en-US" dirty="0" err="1"/>
              <a:t>InfoEd</a:t>
            </a:r>
            <a:r>
              <a:rPr lang="en-US" dirty="0"/>
              <a:t>, using your own excel spreadsheet, or whatever works best for you</a:t>
            </a:r>
          </a:p>
          <a:p>
            <a:endParaRPr lang="en-US" dirty="0"/>
          </a:p>
          <a:p>
            <a:r>
              <a:rPr lang="en-US" dirty="0"/>
              <a:t>Communication with the PI is key</a:t>
            </a:r>
          </a:p>
          <a:p>
            <a:endParaRPr lang="en-US" dirty="0"/>
          </a:p>
        </p:txBody>
      </p:sp>
    </p:spTree>
    <p:extLst>
      <p:ext uri="{BB962C8B-B14F-4D97-AF65-F5344CB8AC3E}">
        <p14:creationId xmlns:p14="http://schemas.microsoft.com/office/powerpoint/2010/main" val="41415036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Common Budget Mistakes (cont’d) </a:t>
            </a:r>
          </a:p>
        </p:txBody>
      </p:sp>
      <p:sp>
        <p:nvSpPr>
          <p:cNvPr id="3" name="Content Placeholder 2"/>
          <p:cNvSpPr>
            <a:spLocks noGrp="1"/>
          </p:cNvSpPr>
          <p:nvPr>
            <p:ph idx="1"/>
          </p:nvPr>
        </p:nvSpPr>
        <p:spPr>
          <a:xfrm>
            <a:off x="152400" y="1104900"/>
            <a:ext cx="8686800" cy="4127500"/>
          </a:xfrm>
        </p:spPr>
        <p:txBody>
          <a:bodyPr>
            <a:normAutofit fontScale="92500" lnSpcReduction="10000"/>
          </a:bodyPr>
          <a:lstStyle/>
          <a:p>
            <a:r>
              <a:rPr lang="en-US" dirty="0"/>
              <a:t>Indirect costs as a percentage of the total award</a:t>
            </a:r>
          </a:p>
          <a:p>
            <a:pPr lvl="1"/>
            <a:r>
              <a:rPr lang="en-US" dirty="0"/>
              <a:t>Total Cost Limit X Indirect Cost Rate / (Total Cost Limit – (Total Cost Limit X Indirect Cost Rate))</a:t>
            </a:r>
          </a:p>
          <a:p>
            <a:pPr lvl="2"/>
            <a:r>
              <a:rPr lang="en-US" dirty="0"/>
              <a:t>$200,000 Award Amount</a:t>
            </a:r>
          </a:p>
          <a:p>
            <a:pPr lvl="2"/>
            <a:r>
              <a:rPr lang="en-US" dirty="0"/>
              <a:t>10% of total award amount indirect costs</a:t>
            </a:r>
          </a:p>
          <a:p>
            <a:pPr lvl="3"/>
            <a:r>
              <a:rPr lang="en-US" dirty="0"/>
              <a:t>200,000 X 0.1 / (200,000 - (200,000 X 0.1)) = $180,000 TDC + $20,000 Indirect costs</a:t>
            </a:r>
          </a:p>
          <a:p>
            <a:pPr lvl="2"/>
            <a:r>
              <a:rPr lang="en-US" dirty="0"/>
              <a:t>Conversion to get indirect costs as a percentage of direct costs</a:t>
            </a:r>
          </a:p>
          <a:p>
            <a:pPr lvl="3"/>
            <a:r>
              <a:rPr lang="en-US" dirty="0"/>
              <a:t>Total award amount X Indirect cost rate / (Total Award Amount - Total Award Amount X Indirect cost rate)</a:t>
            </a:r>
          </a:p>
          <a:p>
            <a:pPr lvl="3"/>
            <a:r>
              <a:rPr lang="en-US" dirty="0"/>
              <a:t>200,000 x 0.1 / (200,000 – 200,000 X 0.1) = 11.1111111%</a:t>
            </a:r>
          </a:p>
          <a:p>
            <a:pPr lvl="3"/>
            <a:r>
              <a:rPr lang="en-US" dirty="0"/>
              <a:t>This is how the award will get set up in PeopleSoft if awarded</a:t>
            </a:r>
          </a:p>
          <a:p>
            <a:endParaRPr lang="en-US" dirty="0"/>
          </a:p>
        </p:txBody>
      </p:sp>
    </p:spTree>
    <p:extLst>
      <p:ext uri="{BB962C8B-B14F-4D97-AF65-F5344CB8AC3E}">
        <p14:creationId xmlns:p14="http://schemas.microsoft.com/office/powerpoint/2010/main" val="585889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err="1">
                <a:solidFill>
                  <a:schemeClr val="accent2"/>
                </a:solidFill>
              </a:rPr>
              <a:t>InfoEd</a:t>
            </a:r>
            <a:r>
              <a:rPr lang="en-US" b="1" dirty="0">
                <a:solidFill>
                  <a:schemeClr val="accent2"/>
                </a:solidFill>
              </a:rPr>
              <a:t> Tips </a:t>
            </a:r>
          </a:p>
        </p:txBody>
      </p:sp>
      <p:sp>
        <p:nvSpPr>
          <p:cNvPr id="3" name="Content Placeholder 2"/>
          <p:cNvSpPr>
            <a:spLocks noGrp="1"/>
          </p:cNvSpPr>
          <p:nvPr>
            <p:ph idx="1"/>
          </p:nvPr>
        </p:nvSpPr>
        <p:spPr>
          <a:xfrm>
            <a:off x="152400" y="1181100"/>
            <a:ext cx="8686800" cy="4127500"/>
          </a:xfrm>
        </p:spPr>
        <p:txBody>
          <a:bodyPr>
            <a:normAutofit fontScale="85000" lnSpcReduction="20000"/>
          </a:bodyPr>
          <a:lstStyle/>
          <a:p>
            <a:r>
              <a:rPr lang="en-US" dirty="0"/>
              <a:t>Proposal Status</a:t>
            </a:r>
          </a:p>
          <a:p>
            <a:pPr lvl="1"/>
            <a:r>
              <a:rPr lang="en-US" dirty="0"/>
              <a:t>OGC tracks proposal status for all reviews, JIT requests, and prior approvals</a:t>
            </a:r>
          </a:p>
          <a:p>
            <a:pPr lvl="2"/>
            <a:r>
              <a:rPr lang="en-US" dirty="0"/>
              <a:t>Go to PT </a:t>
            </a:r>
            <a:r>
              <a:rPr lang="en-US" dirty="0">
                <a:sym typeface="Wingdings" panose="05000000000000000000" pitchFamily="2" charset="2"/>
              </a:rPr>
              <a:t> Edit  Status History </a:t>
            </a:r>
          </a:p>
          <a:p>
            <a:pPr lvl="3"/>
            <a:r>
              <a:rPr lang="en-US" dirty="0">
                <a:sym typeface="Wingdings" panose="05000000000000000000" pitchFamily="2" charset="2"/>
              </a:rPr>
              <a:t>The top status will indicate where in the process the review is, who is working on it, and when it was last updated. If you have any status update questions, send them to the current reviewer</a:t>
            </a:r>
          </a:p>
          <a:p>
            <a:pPr lvl="3"/>
            <a:r>
              <a:rPr lang="en-US" dirty="0" err="1">
                <a:sym typeface="Wingdings" panose="05000000000000000000" pitchFamily="2" charset="2"/>
              </a:rPr>
              <a:t>eRA</a:t>
            </a:r>
            <a:r>
              <a:rPr lang="en-US" dirty="0">
                <a:sym typeface="Wingdings" panose="05000000000000000000" pitchFamily="2" charset="2"/>
              </a:rPr>
              <a:t> Support does not deal with the reviews. Start with the </a:t>
            </a:r>
            <a:r>
              <a:rPr lang="en-US" dirty="0" err="1">
                <a:sym typeface="Wingdings" panose="05000000000000000000" pitchFamily="2" charset="2"/>
              </a:rPr>
              <a:t>PreAward</a:t>
            </a:r>
            <a:r>
              <a:rPr lang="en-US" dirty="0">
                <a:sym typeface="Wingdings" panose="05000000000000000000" pitchFamily="2" charset="2"/>
              </a:rPr>
              <a:t> reviewer listed or </a:t>
            </a:r>
            <a:r>
              <a:rPr lang="en-US" dirty="0">
                <a:sym typeface="Wingdings" panose="05000000000000000000" pitchFamily="2" charset="2"/>
                <a:hlinkClick r:id="rId3"/>
              </a:rPr>
              <a:t>xenia@ucdenver.edu</a:t>
            </a:r>
            <a:r>
              <a:rPr lang="en-US" dirty="0">
                <a:sym typeface="Wingdings" panose="05000000000000000000" pitchFamily="2" charset="2"/>
              </a:rPr>
              <a:t> as a backup for any status requests</a:t>
            </a:r>
          </a:p>
          <a:p>
            <a:pPr lvl="3"/>
            <a:r>
              <a:rPr lang="en-US" dirty="0">
                <a:sym typeface="Wingdings" panose="05000000000000000000" pitchFamily="2" charset="2"/>
              </a:rPr>
              <a:t>Any questions on reviewed proposals should be directed to the </a:t>
            </a:r>
            <a:r>
              <a:rPr lang="en-US" dirty="0" err="1">
                <a:sym typeface="Wingdings" panose="05000000000000000000" pitchFamily="2" charset="2"/>
              </a:rPr>
              <a:t>PreAward</a:t>
            </a:r>
            <a:r>
              <a:rPr lang="en-US" dirty="0">
                <a:sym typeface="Wingdings" panose="05000000000000000000" pitchFamily="2" charset="2"/>
              </a:rPr>
              <a:t> Specialist listed on the return cover sheet</a:t>
            </a:r>
          </a:p>
          <a:p>
            <a:pPr lvl="1"/>
            <a:r>
              <a:rPr lang="en-US" dirty="0">
                <a:sym typeface="Wingdings" panose="05000000000000000000" pitchFamily="2" charset="2"/>
              </a:rPr>
              <a:t>After an award is made, status updates are recorded in the Activity Log</a:t>
            </a:r>
          </a:p>
          <a:p>
            <a:pPr lvl="2"/>
            <a:r>
              <a:rPr lang="en-US" dirty="0"/>
              <a:t>Go to PT </a:t>
            </a:r>
            <a:r>
              <a:rPr lang="en-US" dirty="0">
                <a:sym typeface="Wingdings" panose="05000000000000000000" pitchFamily="2" charset="2"/>
              </a:rPr>
              <a:t> Edit  Activity Log</a:t>
            </a:r>
          </a:p>
          <a:p>
            <a:pPr lvl="3"/>
            <a:r>
              <a:rPr lang="en-US" dirty="0">
                <a:sym typeface="Wingdings" panose="05000000000000000000" pitchFamily="2" charset="2"/>
              </a:rPr>
              <a:t>The Award Setup team and OGC </a:t>
            </a:r>
            <a:r>
              <a:rPr lang="en-US" dirty="0" err="1">
                <a:sym typeface="Wingdings" panose="05000000000000000000" pitchFamily="2" charset="2"/>
              </a:rPr>
              <a:t>PostAward</a:t>
            </a:r>
            <a:r>
              <a:rPr lang="en-US" dirty="0">
                <a:sym typeface="Wingdings" panose="05000000000000000000" pitchFamily="2" charset="2"/>
              </a:rPr>
              <a:t> use the activity log and questions should be directed to the correct team depending on where in the process the award is</a:t>
            </a:r>
          </a:p>
          <a:p>
            <a:endParaRPr lang="en-US" dirty="0"/>
          </a:p>
        </p:txBody>
      </p:sp>
    </p:spTree>
    <p:extLst>
      <p:ext uri="{BB962C8B-B14F-4D97-AF65-F5344CB8AC3E}">
        <p14:creationId xmlns:p14="http://schemas.microsoft.com/office/powerpoint/2010/main" val="26740819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9128"/>
            <a:ext cx="7696200" cy="1054100"/>
          </a:xfrm>
        </p:spPr>
        <p:txBody>
          <a:bodyPr/>
          <a:lstStyle/>
          <a:p>
            <a:r>
              <a:rPr lang="en-US" b="1" dirty="0" err="1">
                <a:solidFill>
                  <a:schemeClr val="accent2"/>
                </a:solidFill>
              </a:rPr>
              <a:t>InfoEd</a:t>
            </a:r>
            <a:r>
              <a:rPr lang="en-US" b="1" dirty="0">
                <a:solidFill>
                  <a:schemeClr val="accent2"/>
                </a:solidFill>
              </a:rPr>
              <a:t> Tips (cont’d) </a:t>
            </a:r>
          </a:p>
        </p:txBody>
      </p:sp>
      <p:sp>
        <p:nvSpPr>
          <p:cNvPr id="4" name="Content Placeholder 2">
            <a:extLst>
              <a:ext uri="{FF2B5EF4-FFF2-40B4-BE49-F238E27FC236}">
                <a16:creationId xmlns:a16="http://schemas.microsoft.com/office/drawing/2014/main" id="{4850672E-EA56-0448-8F21-F65AFE8A6BAE}"/>
              </a:ext>
            </a:extLst>
          </p:cNvPr>
          <p:cNvSpPr>
            <a:spLocks noGrp="1"/>
          </p:cNvSpPr>
          <p:nvPr>
            <p:ph idx="1"/>
          </p:nvPr>
        </p:nvSpPr>
        <p:spPr>
          <a:xfrm>
            <a:off x="132560" y="876300"/>
            <a:ext cx="8686800" cy="4127500"/>
          </a:xfrm>
        </p:spPr>
        <p:txBody>
          <a:bodyPr/>
          <a:lstStyle/>
          <a:p>
            <a:r>
              <a:rPr lang="en-US" dirty="0"/>
              <a:t>Proposals Status</a:t>
            </a:r>
          </a:p>
          <a:p>
            <a:pPr lvl="1"/>
            <a:endParaRPr lang="en-US"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A2E87D9A-3826-6241-9E76-F602DEADCA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560" y="1293228"/>
            <a:ext cx="8964891" cy="3873645"/>
          </a:xfrm>
          <a:prstGeom prst="rect">
            <a:avLst/>
          </a:prstGeom>
        </p:spPr>
      </p:pic>
    </p:spTree>
    <p:extLst>
      <p:ext uri="{BB962C8B-B14F-4D97-AF65-F5344CB8AC3E}">
        <p14:creationId xmlns:p14="http://schemas.microsoft.com/office/powerpoint/2010/main" val="2302842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err="1">
                <a:solidFill>
                  <a:schemeClr val="accent2"/>
                </a:solidFill>
              </a:rPr>
              <a:t>InfoEd</a:t>
            </a:r>
            <a:r>
              <a:rPr lang="en-US" b="1" dirty="0">
                <a:solidFill>
                  <a:schemeClr val="accent2"/>
                </a:solidFill>
              </a:rPr>
              <a:t> Tips (cont’d) </a:t>
            </a:r>
          </a:p>
        </p:txBody>
      </p:sp>
      <p:sp>
        <p:nvSpPr>
          <p:cNvPr id="3" name="Content Placeholder 2"/>
          <p:cNvSpPr>
            <a:spLocks noGrp="1"/>
          </p:cNvSpPr>
          <p:nvPr>
            <p:ph idx="1"/>
          </p:nvPr>
        </p:nvSpPr>
        <p:spPr>
          <a:xfrm>
            <a:off x="152400" y="1181100"/>
            <a:ext cx="8686800" cy="4127500"/>
          </a:xfrm>
        </p:spPr>
        <p:txBody>
          <a:bodyPr>
            <a:normAutofit lnSpcReduction="10000"/>
          </a:bodyPr>
          <a:lstStyle/>
          <a:p>
            <a:r>
              <a:rPr lang="en-US" dirty="0"/>
              <a:t>Conflict of Interest</a:t>
            </a:r>
          </a:p>
          <a:p>
            <a:pPr lvl="1"/>
            <a:r>
              <a:rPr lang="en-US" dirty="0"/>
              <a:t>Conflict of Interest disclosure is required for all named personnel for various sponsors such as NIH, NSF, AHA, etc.</a:t>
            </a:r>
          </a:p>
          <a:p>
            <a:pPr lvl="2"/>
            <a:r>
              <a:rPr lang="en-US" dirty="0"/>
              <a:t>Current list of PHS agencies can be found at: </a:t>
            </a:r>
            <a:r>
              <a:rPr lang="en-US" dirty="0">
                <a:hlinkClick r:id="rId3"/>
              </a:rPr>
              <a:t>http://thefdp.org/default/fcoi-clearinghouse/fcoi-agencies/</a:t>
            </a:r>
            <a:endParaRPr lang="en-US" dirty="0"/>
          </a:p>
          <a:p>
            <a:pPr lvl="3"/>
            <a:r>
              <a:rPr lang="en-US" dirty="0"/>
              <a:t>Some Non-PHS entities also require COI disclosures as well. Contact Emily Ralls-</a:t>
            </a:r>
            <a:r>
              <a:rPr lang="en-US" dirty="0" err="1"/>
              <a:t>Herson</a:t>
            </a:r>
            <a:r>
              <a:rPr lang="en-US" dirty="0"/>
              <a:t> in </a:t>
            </a:r>
            <a:r>
              <a:rPr lang="en-US" dirty="0" err="1"/>
              <a:t>PreAward</a:t>
            </a:r>
            <a:r>
              <a:rPr lang="en-US" dirty="0"/>
              <a:t> for questions or if you need the list</a:t>
            </a:r>
          </a:p>
          <a:p>
            <a:pPr lvl="2"/>
            <a:r>
              <a:rPr lang="en-US" dirty="0"/>
              <a:t>Make sure the correct profile is added to </a:t>
            </a:r>
            <a:r>
              <a:rPr lang="en-US" dirty="0" err="1"/>
              <a:t>InfoEd</a:t>
            </a:r>
            <a:r>
              <a:rPr lang="en-US" dirty="0"/>
              <a:t> in the routing and avoid making temporary profiles for people not in the system. COI will not show as complete for the proposal otherwise</a:t>
            </a:r>
          </a:p>
          <a:p>
            <a:pPr lvl="3"/>
            <a:r>
              <a:rPr lang="en-US" dirty="0"/>
              <a:t>Typically, the profile with the middle name or initial included is the correct profile </a:t>
            </a:r>
          </a:p>
          <a:p>
            <a:endParaRPr lang="en-US" dirty="0"/>
          </a:p>
        </p:txBody>
      </p:sp>
    </p:spTree>
    <p:extLst>
      <p:ext uri="{BB962C8B-B14F-4D97-AF65-F5344CB8AC3E}">
        <p14:creationId xmlns:p14="http://schemas.microsoft.com/office/powerpoint/2010/main" val="2981332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5900"/>
            <a:ext cx="7696200" cy="1054100"/>
          </a:xfrm>
        </p:spPr>
        <p:txBody>
          <a:bodyPr/>
          <a:lstStyle/>
          <a:p>
            <a:r>
              <a:rPr lang="en-US" b="1" dirty="0" err="1">
                <a:solidFill>
                  <a:schemeClr val="accent2"/>
                </a:solidFill>
              </a:rPr>
              <a:t>InfoEd</a:t>
            </a:r>
            <a:r>
              <a:rPr lang="en-US" b="1" dirty="0">
                <a:solidFill>
                  <a:schemeClr val="accent2"/>
                </a:solidFill>
              </a:rPr>
              <a:t> Tips (cont’d) </a:t>
            </a:r>
          </a:p>
        </p:txBody>
      </p:sp>
      <p:sp>
        <p:nvSpPr>
          <p:cNvPr id="3" name="Content Placeholder 2"/>
          <p:cNvSpPr>
            <a:spLocks noGrp="1"/>
          </p:cNvSpPr>
          <p:nvPr>
            <p:ph idx="1"/>
          </p:nvPr>
        </p:nvSpPr>
        <p:spPr>
          <a:xfrm>
            <a:off x="158885" y="876300"/>
            <a:ext cx="8686800" cy="4127500"/>
          </a:xfrm>
        </p:spPr>
        <p:txBody>
          <a:bodyPr>
            <a:normAutofit/>
          </a:bodyPr>
          <a:lstStyle/>
          <a:p>
            <a:r>
              <a:rPr lang="en-US" dirty="0"/>
              <a:t>Budget Periods</a:t>
            </a:r>
          </a:p>
          <a:p>
            <a:pPr lvl="1"/>
            <a:r>
              <a:rPr lang="en-US" dirty="0"/>
              <a:t>The budget period for a routing can be altered after creation, either by changing the dates, adding periods, or removing periods</a:t>
            </a:r>
          </a:p>
          <a:p>
            <a:pPr lvl="1"/>
            <a:r>
              <a:rPr lang="en-US" dirty="0"/>
              <a:t>Budget Tab </a:t>
            </a:r>
            <a:r>
              <a:rPr lang="en-US" dirty="0">
                <a:sym typeface="Wingdings" panose="05000000000000000000" pitchFamily="2" charset="2"/>
              </a:rPr>
              <a:t> Setup  Period/Dates </a:t>
            </a:r>
          </a:p>
          <a:p>
            <a:endParaRPr lang="en-US" dirty="0"/>
          </a:p>
        </p:txBody>
      </p:sp>
      <p:pic>
        <p:nvPicPr>
          <p:cNvPr id="4" name="Picture 3">
            <a:extLst>
              <a:ext uri="{FF2B5EF4-FFF2-40B4-BE49-F238E27FC236}">
                <a16:creationId xmlns:a16="http://schemas.microsoft.com/office/drawing/2014/main" id="{2396E628-F403-F548-99CE-48654622D2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2019300"/>
            <a:ext cx="4164701" cy="3100866"/>
          </a:xfrm>
          <a:prstGeom prst="rect">
            <a:avLst/>
          </a:prstGeom>
        </p:spPr>
      </p:pic>
    </p:spTree>
    <p:extLst>
      <p:ext uri="{BB962C8B-B14F-4D97-AF65-F5344CB8AC3E}">
        <p14:creationId xmlns:p14="http://schemas.microsoft.com/office/powerpoint/2010/main" val="10064763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6700"/>
            <a:ext cx="7696200" cy="1054100"/>
          </a:xfrm>
        </p:spPr>
        <p:txBody>
          <a:bodyPr/>
          <a:lstStyle/>
          <a:p>
            <a:r>
              <a:rPr lang="en-US" b="1" dirty="0" err="1">
                <a:solidFill>
                  <a:schemeClr val="accent2"/>
                </a:solidFill>
              </a:rPr>
              <a:t>InfoEd</a:t>
            </a:r>
            <a:r>
              <a:rPr lang="en-US" b="1" dirty="0">
                <a:solidFill>
                  <a:schemeClr val="accent2"/>
                </a:solidFill>
              </a:rPr>
              <a:t> Tips (cont’d) </a:t>
            </a:r>
          </a:p>
        </p:txBody>
      </p:sp>
      <p:sp>
        <p:nvSpPr>
          <p:cNvPr id="3" name="Content Placeholder 2"/>
          <p:cNvSpPr>
            <a:spLocks noGrp="1"/>
          </p:cNvSpPr>
          <p:nvPr>
            <p:ph idx="1"/>
          </p:nvPr>
        </p:nvSpPr>
        <p:spPr>
          <a:xfrm>
            <a:off x="152400" y="876300"/>
            <a:ext cx="8686800" cy="4502150"/>
          </a:xfrm>
        </p:spPr>
        <p:txBody>
          <a:bodyPr>
            <a:normAutofit/>
          </a:bodyPr>
          <a:lstStyle/>
          <a:p>
            <a:r>
              <a:rPr lang="en-US" dirty="0"/>
              <a:t>One of the most common issues reported is being unable to complete sections in </a:t>
            </a:r>
            <a:r>
              <a:rPr lang="en-US" dirty="0" err="1"/>
              <a:t>InfoEd</a:t>
            </a:r>
            <a:endParaRPr lang="en-US" dirty="0"/>
          </a:p>
          <a:p>
            <a:pPr lvl="1"/>
            <a:r>
              <a:rPr lang="en-US" dirty="0"/>
              <a:t>Unsupported Characters</a:t>
            </a:r>
          </a:p>
          <a:p>
            <a:pPr lvl="2"/>
            <a:r>
              <a:rPr lang="en-US" dirty="0"/>
              <a:t>The current version of </a:t>
            </a:r>
            <a:r>
              <a:rPr lang="en-US" dirty="0" err="1"/>
              <a:t>InfoEd</a:t>
            </a:r>
            <a:r>
              <a:rPr lang="en-US" dirty="0"/>
              <a:t> does not support Greek characters, foreign language characters, or other Unicode symbols (such as a the degree symbol)</a:t>
            </a:r>
          </a:p>
          <a:p>
            <a:pPr lvl="2"/>
            <a:r>
              <a:rPr lang="en-US" dirty="0"/>
              <a:t>Clicking complete on a page with unsupported characters will not give you an error message, but you will be unable to complete the tab. To check for this issue, go to the Finalize tab and run the XML validations. The validations show the sections with the unsupported characters</a:t>
            </a:r>
          </a:p>
          <a:p>
            <a:pPr marL="914400" lvl="2" indent="0">
              <a:buNone/>
            </a:pPr>
            <a:endParaRPr lang="en-US" dirty="0"/>
          </a:p>
          <a:p>
            <a:pPr lvl="2"/>
            <a:endParaRPr lang="en-US" dirty="0"/>
          </a:p>
          <a:p>
            <a:endParaRPr lang="en-US" dirty="0"/>
          </a:p>
        </p:txBody>
      </p:sp>
      <p:pic>
        <p:nvPicPr>
          <p:cNvPr id="4" name="Picture 3">
            <a:extLst>
              <a:ext uri="{FF2B5EF4-FFF2-40B4-BE49-F238E27FC236}">
                <a16:creationId xmlns:a16="http://schemas.microsoft.com/office/drawing/2014/main" id="{88E49DD9-644F-BA4B-8411-14CA4EFF89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9095" y="4381500"/>
            <a:ext cx="6761905" cy="723810"/>
          </a:xfrm>
          <a:prstGeom prst="rect">
            <a:avLst/>
          </a:prstGeom>
        </p:spPr>
      </p:pic>
    </p:spTree>
    <p:extLst>
      <p:ext uri="{BB962C8B-B14F-4D97-AF65-F5344CB8AC3E}">
        <p14:creationId xmlns:p14="http://schemas.microsoft.com/office/powerpoint/2010/main" val="39175074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NIH Application Errors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Other Significant Contributors / Unpaid Personnel</a:t>
            </a:r>
          </a:p>
          <a:p>
            <a:pPr lvl="1"/>
            <a:r>
              <a:rPr lang="en-US" dirty="0"/>
              <a:t>Other Significant Contributors (OSCs): Individuals who have committed to contribute to the scientific development or execution of the project, but are not committing any specified measurable effort (i.e., person months) to the project. These individuals are typically presented at "effort of zero person months" or "as needed." Individuals with measurable effort may not be listed as Other Significant Contributors (OSCs). Consultants should be included if they meet this definition.</a:t>
            </a:r>
          </a:p>
          <a:p>
            <a:pPr lvl="2"/>
            <a:r>
              <a:rPr lang="en-US" dirty="0">
                <a:hlinkClick r:id="rId3"/>
              </a:rPr>
              <a:t>https://grants.nih.gov/grants/glossary.htm</a:t>
            </a:r>
            <a:endParaRPr lang="en-US" dirty="0"/>
          </a:p>
          <a:p>
            <a:pPr lvl="2"/>
            <a:r>
              <a:rPr lang="en-US" dirty="0"/>
              <a:t>OSCs will show up in the Senior/Key personnel section and that allows you to include their </a:t>
            </a:r>
            <a:r>
              <a:rPr lang="en-US" dirty="0" err="1"/>
              <a:t>Biosketch</a:t>
            </a:r>
            <a:r>
              <a:rPr lang="en-US" dirty="0"/>
              <a:t> which will be included with the final application</a:t>
            </a:r>
          </a:p>
          <a:p>
            <a:endParaRPr lang="en-US" dirty="0"/>
          </a:p>
        </p:txBody>
      </p:sp>
    </p:spTree>
    <p:extLst>
      <p:ext uri="{BB962C8B-B14F-4D97-AF65-F5344CB8AC3E}">
        <p14:creationId xmlns:p14="http://schemas.microsoft.com/office/powerpoint/2010/main" val="1580580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VA MOUs </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Anyone with a dual appointment with the VA must include their current fully executed VA MOU with the routing</a:t>
            </a:r>
          </a:p>
          <a:p>
            <a:pPr lvl="1"/>
            <a:r>
              <a:rPr lang="en-US" dirty="0"/>
              <a:t>NIH requires that any MOUs be updated not less than annually: </a:t>
            </a:r>
            <a:r>
              <a:rPr lang="en-US" u="sng" dirty="0">
                <a:hlinkClick r:id="rId3"/>
              </a:rPr>
              <a:t>https://grants.nih.gov/grants/policy/nihgps/html5/section_17/17.3_va-university_affiliations.htm</a:t>
            </a:r>
            <a:endParaRPr lang="en-US" u="sng" dirty="0"/>
          </a:p>
          <a:p>
            <a:pPr lvl="1"/>
            <a:r>
              <a:rPr lang="en-US" dirty="0"/>
              <a:t>Base salary for employees with a VA MOU is only their salary at UCD</a:t>
            </a:r>
          </a:p>
          <a:p>
            <a:pPr lvl="1"/>
            <a:r>
              <a:rPr lang="en-US" dirty="0"/>
              <a:t>Budget justifications must include the individual’s UCD effort and the portion of their total professional responsibilities:</a:t>
            </a:r>
          </a:p>
          <a:p>
            <a:pPr lvl="2"/>
            <a:r>
              <a:rPr lang="en-US" dirty="0"/>
              <a:t>[UCD Employee] has a joint UCD/VA appointment. </a:t>
            </a:r>
            <a:r>
              <a:rPr lang="en-US" dirty="0" err="1"/>
              <a:t>He/She</a:t>
            </a:r>
            <a:r>
              <a:rPr lang="en-US" dirty="0"/>
              <a:t> will perform ____ calendar months effort of his/her UCD appointment which is ____ calendar months effort of his/her total professional responsibilities.</a:t>
            </a:r>
          </a:p>
          <a:p>
            <a:endParaRPr lang="en-US" dirty="0"/>
          </a:p>
        </p:txBody>
      </p:sp>
    </p:spTree>
    <p:extLst>
      <p:ext uri="{BB962C8B-B14F-4D97-AF65-F5344CB8AC3E}">
        <p14:creationId xmlns:p14="http://schemas.microsoft.com/office/powerpoint/2010/main" val="3115479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5900"/>
            <a:ext cx="7696200" cy="1054100"/>
          </a:xfrm>
        </p:spPr>
        <p:txBody>
          <a:bodyPr/>
          <a:lstStyle/>
          <a:p>
            <a:r>
              <a:rPr lang="en-US" b="1" dirty="0">
                <a:solidFill>
                  <a:schemeClr val="accent2"/>
                </a:solidFill>
              </a:rPr>
              <a:t>Intergovernmental Personnel Agreements (IPAs)</a:t>
            </a:r>
          </a:p>
        </p:txBody>
      </p:sp>
      <p:sp>
        <p:nvSpPr>
          <p:cNvPr id="3" name="Content Placeholder 2"/>
          <p:cNvSpPr>
            <a:spLocks noGrp="1"/>
          </p:cNvSpPr>
          <p:nvPr>
            <p:ph idx="1"/>
          </p:nvPr>
        </p:nvSpPr>
        <p:spPr>
          <a:xfrm>
            <a:off x="152400" y="1333500"/>
            <a:ext cx="8686800" cy="4127500"/>
          </a:xfrm>
        </p:spPr>
        <p:txBody>
          <a:bodyPr>
            <a:normAutofit fontScale="85000" lnSpcReduction="20000"/>
          </a:bodyPr>
          <a:lstStyle/>
          <a:p>
            <a:r>
              <a:rPr lang="en-US" dirty="0"/>
              <a:t>IPAs need to be routed as proposals and not an agreement ready for negotiation – doing otherwise will delay your review</a:t>
            </a:r>
          </a:p>
          <a:p>
            <a:pPr lvl="1"/>
            <a:r>
              <a:rPr lang="en-US" dirty="0"/>
              <a:t>Non-monetary modifications do not need to be routed (early terminations / date changes)</a:t>
            </a:r>
          </a:p>
          <a:p>
            <a:pPr lvl="1"/>
            <a:r>
              <a:rPr lang="en-US" dirty="0"/>
              <a:t>Modifications for additional money should only include the new money</a:t>
            </a:r>
          </a:p>
          <a:p>
            <a:r>
              <a:rPr lang="en-US" dirty="0"/>
              <a:t>All new IPAs must include the signed standards of conduct form: </a:t>
            </a:r>
            <a:r>
              <a:rPr lang="en-US" dirty="0">
                <a:hlinkClick r:id="rId3"/>
              </a:rPr>
              <a:t>Standards of Conduct Form</a:t>
            </a:r>
            <a:endParaRPr lang="en-US" dirty="0"/>
          </a:p>
          <a:p>
            <a:r>
              <a:rPr lang="en-US" dirty="0"/>
              <a:t>Rules can be found in the VA IPA Handbook (for VA IPAs): </a:t>
            </a:r>
            <a:r>
              <a:rPr lang="en-US" dirty="0">
                <a:hlinkClick r:id="rId4"/>
              </a:rPr>
              <a:t>https://www.research.va.gov/programs/nppo/docs/va_handbook_5005.doc</a:t>
            </a:r>
            <a:endParaRPr lang="en-US" dirty="0"/>
          </a:p>
          <a:p>
            <a:pPr lvl="1"/>
            <a:r>
              <a:rPr lang="en-US" dirty="0"/>
              <a:t>Maximum 2 years initial appointment</a:t>
            </a:r>
          </a:p>
          <a:p>
            <a:pPr lvl="1"/>
            <a:r>
              <a:rPr lang="en-US" dirty="0"/>
              <a:t>Maximum 4 years continuous appointment without 60 day break </a:t>
            </a:r>
            <a:r>
              <a:rPr lang="en-US" b="1" dirty="0"/>
              <a:t>before</a:t>
            </a:r>
            <a:r>
              <a:rPr lang="en-US" dirty="0"/>
              <a:t> the 4 years is up or a 1 year break is required</a:t>
            </a:r>
          </a:p>
          <a:p>
            <a:pPr lvl="1"/>
            <a:r>
              <a:rPr lang="en-US" dirty="0"/>
              <a:t>Must be a full-time employee for 90 days before the start of the IPA assignment</a:t>
            </a:r>
          </a:p>
        </p:txBody>
      </p:sp>
    </p:spTree>
    <p:extLst>
      <p:ext uri="{BB962C8B-B14F-4D97-AF65-F5344CB8AC3E}">
        <p14:creationId xmlns:p14="http://schemas.microsoft.com/office/powerpoint/2010/main" val="38573463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Intergovernmental Personnel Agreements (IPAs) (cont’d) </a:t>
            </a:r>
          </a:p>
        </p:txBody>
      </p:sp>
      <p:sp>
        <p:nvSpPr>
          <p:cNvPr id="3" name="Content Placeholder 2"/>
          <p:cNvSpPr>
            <a:spLocks noGrp="1"/>
          </p:cNvSpPr>
          <p:nvPr>
            <p:ph idx="1"/>
          </p:nvPr>
        </p:nvSpPr>
        <p:spPr>
          <a:xfrm>
            <a:off x="152400" y="1580204"/>
            <a:ext cx="8686800" cy="4127500"/>
          </a:xfrm>
        </p:spPr>
        <p:txBody>
          <a:bodyPr>
            <a:normAutofit/>
          </a:bodyPr>
          <a:lstStyle/>
          <a:p>
            <a:r>
              <a:rPr lang="en-US" dirty="0"/>
              <a:t>IPAs are the only time budgets should use actual employee fringe benefit rates</a:t>
            </a:r>
          </a:p>
          <a:p>
            <a:pPr lvl="1"/>
            <a:r>
              <a:rPr lang="en-US" dirty="0"/>
              <a:t>Pull employee’s current fringe rate from CU-Data and add the additional amount from the yearly Projected Fiscal Year Fringe Benefit Rate memo from the Budget office</a:t>
            </a:r>
          </a:p>
          <a:p>
            <a:pPr lvl="2"/>
            <a:r>
              <a:rPr lang="en-US" dirty="0"/>
              <a:t>A Printout of this rate should be included with all IPA routings</a:t>
            </a:r>
          </a:p>
          <a:p>
            <a:pPr lvl="2"/>
            <a:r>
              <a:rPr lang="en-US" dirty="0"/>
              <a:t>Current rate is 2.436% but will be updated shortly</a:t>
            </a:r>
          </a:p>
          <a:p>
            <a:pPr lvl="3"/>
            <a:r>
              <a:rPr lang="en-US" dirty="0"/>
              <a:t>IPA fringe rates should also be 3 decimal place accurate</a:t>
            </a:r>
          </a:p>
        </p:txBody>
      </p:sp>
    </p:spTree>
    <p:extLst>
      <p:ext uri="{BB962C8B-B14F-4D97-AF65-F5344CB8AC3E}">
        <p14:creationId xmlns:p14="http://schemas.microsoft.com/office/powerpoint/2010/main" val="389693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Overview of topics covered in this course</a:t>
            </a:r>
          </a:p>
        </p:txBody>
      </p:sp>
      <p:sp>
        <p:nvSpPr>
          <p:cNvPr id="3" name="Content Placeholder 2"/>
          <p:cNvSpPr>
            <a:spLocks noGrp="1"/>
          </p:cNvSpPr>
          <p:nvPr>
            <p:ph idx="1"/>
          </p:nvPr>
        </p:nvSpPr>
        <p:spPr>
          <a:xfrm>
            <a:off x="152400" y="1622056"/>
            <a:ext cx="8686800" cy="4127500"/>
          </a:xfrm>
        </p:spPr>
        <p:txBody>
          <a:bodyPr>
            <a:normAutofit/>
          </a:bodyPr>
          <a:lstStyle/>
          <a:p>
            <a:r>
              <a:rPr lang="en-US" dirty="0"/>
              <a:t>Categorizing Personnel</a:t>
            </a:r>
          </a:p>
          <a:p>
            <a:r>
              <a:rPr lang="en-US" dirty="0"/>
              <a:t>Salaries and Benefits</a:t>
            </a:r>
          </a:p>
          <a:p>
            <a:r>
              <a:rPr lang="en-US" dirty="0"/>
              <a:t>Capital Equipment </a:t>
            </a:r>
          </a:p>
          <a:p>
            <a:r>
              <a:rPr lang="en-US" dirty="0"/>
              <a:t>Supplies</a:t>
            </a:r>
          </a:p>
          <a:p>
            <a:r>
              <a:rPr lang="en-US" dirty="0"/>
              <a:t>Travel </a:t>
            </a:r>
          </a:p>
          <a:p>
            <a:r>
              <a:rPr lang="en-US" dirty="0"/>
              <a:t>Other Expenses </a:t>
            </a:r>
          </a:p>
          <a:p>
            <a:r>
              <a:rPr lang="en-US" dirty="0"/>
              <a:t>Facilities and Administrative Costs (F&amp;A)</a:t>
            </a:r>
          </a:p>
        </p:txBody>
      </p:sp>
    </p:spTree>
    <p:extLst>
      <p:ext uri="{BB962C8B-B14F-4D97-AF65-F5344CB8AC3E}">
        <p14:creationId xmlns:p14="http://schemas.microsoft.com/office/powerpoint/2010/main" val="1302749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0500"/>
            <a:ext cx="8382000" cy="1054100"/>
          </a:xfrm>
        </p:spPr>
        <p:txBody>
          <a:bodyPr/>
          <a:lstStyle/>
          <a:p>
            <a:r>
              <a:rPr lang="en-US" b="1" dirty="0">
                <a:solidFill>
                  <a:schemeClr val="accent2"/>
                </a:solidFill>
              </a:rPr>
              <a:t>Basic Tips for Application Preparation -Department Perspective  </a:t>
            </a:r>
          </a:p>
        </p:txBody>
      </p:sp>
      <p:sp>
        <p:nvSpPr>
          <p:cNvPr id="3" name="Content Placeholder 2"/>
          <p:cNvSpPr>
            <a:spLocks noGrp="1"/>
          </p:cNvSpPr>
          <p:nvPr>
            <p:ph idx="1"/>
          </p:nvPr>
        </p:nvSpPr>
        <p:spPr>
          <a:xfrm>
            <a:off x="152400" y="1409700"/>
            <a:ext cx="8686800" cy="4127500"/>
          </a:xfrm>
        </p:spPr>
        <p:txBody>
          <a:bodyPr>
            <a:normAutofit/>
          </a:bodyPr>
          <a:lstStyle/>
          <a:p>
            <a:r>
              <a:rPr lang="en-US" dirty="0"/>
              <a:t>You have to read! And you have to read it all! </a:t>
            </a:r>
          </a:p>
          <a:p>
            <a:r>
              <a:rPr lang="en-US" dirty="0"/>
              <a:t>Good communication with the PI is the best way to set yourself up for success</a:t>
            </a:r>
          </a:p>
          <a:p>
            <a:r>
              <a:rPr lang="en-US" dirty="0"/>
              <a:t>Remember that each PI is different</a:t>
            </a:r>
          </a:p>
          <a:p>
            <a:pPr lvl="1"/>
            <a:r>
              <a:rPr lang="en-US" dirty="0"/>
              <a:t>Everyone needs a different level of help </a:t>
            </a:r>
          </a:p>
          <a:p>
            <a:pPr lvl="1"/>
            <a:r>
              <a:rPr lang="en-US" dirty="0"/>
              <a:t>Figure out what mode of communication works for each person</a:t>
            </a:r>
          </a:p>
          <a:p>
            <a:pPr lvl="2"/>
            <a:r>
              <a:rPr lang="en-US" dirty="0"/>
              <a:t>All electronic correspondence? Meeting in person? Discussing over the phone? </a:t>
            </a:r>
          </a:p>
        </p:txBody>
      </p:sp>
    </p:spTree>
    <p:extLst>
      <p:ext uri="{BB962C8B-B14F-4D97-AF65-F5344CB8AC3E}">
        <p14:creationId xmlns:p14="http://schemas.microsoft.com/office/powerpoint/2010/main" val="23998292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Basic Tips (cont’d)</a:t>
            </a:r>
          </a:p>
        </p:txBody>
      </p:sp>
      <p:sp>
        <p:nvSpPr>
          <p:cNvPr id="3" name="Content Placeholder 2"/>
          <p:cNvSpPr>
            <a:spLocks noGrp="1"/>
          </p:cNvSpPr>
          <p:nvPr>
            <p:ph idx="1"/>
          </p:nvPr>
        </p:nvSpPr>
        <p:spPr>
          <a:xfrm>
            <a:off x="152400" y="952500"/>
            <a:ext cx="8686800" cy="4445000"/>
          </a:xfrm>
        </p:spPr>
        <p:txBody>
          <a:bodyPr>
            <a:normAutofit fontScale="85000" lnSpcReduction="20000"/>
          </a:bodyPr>
          <a:lstStyle/>
          <a:p>
            <a:r>
              <a:rPr lang="en-US" dirty="0"/>
              <a:t>Create your own helpful documents/cheat sheets</a:t>
            </a:r>
          </a:p>
          <a:p>
            <a:pPr lvl="1"/>
            <a:r>
              <a:rPr lang="en-US" dirty="0"/>
              <a:t>Checklists, templates for budgets, budget justifications, examples of other common documents </a:t>
            </a:r>
          </a:p>
          <a:p>
            <a:pPr lvl="1"/>
            <a:r>
              <a:rPr lang="en-US" dirty="0"/>
              <a:t>Spreadsheets that list Radiation or Biosafety Authorization numbers, IRB protocol numbers, or any other numbers you commonly use. If there is some kind of approval certificate, try to get the PI to send you a copy.  </a:t>
            </a:r>
          </a:p>
          <a:p>
            <a:pPr lvl="1"/>
            <a:r>
              <a:rPr lang="en-US" dirty="0"/>
              <a:t>Gather as much info as you can from the beginning (questionnaires, request forms, etc.)</a:t>
            </a:r>
          </a:p>
          <a:p>
            <a:pPr lvl="1"/>
            <a:r>
              <a:rPr lang="en-US" dirty="0"/>
              <a:t>This helps both you and your PI!</a:t>
            </a:r>
          </a:p>
          <a:p>
            <a:pPr lvl="1"/>
            <a:r>
              <a:rPr lang="en-US" dirty="0"/>
              <a:t>As PIs get used to using these templates and checklists, they know what to expect and may be more prepared for future applications </a:t>
            </a:r>
          </a:p>
          <a:p>
            <a:pPr lvl="2"/>
            <a:r>
              <a:rPr lang="en-US" dirty="0"/>
              <a:t>You will get better at asking the right questions and providing the most helpful resources with time</a:t>
            </a:r>
          </a:p>
          <a:p>
            <a:pPr lvl="1"/>
            <a:r>
              <a:rPr lang="en-US" dirty="0"/>
              <a:t>If you’re stuck about where to begin, think about what questions you keep asking for each proposal 	</a:t>
            </a:r>
          </a:p>
          <a:p>
            <a:pPr lvl="2"/>
            <a:r>
              <a:rPr lang="en-US" dirty="0"/>
              <a:t>When you’re still stuck, it never hurts to do a quick search on the internet—there are many templates available and you just need to find the right one for your needs. </a:t>
            </a:r>
          </a:p>
        </p:txBody>
      </p:sp>
    </p:spTree>
    <p:extLst>
      <p:ext uri="{BB962C8B-B14F-4D97-AF65-F5344CB8AC3E}">
        <p14:creationId xmlns:p14="http://schemas.microsoft.com/office/powerpoint/2010/main" val="18874115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  Q&amp;A and Comments</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Questions about any topics covered today? </a:t>
            </a:r>
          </a:p>
          <a:p>
            <a:r>
              <a:rPr lang="en-US" dirty="0"/>
              <a:t>Questions about topics we didn’t cover?</a:t>
            </a:r>
          </a:p>
          <a:p>
            <a:r>
              <a:rPr lang="en-US" dirty="0"/>
              <a:t>Any specific topics you would like to see covered in the future?</a:t>
            </a:r>
          </a:p>
        </p:txBody>
      </p:sp>
    </p:spTree>
    <p:extLst>
      <p:ext uri="{BB962C8B-B14F-4D97-AF65-F5344CB8AC3E}">
        <p14:creationId xmlns:p14="http://schemas.microsoft.com/office/powerpoint/2010/main" val="2549907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76200" y="647700"/>
            <a:ext cx="8991600" cy="952500"/>
          </a:xfrm>
          <a:prstGeom prst="rect">
            <a:avLst/>
          </a:prstGeom>
        </p:spPr>
        <p:txBody>
          <a:bodyPr vert="horz" wrap="square" lIns="76200" tIns="38100" rIns="76200" bIns="38100" numCol="1" rtlCol="0" anchor="ctr" anchorCtr="0" compatLnSpc="1">
            <a:prstTxWarp prst="textNoShape">
              <a:avLst/>
            </a:prstTxWarp>
            <a:normAutofit fontScale="90000"/>
          </a:bodyPr>
          <a:lstStyle>
            <a:lvl1pPr algn="l" defTabSz="914400" rtl="0" eaLnBrk="1" latinLnBrk="0" hangingPunct="1">
              <a:lnSpc>
                <a:spcPct val="85000"/>
              </a:lnSpc>
              <a:spcBef>
                <a:spcPct val="0"/>
              </a:spcBef>
              <a:buNone/>
              <a:defRPr sz="7200" b="1" kern="1200" cap="none" baseline="0">
                <a:blipFill dpi="0" rotWithShape="1">
                  <a:blip r:embed="rId3"/>
                  <a:srcRect/>
                  <a:tile tx="6350" ty="-127000" sx="65000" sy="64000" flip="none" algn="tl"/>
                </a:blipFill>
                <a:latin typeface="+mj-lt"/>
                <a:ea typeface="+mj-ea"/>
                <a:cs typeface="+mj-cs"/>
              </a:defRPr>
            </a:lvl1pPr>
          </a:lstStyle>
          <a:p>
            <a:pPr algn="ctr" defTabSz="761970" fontAlgn="auto">
              <a:spcAft>
                <a:spcPts val="0"/>
              </a:spcAft>
              <a:defRPr/>
            </a:pPr>
            <a:r>
              <a:rPr lang="en-US" altLang="en-US" sz="6000" b="0" dirty="0">
                <a:solidFill>
                  <a:schemeClr val="accent2"/>
                </a:solidFill>
                <a:latin typeface="Trebuchet MS" panose="020B0603020202020204" pitchFamily="34" charset="0"/>
              </a:rPr>
              <a:t/>
            </a:r>
            <a:br>
              <a:rPr lang="en-US" altLang="en-US" sz="6000" b="0" dirty="0">
                <a:solidFill>
                  <a:schemeClr val="accent2"/>
                </a:solidFill>
                <a:latin typeface="Trebuchet MS" panose="020B0603020202020204" pitchFamily="34" charset="0"/>
              </a:rPr>
            </a:br>
            <a:r>
              <a:rPr lang="en-US" altLang="en-US" sz="6000" b="0" dirty="0" smtClean="0">
                <a:solidFill>
                  <a:schemeClr val="accent2"/>
                </a:solidFill>
                <a:latin typeface="Trebuchet MS" panose="020B0603020202020204" pitchFamily="34" charset="0"/>
              </a:rPr>
              <a:t>Introduction to </a:t>
            </a:r>
            <a:r>
              <a:rPr lang="en-US" altLang="en-US" sz="5600" b="0" dirty="0" smtClean="0">
                <a:solidFill>
                  <a:schemeClr val="accent2"/>
                </a:solidFill>
                <a:latin typeface="Trebuchet MS" panose="020B0603020202020204" pitchFamily="34" charset="0"/>
              </a:rPr>
              <a:t>Logic Models and Theories of Change</a:t>
            </a:r>
            <a:endParaRPr lang="en-US" altLang="en-US" sz="5600" b="0" dirty="0">
              <a:solidFill>
                <a:schemeClr val="accent2"/>
              </a:solidFill>
              <a:latin typeface="Trebuchet MS" panose="020B0603020202020204" pitchFamily="34" charset="0"/>
            </a:endParaRPr>
          </a:p>
        </p:txBody>
      </p:sp>
    </p:spTree>
    <p:extLst>
      <p:ext uri="{BB962C8B-B14F-4D97-AF65-F5344CB8AC3E}">
        <p14:creationId xmlns:p14="http://schemas.microsoft.com/office/powerpoint/2010/main" val="29969307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Why Do We Care? </a:t>
            </a:r>
            <a:endParaRPr lang="en-US" b="1" dirty="0">
              <a:solidFill>
                <a:schemeClr val="accent2"/>
              </a:solidFill>
            </a:endParaRPr>
          </a:p>
        </p:txBody>
      </p:sp>
      <p:sp>
        <p:nvSpPr>
          <p:cNvPr id="3" name="Content Placeholder 2"/>
          <p:cNvSpPr>
            <a:spLocks noGrp="1"/>
          </p:cNvSpPr>
          <p:nvPr>
            <p:ph idx="1"/>
          </p:nvPr>
        </p:nvSpPr>
        <p:spPr>
          <a:xfrm>
            <a:off x="152400" y="1270000"/>
            <a:ext cx="8686800" cy="4127500"/>
          </a:xfrm>
        </p:spPr>
        <p:txBody>
          <a:bodyPr>
            <a:normAutofit/>
          </a:bodyPr>
          <a:lstStyle/>
          <a:p>
            <a:r>
              <a:rPr lang="en-US" dirty="0" smtClean="0"/>
              <a:t>Performance Measures and 2 CFR 200</a:t>
            </a:r>
          </a:p>
          <a:p>
            <a:r>
              <a:rPr lang="en-US" dirty="0" smtClean="0"/>
              <a:t>President Management Agenda – Results-Oriented Accountability for Grants</a:t>
            </a:r>
          </a:p>
          <a:p>
            <a:r>
              <a:rPr lang="en-US" dirty="0" smtClean="0"/>
              <a:t>GPRA and GPRAMA </a:t>
            </a:r>
          </a:p>
          <a:p>
            <a:r>
              <a:rPr lang="en-US" dirty="0" smtClean="0"/>
              <a:t>Agency Requirements</a:t>
            </a:r>
          </a:p>
          <a:p>
            <a:pPr lvl="1"/>
            <a:r>
              <a:rPr lang="en-US" dirty="0" smtClean="0"/>
              <a:t>Previous focus on federal non-research awards (ED, DOJ, HUD)</a:t>
            </a:r>
          </a:p>
          <a:p>
            <a:pPr lvl="1"/>
            <a:r>
              <a:rPr lang="en-US" dirty="0" smtClean="0"/>
              <a:t>Moving into federal research awards </a:t>
            </a:r>
          </a:p>
          <a:p>
            <a:r>
              <a:rPr lang="en-US" dirty="0" smtClean="0"/>
              <a:t>Proposal Requirement for Non-Federal Sponsors </a:t>
            </a:r>
            <a:endParaRPr lang="en-US" dirty="0"/>
          </a:p>
        </p:txBody>
      </p:sp>
    </p:spTree>
    <p:extLst>
      <p:ext uri="{BB962C8B-B14F-4D97-AF65-F5344CB8AC3E}">
        <p14:creationId xmlns:p14="http://schemas.microsoft.com/office/powerpoint/2010/main" val="25454388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NIH FOA Example </a:t>
            </a:r>
            <a:endParaRPr lang="en-US" b="1" dirty="0">
              <a:solidFill>
                <a:schemeClr val="accent2"/>
              </a:solidFill>
            </a:endParaRPr>
          </a:p>
        </p:txBody>
      </p:sp>
      <p:sp>
        <p:nvSpPr>
          <p:cNvPr id="3" name="Content Placeholder 2"/>
          <p:cNvSpPr>
            <a:spLocks noGrp="1"/>
          </p:cNvSpPr>
          <p:nvPr>
            <p:ph idx="1"/>
          </p:nvPr>
        </p:nvSpPr>
        <p:spPr>
          <a:xfrm>
            <a:off x="152400" y="1270000"/>
            <a:ext cx="8686800" cy="4127500"/>
          </a:xfrm>
        </p:spPr>
        <p:txBody>
          <a:bodyPr>
            <a:normAutofit/>
          </a:bodyPr>
          <a:lstStyle/>
          <a:p>
            <a:pPr marL="0" indent="0">
              <a:buNone/>
            </a:pPr>
            <a:r>
              <a:rPr lang="en-US" dirty="0"/>
              <a:t>Applications to this FOA are not required to present pilot data in support of the proposed approaches, hypotheses and aims; rather, </a:t>
            </a:r>
            <a:r>
              <a:rPr lang="en-US" dirty="0">
                <a:solidFill>
                  <a:srgbClr val="FF0000"/>
                </a:solidFill>
              </a:rPr>
              <a:t>a well-defined theory of change (or logic model) </a:t>
            </a:r>
            <a:r>
              <a:rPr lang="en-US" dirty="0"/>
              <a:t>and associated hypotheses are expected. Applicants are encouraged to provide strong evidence of their capability to conduct the proposed study, through documenting the availability of needed resources, evidence of institutional support, the training and experience of the investigator team, and/or the conduct of related studies.</a:t>
            </a:r>
          </a:p>
        </p:txBody>
      </p:sp>
    </p:spTree>
    <p:extLst>
      <p:ext uri="{BB962C8B-B14F-4D97-AF65-F5344CB8AC3E}">
        <p14:creationId xmlns:p14="http://schemas.microsoft.com/office/powerpoint/2010/main" val="41223442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What are Logic Models?</a:t>
            </a:r>
            <a:endParaRPr lang="en-US" b="1" dirty="0">
              <a:solidFill>
                <a:schemeClr val="accent2"/>
              </a:solidFill>
            </a:endParaRPr>
          </a:p>
        </p:txBody>
      </p:sp>
      <p:sp>
        <p:nvSpPr>
          <p:cNvPr id="4" name="Content Placeholder 2"/>
          <p:cNvSpPr>
            <a:spLocks noGrp="1"/>
          </p:cNvSpPr>
          <p:nvPr>
            <p:ph idx="1"/>
          </p:nvPr>
        </p:nvSpPr>
        <p:spPr>
          <a:xfrm>
            <a:off x="152400" y="1028700"/>
            <a:ext cx="8686800" cy="3987800"/>
          </a:xfrm>
        </p:spPr>
        <p:txBody>
          <a:bodyPr>
            <a:normAutofit/>
          </a:bodyPr>
          <a:lstStyle/>
          <a:p>
            <a:r>
              <a:rPr lang="en-US" dirty="0" smtClean="0"/>
              <a:t>Visual representation of anticipated results</a:t>
            </a:r>
          </a:p>
          <a:p>
            <a:r>
              <a:rPr lang="en-US" dirty="0" smtClean="0"/>
              <a:t>Identifies and Connects:</a:t>
            </a:r>
          </a:p>
          <a:p>
            <a:pPr lvl="1"/>
            <a:r>
              <a:rPr lang="en-US" dirty="0" smtClean="0"/>
              <a:t>Goals, Objectives, and Aims</a:t>
            </a:r>
          </a:p>
          <a:p>
            <a:pPr lvl="1"/>
            <a:r>
              <a:rPr lang="en-US" dirty="0" smtClean="0"/>
              <a:t>Inputs</a:t>
            </a:r>
          </a:p>
          <a:p>
            <a:pPr lvl="1"/>
            <a:r>
              <a:rPr lang="en-US" dirty="0" smtClean="0"/>
              <a:t>Activities</a:t>
            </a:r>
          </a:p>
          <a:p>
            <a:pPr lvl="1"/>
            <a:r>
              <a:rPr lang="en-US" dirty="0" smtClean="0"/>
              <a:t>Outputs</a:t>
            </a:r>
          </a:p>
          <a:p>
            <a:pPr lvl="1"/>
            <a:r>
              <a:rPr lang="en-US" dirty="0" smtClean="0"/>
              <a:t>Outcomes </a:t>
            </a:r>
          </a:p>
          <a:p>
            <a:pPr lvl="1"/>
            <a:r>
              <a:rPr lang="en-US" dirty="0" smtClean="0"/>
              <a:t>External and Contextual Factors</a:t>
            </a:r>
          </a:p>
          <a:p>
            <a:r>
              <a:rPr lang="en-US" dirty="0" smtClean="0"/>
              <a:t>Improve program design and evaluation </a:t>
            </a:r>
          </a:p>
          <a:p>
            <a:endParaRPr lang="en-US" dirty="0"/>
          </a:p>
        </p:txBody>
      </p:sp>
    </p:spTree>
    <p:extLst>
      <p:ext uri="{BB962C8B-B14F-4D97-AF65-F5344CB8AC3E}">
        <p14:creationId xmlns:p14="http://schemas.microsoft.com/office/powerpoint/2010/main" val="2180303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Outputs and Outcomes </a:t>
            </a:r>
            <a:endParaRPr lang="en-US" b="1" dirty="0">
              <a:solidFill>
                <a:schemeClr val="accent2"/>
              </a:solidFill>
            </a:endParaRPr>
          </a:p>
        </p:txBody>
      </p:sp>
      <p:sp>
        <p:nvSpPr>
          <p:cNvPr id="4" name="Content Placeholder 2"/>
          <p:cNvSpPr>
            <a:spLocks noGrp="1"/>
          </p:cNvSpPr>
          <p:nvPr>
            <p:ph idx="1"/>
          </p:nvPr>
        </p:nvSpPr>
        <p:spPr>
          <a:xfrm>
            <a:off x="152400" y="1028700"/>
            <a:ext cx="8686800" cy="3987800"/>
          </a:xfrm>
        </p:spPr>
        <p:txBody>
          <a:bodyPr>
            <a:normAutofit/>
          </a:bodyPr>
          <a:lstStyle/>
          <a:p>
            <a:r>
              <a:rPr lang="en-US" dirty="0" smtClean="0"/>
              <a:t>Outputs – volume accomplished, produced, or put into action</a:t>
            </a:r>
          </a:p>
          <a:p>
            <a:pPr lvl="1"/>
            <a:r>
              <a:rPr lang="en-US" dirty="0" smtClean="0"/>
              <a:t>Number of client referrals</a:t>
            </a:r>
          </a:p>
          <a:p>
            <a:pPr lvl="1"/>
            <a:r>
              <a:rPr lang="en-US" dirty="0" smtClean="0"/>
              <a:t>Number of individuals receiving the flu vaccine</a:t>
            </a:r>
          </a:p>
          <a:p>
            <a:pPr lvl="1"/>
            <a:r>
              <a:rPr lang="en-US" dirty="0" smtClean="0"/>
              <a:t>Cholesterol level after treatment</a:t>
            </a:r>
          </a:p>
          <a:p>
            <a:r>
              <a:rPr lang="en-US" dirty="0" smtClean="0"/>
              <a:t>Outcomes – results of a project or percent change in behavior, skills, knowledge, attitude, or life condition</a:t>
            </a:r>
          </a:p>
          <a:p>
            <a:pPr lvl="1"/>
            <a:r>
              <a:rPr lang="en-US" dirty="0" smtClean="0"/>
              <a:t>Decreased veteran suicide rate </a:t>
            </a:r>
          </a:p>
          <a:p>
            <a:pPr lvl="1"/>
            <a:r>
              <a:rPr lang="en-US" dirty="0" smtClean="0"/>
              <a:t>Reduced flu-related absenteeism</a:t>
            </a:r>
          </a:p>
          <a:p>
            <a:pPr lvl="1"/>
            <a:r>
              <a:rPr lang="en-US" dirty="0" smtClean="0"/>
              <a:t>Increased understanding of the link between exercise and cholesterol </a:t>
            </a:r>
            <a:endParaRPr lang="en-US" dirty="0"/>
          </a:p>
        </p:txBody>
      </p:sp>
    </p:spTree>
    <p:extLst>
      <p:ext uri="{BB962C8B-B14F-4D97-AF65-F5344CB8AC3E}">
        <p14:creationId xmlns:p14="http://schemas.microsoft.com/office/powerpoint/2010/main" val="5722070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9708802B-CECE-C644-A6A3-3C9AAC922203}" type="slidenum">
              <a:rPr lang="en-US" smtClean="0"/>
              <a:pPr/>
              <a:t>48</a:t>
            </a:fld>
            <a:endParaRPr lang="en-US"/>
          </a:p>
        </p:txBody>
      </p:sp>
      <p:pic>
        <p:nvPicPr>
          <p:cNvPr id="6" name="Picture 5"/>
          <p:cNvPicPr>
            <a:picLocks noChangeAspect="1"/>
          </p:cNvPicPr>
          <p:nvPr/>
        </p:nvPicPr>
        <p:blipFill>
          <a:blip r:embed="rId3"/>
          <a:stretch>
            <a:fillRect/>
          </a:stretch>
        </p:blipFill>
        <p:spPr>
          <a:xfrm>
            <a:off x="609600" y="342900"/>
            <a:ext cx="8153400" cy="4919218"/>
          </a:xfrm>
          <a:prstGeom prst="rect">
            <a:avLst/>
          </a:prstGeom>
        </p:spPr>
      </p:pic>
    </p:spTree>
    <p:extLst>
      <p:ext uri="{BB962C8B-B14F-4D97-AF65-F5344CB8AC3E}">
        <p14:creationId xmlns:p14="http://schemas.microsoft.com/office/powerpoint/2010/main" val="39718683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What is a Theory of Change?</a:t>
            </a:r>
            <a:endParaRPr lang="en-US" b="1" dirty="0">
              <a:solidFill>
                <a:schemeClr val="accent2"/>
              </a:solidFill>
            </a:endParaRPr>
          </a:p>
        </p:txBody>
      </p:sp>
      <p:sp>
        <p:nvSpPr>
          <p:cNvPr id="4" name="Content Placeholder 2"/>
          <p:cNvSpPr>
            <a:spLocks noGrp="1"/>
          </p:cNvSpPr>
          <p:nvPr>
            <p:ph idx="1"/>
          </p:nvPr>
        </p:nvSpPr>
        <p:spPr>
          <a:xfrm>
            <a:off x="152400" y="1028700"/>
            <a:ext cx="8686800" cy="3987800"/>
          </a:xfrm>
        </p:spPr>
        <p:txBody>
          <a:bodyPr>
            <a:normAutofit/>
          </a:bodyPr>
          <a:lstStyle/>
          <a:p>
            <a:r>
              <a:rPr lang="en-US" dirty="0" smtClean="0"/>
              <a:t>Casual Relationship Model </a:t>
            </a:r>
          </a:p>
          <a:p>
            <a:r>
              <a:rPr lang="en-US" dirty="0" smtClean="0"/>
              <a:t>Outcomes-based planning and design </a:t>
            </a:r>
          </a:p>
          <a:p>
            <a:r>
              <a:rPr lang="en-US" dirty="0" smtClean="0"/>
              <a:t>Links outcomes and activities </a:t>
            </a:r>
          </a:p>
          <a:p>
            <a:r>
              <a:rPr lang="en-US" dirty="0" smtClean="0"/>
              <a:t>Explains how and why change is expected </a:t>
            </a:r>
          </a:p>
          <a:p>
            <a:r>
              <a:rPr lang="en-US" dirty="0" smtClean="0"/>
              <a:t>Explanation at each step to identify hypothesis about </a:t>
            </a:r>
            <a:r>
              <a:rPr lang="en-US" dirty="0" err="1" smtClean="0"/>
              <a:t>wh</a:t>
            </a:r>
            <a:r>
              <a:rPr lang="en-US" dirty="0" smtClean="0"/>
              <a:t> something will cause something else</a:t>
            </a:r>
            <a:endParaRPr lang="en-US" dirty="0"/>
          </a:p>
        </p:txBody>
      </p:sp>
    </p:spTree>
    <p:extLst>
      <p:ext uri="{BB962C8B-B14F-4D97-AF65-F5344CB8AC3E}">
        <p14:creationId xmlns:p14="http://schemas.microsoft.com/office/powerpoint/2010/main" val="702256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Categorizing Personnel </a:t>
            </a:r>
          </a:p>
        </p:txBody>
      </p:sp>
      <p:sp>
        <p:nvSpPr>
          <p:cNvPr id="3" name="Content Placeholder 2"/>
          <p:cNvSpPr>
            <a:spLocks noGrp="1"/>
          </p:cNvSpPr>
          <p:nvPr>
            <p:ph idx="1"/>
          </p:nvPr>
        </p:nvSpPr>
        <p:spPr>
          <a:xfrm>
            <a:off x="152400" y="1104900"/>
            <a:ext cx="8686800" cy="4127500"/>
          </a:xfrm>
        </p:spPr>
        <p:txBody>
          <a:bodyPr>
            <a:normAutofit/>
          </a:bodyPr>
          <a:lstStyle/>
          <a:p>
            <a:r>
              <a:rPr lang="en-US" dirty="0"/>
              <a:t>Personnel Types:</a:t>
            </a:r>
          </a:p>
          <a:p>
            <a:pPr lvl="1"/>
            <a:r>
              <a:rPr lang="en-US" dirty="0"/>
              <a:t>Senior/Key Personnel - people in this category are generally the Principal Investigator, Co-Investigators, or anyone else with major scientific contributions to the project. </a:t>
            </a:r>
          </a:p>
          <a:p>
            <a:pPr lvl="1"/>
            <a:r>
              <a:rPr lang="en-US" dirty="0"/>
              <a:t>Non-Key/Research Support Personnel – people in this category are generally Postdoctoral Fellows, Professional Research Assistants, and Graduate Students</a:t>
            </a:r>
          </a:p>
          <a:p>
            <a:pPr lvl="1"/>
            <a:r>
              <a:rPr lang="en-US" dirty="0"/>
              <a:t>Other Significant Contributors – people in this category are not included in the budget.  They do not dedicate measurable effort to the project.</a:t>
            </a:r>
          </a:p>
          <a:p>
            <a:pPr lvl="2"/>
            <a:r>
              <a:rPr lang="en-US" dirty="0"/>
              <a:t>Example: Someone providing advice or special expertise in a new technique or scientific area  </a:t>
            </a:r>
          </a:p>
          <a:p>
            <a:pPr lvl="1"/>
            <a:r>
              <a:rPr lang="en-US" dirty="0"/>
              <a:t>How do you know which category is appropriate? Talk to the PI!</a:t>
            </a:r>
          </a:p>
        </p:txBody>
      </p:sp>
    </p:spTree>
    <p:extLst>
      <p:ext uri="{BB962C8B-B14F-4D97-AF65-F5344CB8AC3E}">
        <p14:creationId xmlns:p14="http://schemas.microsoft.com/office/powerpoint/2010/main" val="1151175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371600" y="419100"/>
            <a:ext cx="6248400" cy="4600872"/>
          </a:xfrm>
          <a:prstGeom prst="rect">
            <a:avLst/>
          </a:prstGeom>
        </p:spPr>
      </p:pic>
    </p:spTree>
    <p:extLst>
      <p:ext uri="{BB962C8B-B14F-4D97-AF65-F5344CB8AC3E}">
        <p14:creationId xmlns:p14="http://schemas.microsoft.com/office/powerpoint/2010/main" val="28897906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Considerations in Pre-Award</a:t>
            </a:r>
            <a:br>
              <a:rPr lang="en-US" b="1" dirty="0" smtClean="0">
                <a:solidFill>
                  <a:schemeClr val="accent2"/>
                </a:solidFill>
              </a:rPr>
            </a:br>
            <a:endParaRPr lang="en-US" b="1" dirty="0">
              <a:solidFill>
                <a:schemeClr val="accent2"/>
              </a:solidFill>
            </a:endParaRPr>
          </a:p>
        </p:txBody>
      </p:sp>
      <p:sp>
        <p:nvSpPr>
          <p:cNvPr id="4" name="Content Placeholder 2"/>
          <p:cNvSpPr>
            <a:spLocks noGrp="1"/>
          </p:cNvSpPr>
          <p:nvPr>
            <p:ph idx="1"/>
          </p:nvPr>
        </p:nvSpPr>
        <p:spPr>
          <a:xfrm>
            <a:off x="152400" y="1028700"/>
            <a:ext cx="8686800" cy="3987800"/>
          </a:xfrm>
        </p:spPr>
        <p:txBody>
          <a:bodyPr>
            <a:normAutofit/>
          </a:bodyPr>
          <a:lstStyle/>
          <a:p>
            <a:r>
              <a:rPr lang="en-US" dirty="0" smtClean="0"/>
              <a:t>Living document in the proposal development stage</a:t>
            </a:r>
          </a:p>
          <a:p>
            <a:r>
              <a:rPr lang="en-US" dirty="0" smtClean="0"/>
              <a:t>Understand sponsor requirements </a:t>
            </a:r>
          </a:p>
          <a:p>
            <a:pPr lvl="1"/>
            <a:r>
              <a:rPr lang="en-US" dirty="0" smtClean="0"/>
              <a:t>Is it a logic model or theory of change?</a:t>
            </a:r>
          </a:p>
          <a:p>
            <a:pPr lvl="1"/>
            <a:r>
              <a:rPr lang="en-US" dirty="0" smtClean="0"/>
              <a:t>Do they provide a template?</a:t>
            </a:r>
          </a:p>
          <a:p>
            <a:r>
              <a:rPr lang="en-US" dirty="0" smtClean="0"/>
              <a:t>Plan for a time-consuming learning curve</a:t>
            </a:r>
          </a:p>
          <a:p>
            <a:r>
              <a:rPr lang="en-US" dirty="0" smtClean="0"/>
              <a:t>Recognize the growing importance in proposal evaluation </a:t>
            </a:r>
          </a:p>
          <a:p>
            <a:pPr lvl="1"/>
            <a:endParaRPr lang="en-US" dirty="0" smtClean="0"/>
          </a:p>
          <a:p>
            <a:endParaRPr lang="en-US" dirty="0"/>
          </a:p>
        </p:txBody>
      </p:sp>
    </p:spTree>
    <p:extLst>
      <p:ext uri="{BB962C8B-B14F-4D97-AF65-F5344CB8AC3E}">
        <p14:creationId xmlns:p14="http://schemas.microsoft.com/office/powerpoint/2010/main" val="41033932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Connection to Post Award</a:t>
            </a:r>
            <a:br>
              <a:rPr lang="en-US" b="1" dirty="0" smtClean="0">
                <a:solidFill>
                  <a:schemeClr val="accent2"/>
                </a:solidFill>
              </a:rPr>
            </a:br>
            <a:endParaRPr lang="en-US" b="1" dirty="0">
              <a:solidFill>
                <a:schemeClr val="accent2"/>
              </a:solidFill>
            </a:endParaRPr>
          </a:p>
        </p:txBody>
      </p:sp>
      <p:sp>
        <p:nvSpPr>
          <p:cNvPr id="4" name="Content Placeholder 2"/>
          <p:cNvSpPr>
            <a:spLocks noGrp="1"/>
          </p:cNvSpPr>
          <p:nvPr>
            <p:ph idx="1"/>
          </p:nvPr>
        </p:nvSpPr>
        <p:spPr>
          <a:xfrm>
            <a:off x="152400" y="1028700"/>
            <a:ext cx="8686800" cy="3987800"/>
          </a:xfrm>
        </p:spPr>
        <p:txBody>
          <a:bodyPr>
            <a:normAutofit/>
          </a:bodyPr>
          <a:lstStyle/>
          <a:p>
            <a:r>
              <a:rPr lang="en-US" dirty="0" smtClean="0"/>
              <a:t>Road Map for Post Award Activities </a:t>
            </a:r>
          </a:p>
          <a:p>
            <a:r>
              <a:rPr lang="en-US" dirty="0" smtClean="0"/>
              <a:t>Recipient and Sponsor evaluation of project </a:t>
            </a:r>
          </a:p>
          <a:p>
            <a:r>
              <a:rPr lang="en-US" dirty="0" smtClean="0"/>
              <a:t>Measure Cost-Effectiveness Through Unit Cost Data</a:t>
            </a:r>
          </a:p>
          <a:p>
            <a:pPr lvl="1"/>
            <a:endParaRPr lang="en-US" dirty="0" smtClean="0"/>
          </a:p>
          <a:p>
            <a:endParaRPr lang="en-US" dirty="0"/>
          </a:p>
        </p:txBody>
      </p:sp>
    </p:spTree>
    <p:extLst>
      <p:ext uri="{BB962C8B-B14F-4D97-AF65-F5344CB8AC3E}">
        <p14:creationId xmlns:p14="http://schemas.microsoft.com/office/powerpoint/2010/main" val="24372448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smtClean="0">
                <a:solidFill>
                  <a:schemeClr val="accent2"/>
                </a:solidFill>
              </a:rPr>
              <a:t>Resources</a:t>
            </a:r>
            <a:br>
              <a:rPr lang="en-US" b="1" dirty="0" smtClean="0">
                <a:solidFill>
                  <a:schemeClr val="accent2"/>
                </a:solidFill>
              </a:rPr>
            </a:br>
            <a:endParaRPr lang="en-US" b="1" dirty="0">
              <a:solidFill>
                <a:schemeClr val="accent2"/>
              </a:solidFill>
            </a:endParaRPr>
          </a:p>
        </p:txBody>
      </p:sp>
      <p:sp>
        <p:nvSpPr>
          <p:cNvPr id="4" name="Content Placeholder 2"/>
          <p:cNvSpPr>
            <a:spLocks noGrp="1"/>
          </p:cNvSpPr>
          <p:nvPr>
            <p:ph idx="1"/>
          </p:nvPr>
        </p:nvSpPr>
        <p:spPr>
          <a:xfrm>
            <a:off x="152400" y="1028700"/>
            <a:ext cx="8686800" cy="3987800"/>
          </a:xfrm>
        </p:spPr>
        <p:txBody>
          <a:bodyPr>
            <a:normAutofit/>
          </a:bodyPr>
          <a:lstStyle/>
          <a:p>
            <a:r>
              <a:rPr lang="en-US" dirty="0" smtClean="0">
                <a:hlinkClick r:id="rId3"/>
              </a:rPr>
              <a:t>University of Wisconsin-Madison </a:t>
            </a:r>
            <a:endParaRPr lang="en-US" dirty="0" smtClean="0"/>
          </a:p>
          <a:p>
            <a:r>
              <a:rPr lang="en-US" dirty="0" smtClean="0"/>
              <a:t>Corporation for National and Community Service (CNCS)</a:t>
            </a:r>
          </a:p>
          <a:p>
            <a:r>
              <a:rPr lang="en-US" dirty="0" smtClean="0">
                <a:hlinkClick r:id="rId4"/>
              </a:rPr>
              <a:t>Office of Justice Programs </a:t>
            </a:r>
            <a:r>
              <a:rPr lang="en-US" dirty="0" smtClean="0"/>
              <a:t>(OJP)</a:t>
            </a:r>
          </a:p>
          <a:p>
            <a:r>
              <a:rPr lang="en-US" dirty="0" smtClean="0">
                <a:hlinkClick r:id="rId5"/>
              </a:rPr>
              <a:t>University of Kansas </a:t>
            </a:r>
            <a:r>
              <a:rPr lang="en-US" dirty="0" smtClean="0"/>
              <a:t>– Center for Community Health and Development </a:t>
            </a:r>
          </a:p>
          <a:p>
            <a:r>
              <a:rPr lang="en-US" dirty="0" smtClean="0">
                <a:hlinkClick r:id="rId6"/>
              </a:rPr>
              <a:t>W.K. Kellogg Foundation </a:t>
            </a:r>
            <a:endParaRPr lang="en-US" dirty="0" smtClean="0"/>
          </a:p>
          <a:p>
            <a:r>
              <a:rPr lang="en-US" dirty="0" smtClean="0">
                <a:hlinkClick r:id="rId7"/>
              </a:rPr>
              <a:t>USDA – NIFA </a:t>
            </a:r>
            <a:endParaRPr lang="en-US" dirty="0" smtClean="0"/>
          </a:p>
          <a:p>
            <a:r>
              <a:rPr lang="en-US" dirty="0" smtClean="0">
                <a:hlinkClick r:id="rId8"/>
              </a:rPr>
              <a:t>CDC</a:t>
            </a:r>
            <a:r>
              <a:rPr lang="en-US" dirty="0" smtClean="0"/>
              <a:t> </a:t>
            </a:r>
          </a:p>
          <a:p>
            <a:endParaRPr lang="en-US" dirty="0" smtClean="0"/>
          </a:p>
          <a:p>
            <a:endParaRPr lang="en-US" dirty="0"/>
          </a:p>
        </p:txBody>
      </p:sp>
    </p:spTree>
    <p:extLst>
      <p:ext uri="{BB962C8B-B14F-4D97-AF65-F5344CB8AC3E}">
        <p14:creationId xmlns:p14="http://schemas.microsoft.com/office/powerpoint/2010/main" val="32486536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685800" y="342900"/>
            <a:ext cx="7772400" cy="2286000"/>
          </a:xfrm>
          <a:prstGeom prst="rect">
            <a:avLst/>
          </a:prstGeom>
        </p:spPr>
        <p:txBody>
          <a:bodyPr vert="horz" wrap="square" lIns="76200" tIns="38100" rIns="76200" bIns="38100" numCol="1" rtlCol="0" anchor="ctr" anchorCtr="0" compatLnSpc="1">
            <a:prstTxWarp prst="textNoShape">
              <a:avLst/>
            </a:prstTxWarp>
            <a:normAutofit fontScale="90000"/>
          </a:bodyPr>
          <a:lstStyle>
            <a:lvl1pPr algn="l" defTabSz="914400" rtl="0" eaLnBrk="1" latinLnBrk="0" hangingPunct="1">
              <a:lnSpc>
                <a:spcPct val="85000"/>
              </a:lnSpc>
              <a:spcBef>
                <a:spcPct val="0"/>
              </a:spcBef>
              <a:buNone/>
              <a:defRPr sz="7200" b="1" kern="1200" cap="none" baseline="0">
                <a:blipFill dpi="0" rotWithShape="1">
                  <a:blip r:embed="rId3"/>
                  <a:srcRect/>
                  <a:tile tx="6350" ty="-127000" sx="65000" sy="64000" flip="none" algn="tl"/>
                </a:blipFill>
                <a:latin typeface="+mj-lt"/>
                <a:ea typeface="+mj-ea"/>
                <a:cs typeface="+mj-cs"/>
              </a:defRPr>
            </a:lvl1pPr>
          </a:lstStyle>
          <a:p>
            <a:pPr defTabSz="761970" fontAlgn="auto">
              <a:spcAft>
                <a:spcPts val="0"/>
              </a:spcAft>
              <a:defRPr/>
            </a:pPr>
            <a:r>
              <a:rPr lang="en-US" altLang="en-US" sz="6000" b="0" dirty="0">
                <a:solidFill>
                  <a:schemeClr val="accent2"/>
                </a:solidFill>
                <a:latin typeface="Trebuchet MS" panose="020B0603020202020204" pitchFamily="34" charset="0"/>
              </a:rPr>
              <a:t/>
            </a:r>
            <a:br>
              <a:rPr lang="en-US" altLang="en-US" sz="6000" b="0" dirty="0">
                <a:solidFill>
                  <a:schemeClr val="accent2"/>
                </a:solidFill>
                <a:latin typeface="Trebuchet MS" panose="020B0603020202020204" pitchFamily="34" charset="0"/>
              </a:rPr>
            </a:br>
            <a:r>
              <a:rPr lang="en-US" altLang="en-US" sz="6000" b="0" dirty="0">
                <a:solidFill>
                  <a:schemeClr val="accent2"/>
                </a:solidFill>
                <a:latin typeface="Trebuchet MS" panose="020B0603020202020204" pitchFamily="34" charset="0"/>
              </a:rPr>
              <a:t>Subcontract Budgeting</a:t>
            </a:r>
          </a:p>
        </p:txBody>
      </p:sp>
      <p:sp>
        <p:nvSpPr>
          <p:cNvPr id="3" name="Subtitle 2"/>
          <p:cNvSpPr>
            <a:spLocks noGrp="1"/>
          </p:cNvSpPr>
          <p:nvPr>
            <p:ph type="subTitle" idx="1"/>
          </p:nvPr>
        </p:nvSpPr>
        <p:spPr>
          <a:xfrm>
            <a:off x="1600200" y="2857500"/>
            <a:ext cx="5651500" cy="1143000"/>
          </a:xfrm>
        </p:spPr>
        <p:txBody>
          <a:bodyPr>
            <a:noAutofit/>
          </a:bodyPr>
          <a:lstStyle/>
          <a:p>
            <a:r>
              <a:rPr lang="en-US" sz="2333" b="1" dirty="0"/>
              <a:t>Grant Garceau</a:t>
            </a:r>
          </a:p>
          <a:p>
            <a:r>
              <a:rPr lang="en-US" sz="2333" b="1" dirty="0"/>
              <a:t>Business Analyst</a:t>
            </a:r>
          </a:p>
          <a:p>
            <a:r>
              <a:rPr lang="en-US" sz="2333" b="1" dirty="0"/>
              <a:t>Office of Grants and Contracts</a:t>
            </a:r>
          </a:p>
          <a:p>
            <a:endParaRPr lang="en-US" sz="2000" dirty="0"/>
          </a:p>
          <a:p>
            <a:endParaRPr lang="en-US" sz="2000" dirty="0"/>
          </a:p>
        </p:txBody>
      </p:sp>
    </p:spTree>
    <p:extLst>
      <p:ext uri="{BB962C8B-B14F-4D97-AF65-F5344CB8AC3E}">
        <p14:creationId xmlns:p14="http://schemas.microsoft.com/office/powerpoint/2010/main" val="11141278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F306E-5B73-2E40-A3F2-7EC2EE0429DB}"/>
              </a:ext>
            </a:extLst>
          </p:cNvPr>
          <p:cNvSpPr>
            <a:spLocks noGrp="1"/>
          </p:cNvSpPr>
          <p:nvPr>
            <p:ph type="title"/>
          </p:nvPr>
        </p:nvSpPr>
        <p:spPr/>
        <p:txBody>
          <a:bodyPr/>
          <a:lstStyle/>
          <a:p>
            <a:r>
              <a:rPr lang="en-US" b="1" dirty="0">
                <a:solidFill>
                  <a:schemeClr val="accent2"/>
                </a:solidFill>
              </a:rPr>
              <a:t>Overview</a:t>
            </a:r>
          </a:p>
        </p:txBody>
      </p:sp>
      <p:sp>
        <p:nvSpPr>
          <p:cNvPr id="3" name="Content Placeholder 2">
            <a:extLst>
              <a:ext uri="{FF2B5EF4-FFF2-40B4-BE49-F238E27FC236}">
                <a16:creationId xmlns:a16="http://schemas.microsoft.com/office/drawing/2014/main" id="{44CA3EFB-3F7A-B74F-99F3-B9E959BA9E60}"/>
              </a:ext>
            </a:extLst>
          </p:cNvPr>
          <p:cNvSpPr>
            <a:spLocks noGrp="1"/>
          </p:cNvSpPr>
          <p:nvPr>
            <p:ph idx="1"/>
          </p:nvPr>
        </p:nvSpPr>
        <p:spPr>
          <a:xfrm>
            <a:off x="609600" y="1524000"/>
            <a:ext cx="8001000" cy="3543300"/>
          </a:xfrm>
        </p:spPr>
        <p:txBody>
          <a:bodyPr/>
          <a:lstStyle/>
          <a:p>
            <a:r>
              <a:rPr lang="en-US" dirty="0"/>
              <a:t>Understanding the </a:t>
            </a:r>
            <a:r>
              <a:rPr lang="en-US" dirty="0" err="1"/>
              <a:t>PreAward</a:t>
            </a:r>
            <a:r>
              <a:rPr lang="en-US" dirty="0"/>
              <a:t> subcontracting process</a:t>
            </a:r>
          </a:p>
          <a:p>
            <a:r>
              <a:rPr lang="en-US" dirty="0"/>
              <a:t>Federal and foundation subcontract budgeting</a:t>
            </a:r>
          </a:p>
          <a:p>
            <a:r>
              <a:rPr lang="en-US" dirty="0"/>
              <a:t>Special cases</a:t>
            </a:r>
          </a:p>
          <a:p>
            <a:endParaRPr lang="en-US" dirty="0"/>
          </a:p>
        </p:txBody>
      </p:sp>
      <p:sp>
        <p:nvSpPr>
          <p:cNvPr id="4" name="Slide Number Placeholder 3">
            <a:extLst>
              <a:ext uri="{FF2B5EF4-FFF2-40B4-BE49-F238E27FC236}">
                <a16:creationId xmlns:a16="http://schemas.microsoft.com/office/drawing/2014/main" id="{B7955F61-83A1-8A42-839B-ADF92E8054B7}"/>
              </a:ext>
            </a:extLst>
          </p:cNvPr>
          <p:cNvSpPr>
            <a:spLocks noGrp="1"/>
          </p:cNvSpPr>
          <p:nvPr>
            <p:ph type="sldNum" sz="quarter" idx="11"/>
          </p:nvPr>
        </p:nvSpPr>
        <p:spPr/>
        <p:txBody>
          <a:bodyPr/>
          <a:lstStyle/>
          <a:p>
            <a:fld id="{9708802B-CECE-C644-A6A3-3C9AAC922203}" type="slidenum">
              <a:rPr lang="en-US" smtClean="0"/>
              <a:pPr/>
              <a:t>55</a:t>
            </a:fld>
            <a:endParaRPr lang="en-US"/>
          </a:p>
        </p:txBody>
      </p:sp>
    </p:spTree>
    <p:extLst>
      <p:ext uri="{BB962C8B-B14F-4D97-AF65-F5344CB8AC3E}">
        <p14:creationId xmlns:p14="http://schemas.microsoft.com/office/powerpoint/2010/main" val="3319267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26167-9A8E-42F9-98A3-D3A3A9E25FE1}"/>
              </a:ext>
            </a:extLst>
          </p:cNvPr>
          <p:cNvSpPr>
            <a:spLocks noGrp="1"/>
          </p:cNvSpPr>
          <p:nvPr>
            <p:ph type="title"/>
          </p:nvPr>
        </p:nvSpPr>
        <p:spPr/>
        <p:txBody>
          <a:bodyPr/>
          <a:lstStyle/>
          <a:p>
            <a:r>
              <a:rPr lang="en-US" b="1" dirty="0">
                <a:solidFill>
                  <a:schemeClr val="accent2"/>
                </a:solidFill>
              </a:rPr>
              <a:t>Subcontracting</a:t>
            </a:r>
            <a:r>
              <a:rPr lang="en-US" dirty="0"/>
              <a:t> </a:t>
            </a:r>
            <a:r>
              <a:rPr lang="en-US" b="1" dirty="0">
                <a:solidFill>
                  <a:schemeClr val="accent2"/>
                </a:solidFill>
              </a:rPr>
              <a:t>Process</a:t>
            </a:r>
          </a:p>
        </p:txBody>
      </p:sp>
      <p:sp>
        <p:nvSpPr>
          <p:cNvPr id="3" name="Content Placeholder 2">
            <a:extLst>
              <a:ext uri="{FF2B5EF4-FFF2-40B4-BE49-F238E27FC236}">
                <a16:creationId xmlns:a16="http://schemas.microsoft.com/office/drawing/2014/main" id="{FB3D73EB-810D-4325-9B78-E7297E3CED70}"/>
              </a:ext>
            </a:extLst>
          </p:cNvPr>
          <p:cNvSpPr>
            <a:spLocks noGrp="1"/>
          </p:cNvSpPr>
          <p:nvPr>
            <p:ph idx="1"/>
          </p:nvPr>
        </p:nvSpPr>
        <p:spPr/>
        <p:txBody>
          <a:bodyPr/>
          <a:lstStyle/>
          <a:p>
            <a:r>
              <a:rPr lang="en-US" sz="2000" dirty="0"/>
              <a:t>Once you and the PI have determined that outside expertise or work is required, a determination on if you will be issuing a subcontract or using a purchased service must be made</a:t>
            </a:r>
          </a:p>
          <a:p>
            <a:pPr lvl="1"/>
            <a:r>
              <a:rPr lang="en-US" dirty="0"/>
              <a:t>OGC provides a determination checklist on its website to help PIs and Research Administrators make that determination: </a:t>
            </a:r>
            <a:r>
              <a:rPr lang="en-US" dirty="0">
                <a:hlinkClick r:id="rId3"/>
              </a:rPr>
              <a:t>http://www.ucdenver.edu/research/Research%20Administration%20Documents/SubrecipientDeterminationChecklist_2016Sept.doc</a:t>
            </a:r>
            <a:endParaRPr lang="en-US" dirty="0"/>
          </a:p>
          <a:p>
            <a:pPr lvl="1"/>
            <a:r>
              <a:rPr lang="en-US" dirty="0"/>
              <a:t>Do this as early on as possible, as adding subcontractors will substantially increase the time needed to assemble your application and may delay your review with OGC if application materials are missing</a:t>
            </a:r>
          </a:p>
          <a:p>
            <a:pPr lvl="1"/>
            <a:endParaRPr lang="en-US" dirty="0"/>
          </a:p>
          <a:p>
            <a:endParaRPr lang="en-US" dirty="0"/>
          </a:p>
        </p:txBody>
      </p:sp>
      <p:sp>
        <p:nvSpPr>
          <p:cNvPr id="4" name="Slide Number Placeholder 3">
            <a:extLst>
              <a:ext uri="{FF2B5EF4-FFF2-40B4-BE49-F238E27FC236}">
                <a16:creationId xmlns:a16="http://schemas.microsoft.com/office/drawing/2014/main" id="{8A7001CD-4725-42EA-B20C-FD696F6CEF1B}"/>
              </a:ext>
            </a:extLst>
          </p:cNvPr>
          <p:cNvSpPr>
            <a:spLocks noGrp="1"/>
          </p:cNvSpPr>
          <p:nvPr>
            <p:ph type="sldNum" sz="quarter" idx="11"/>
          </p:nvPr>
        </p:nvSpPr>
        <p:spPr/>
        <p:txBody>
          <a:bodyPr/>
          <a:lstStyle/>
          <a:p>
            <a:fld id="{9708802B-CECE-C644-A6A3-3C9AAC922203}" type="slidenum">
              <a:rPr lang="en-US" smtClean="0"/>
              <a:pPr/>
              <a:t>56</a:t>
            </a:fld>
            <a:endParaRPr lang="en-US"/>
          </a:p>
        </p:txBody>
      </p:sp>
    </p:spTree>
    <p:extLst>
      <p:ext uri="{BB962C8B-B14F-4D97-AF65-F5344CB8AC3E}">
        <p14:creationId xmlns:p14="http://schemas.microsoft.com/office/powerpoint/2010/main" val="28601434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7482E-6D12-4144-917A-620CF3BB98C6}"/>
              </a:ext>
            </a:extLst>
          </p:cNvPr>
          <p:cNvSpPr>
            <a:spLocks noGrp="1"/>
          </p:cNvSpPr>
          <p:nvPr>
            <p:ph type="title"/>
          </p:nvPr>
        </p:nvSpPr>
        <p:spPr/>
        <p:txBody>
          <a:bodyPr/>
          <a:lstStyle/>
          <a:p>
            <a:r>
              <a:rPr lang="en-US" b="1" dirty="0">
                <a:solidFill>
                  <a:schemeClr val="accent2"/>
                </a:solidFill>
              </a:rPr>
              <a:t>Subcontracting</a:t>
            </a:r>
            <a:r>
              <a:rPr lang="en-US" dirty="0"/>
              <a:t> </a:t>
            </a:r>
            <a:r>
              <a:rPr lang="en-US" b="1" dirty="0">
                <a:solidFill>
                  <a:schemeClr val="accent2"/>
                </a:solidFill>
              </a:rPr>
              <a:t>Process</a:t>
            </a:r>
            <a:r>
              <a:rPr lang="en-US" dirty="0"/>
              <a:t> </a:t>
            </a:r>
            <a:r>
              <a:rPr lang="en-US" b="1" dirty="0">
                <a:solidFill>
                  <a:schemeClr val="accent2"/>
                </a:solidFill>
              </a:rPr>
              <a:t>(cont’d)</a:t>
            </a:r>
          </a:p>
        </p:txBody>
      </p:sp>
      <p:sp>
        <p:nvSpPr>
          <p:cNvPr id="3" name="Content Placeholder 2">
            <a:extLst>
              <a:ext uri="{FF2B5EF4-FFF2-40B4-BE49-F238E27FC236}">
                <a16:creationId xmlns:a16="http://schemas.microsoft.com/office/drawing/2014/main" id="{0C779893-CEE8-4817-B55D-482086A835E2}"/>
              </a:ext>
            </a:extLst>
          </p:cNvPr>
          <p:cNvSpPr>
            <a:spLocks noGrp="1"/>
          </p:cNvSpPr>
          <p:nvPr>
            <p:ph idx="1"/>
          </p:nvPr>
        </p:nvSpPr>
        <p:spPr/>
        <p:txBody>
          <a:bodyPr/>
          <a:lstStyle/>
          <a:p>
            <a:r>
              <a:rPr lang="en-US" sz="2000" dirty="0"/>
              <a:t>Once you have identified your subcontract partner(s), you need to gather all the necessary information for your application and internal review</a:t>
            </a:r>
          </a:p>
          <a:p>
            <a:pPr lvl="1"/>
            <a:r>
              <a:rPr lang="en-US" sz="1600" dirty="0"/>
              <a:t>Personnel / Performance site location / etc.</a:t>
            </a:r>
          </a:p>
          <a:p>
            <a:pPr lvl="1"/>
            <a:r>
              <a:rPr lang="en-US" sz="1600" dirty="0"/>
              <a:t>Budget</a:t>
            </a:r>
          </a:p>
          <a:p>
            <a:pPr lvl="1"/>
            <a:r>
              <a:rPr lang="en-US" sz="1600" dirty="0"/>
              <a:t>Budget Narrative / Scope of Work</a:t>
            </a:r>
          </a:p>
          <a:p>
            <a:pPr lvl="1"/>
            <a:r>
              <a:rPr lang="en-US" sz="1600" dirty="0"/>
              <a:t>Signed Subrecipient Commitment Form or Signed Letter of Intent</a:t>
            </a:r>
          </a:p>
          <a:p>
            <a:pPr lvl="2"/>
            <a:r>
              <a:rPr lang="en-US" sz="1600" dirty="0"/>
              <a:t>Note: The signature on the form must be from an authorized official at the other institution, not just a project PI</a:t>
            </a:r>
          </a:p>
          <a:p>
            <a:pPr lvl="2"/>
            <a:r>
              <a:rPr lang="en-US" sz="1600" dirty="0"/>
              <a:t>Remember that the other institution will perform its internal approval process before the subcontract PI can send you their documents</a:t>
            </a:r>
          </a:p>
          <a:p>
            <a:endParaRPr lang="en-US" dirty="0"/>
          </a:p>
        </p:txBody>
      </p:sp>
      <p:sp>
        <p:nvSpPr>
          <p:cNvPr id="4" name="Slide Number Placeholder 3">
            <a:extLst>
              <a:ext uri="{FF2B5EF4-FFF2-40B4-BE49-F238E27FC236}">
                <a16:creationId xmlns:a16="http://schemas.microsoft.com/office/drawing/2014/main" id="{465CE5B9-A375-4358-AC76-1F8C6C930FC0}"/>
              </a:ext>
            </a:extLst>
          </p:cNvPr>
          <p:cNvSpPr>
            <a:spLocks noGrp="1"/>
          </p:cNvSpPr>
          <p:nvPr>
            <p:ph type="sldNum" sz="quarter" idx="11"/>
          </p:nvPr>
        </p:nvSpPr>
        <p:spPr/>
        <p:txBody>
          <a:bodyPr/>
          <a:lstStyle/>
          <a:p>
            <a:fld id="{9708802B-CECE-C644-A6A3-3C9AAC922203}" type="slidenum">
              <a:rPr lang="en-US" smtClean="0"/>
              <a:pPr/>
              <a:t>57</a:t>
            </a:fld>
            <a:endParaRPr lang="en-US"/>
          </a:p>
        </p:txBody>
      </p:sp>
    </p:spTree>
    <p:extLst>
      <p:ext uri="{BB962C8B-B14F-4D97-AF65-F5344CB8AC3E}">
        <p14:creationId xmlns:p14="http://schemas.microsoft.com/office/powerpoint/2010/main" val="7154386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C363D-E387-4E82-86CF-BE0F28EFD26B}"/>
              </a:ext>
            </a:extLst>
          </p:cNvPr>
          <p:cNvSpPr>
            <a:spLocks noGrp="1"/>
          </p:cNvSpPr>
          <p:nvPr>
            <p:ph type="title"/>
          </p:nvPr>
        </p:nvSpPr>
        <p:spPr/>
        <p:txBody>
          <a:bodyPr/>
          <a:lstStyle/>
          <a:p>
            <a:r>
              <a:rPr lang="en-US" b="1" dirty="0">
                <a:solidFill>
                  <a:schemeClr val="accent2"/>
                </a:solidFill>
              </a:rPr>
              <a:t>Categories of Subcontracts</a:t>
            </a:r>
          </a:p>
        </p:txBody>
      </p:sp>
      <p:sp>
        <p:nvSpPr>
          <p:cNvPr id="3" name="Content Placeholder 2">
            <a:extLst>
              <a:ext uri="{FF2B5EF4-FFF2-40B4-BE49-F238E27FC236}">
                <a16:creationId xmlns:a16="http://schemas.microsoft.com/office/drawing/2014/main" id="{C5469262-0374-478C-8937-23363413E728}"/>
              </a:ext>
            </a:extLst>
          </p:cNvPr>
          <p:cNvSpPr>
            <a:spLocks noGrp="1"/>
          </p:cNvSpPr>
          <p:nvPr>
            <p:ph idx="1"/>
          </p:nvPr>
        </p:nvSpPr>
        <p:spPr/>
        <p:txBody>
          <a:bodyPr/>
          <a:lstStyle/>
          <a:p>
            <a:r>
              <a:rPr lang="en-US" dirty="0"/>
              <a:t>Subcontracting for federal sponsors / NIH</a:t>
            </a:r>
          </a:p>
          <a:p>
            <a:pPr lvl="1"/>
            <a:r>
              <a:rPr lang="en-US" dirty="0"/>
              <a:t>Policy is dictated by our federally negotiated F&amp;A rate agreement</a:t>
            </a:r>
          </a:p>
          <a:p>
            <a:r>
              <a:rPr lang="en-US" dirty="0"/>
              <a:t>Subcontracting for foundations</a:t>
            </a:r>
          </a:p>
          <a:p>
            <a:pPr lvl="1"/>
            <a:r>
              <a:rPr lang="en-US" dirty="0"/>
              <a:t>Policy is dictated by the foundation’s published policy regarding subcontracts</a:t>
            </a:r>
          </a:p>
          <a:p>
            <a:endParaRPr lang="en-US" dirty="0"/>
          </a:p>
        </p:txBody>
      </p:sp>
      <p:sp>
        <p:nvSpPr>
          <p:cNvPr id="4" name="Slide Number Placeholder 3">
            <a:extLst>
              <a:ext uri="{FF2B5EF4-FFF2-40B4-BE49-F238E27FC236}">
                <a16:creationId xmlns:a16="http://schemas.microsoft.com/office/drawing/2014/main" id="{DD2CC378-D67E-4EA6-9A4A-F8F5C69D295E}"/>
              </a:ext>
            </a:extLst>
          </p:cNvPr>
          <p:cNvSpPr>
            <a:spLocks noGrp="1"/>
          </p:cNvSpPr>
          <p:nvPr>
            <p:ph type="sldNum" sz="quarter" idx="11"/>
          </p:nvPr>
        </p:nvSpPr>
        <p:spPr/>
        <p:txBody>
          <a:bodyPr/>
          <a:lstStyle/>
          <a:p>
            <a:fld id="{9708802B-CECE-C644-A6A3-3C9AAC922203}" type="slidenum">
              <a:rPr lang="en-US" smtClean="0"/>
              <a:pPr/>
              <a:t>58</a:t>
            </a:fld>
            <a:endParaRPr lang="en-US"/>
          </a:p>
        </p:txBody>
      </p:sp>
    </p:spTree>
    <p:extLst>
      <p:ext uri="{BB962C8B-B14F-4D97-AF65-F5344CB8AC3E}">
        <p14:creationId xmlns:p14="http://schemas.microsoft.com/office/powerpoint/2010/main" val="4220839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BAE82-C570-4409-B816-5372766FC2DB}"/>
              </a:ext>
            </a:extLst>
          </p:cNvPr>
          <p:cNvSpPr>
            <a:spLocks noGrp="1"/>
          </p:cNvSpPr>
          <p:nvPr>
            <p:ph type="title"/>
          </p:nvPr>
        </p:nvSpPr>
        <p:spPr/>
        <p:txBody>
          <a:bodyPr/>
          <a:lstStyle/>
          <a:p>
            <a:r>
              <a:rPr lang="en-US" b="1" dirty="0">
                <a:solidFill>
                  <a:schemeClr val="accent2"/>
                </a:solidFill>
              </a:rPr>
              <a:t>Federal Sponsors</a:t>
            </a:r>
          </a:p>
        </p:txBody>
      </p:sp>
      <p:sp>
        <p:nvSpPr>
          <p:cNvPr id="3" name="Content Placeholder 2">
            <a:extLst>
              <a:ext uri="{FF2B5EF4-FFF2-40B4-BE49-F238E27FC236}">
                <a16:creationId xmlns:a16="http://schemas.microsoft.com/office/drawing/2014/main" id="{57720632-10F9-4465-8801-A4E9103F103D}"/>
              </a:ext>
            </a:extLst>
          </p:cNvPr>
          <p:cNvSpPr>
            <a:spLocks noGrp="1"/>
          </p:cNvSpPr>
          <p:nvPr>
            <p:ph idx="1"/>
          </p:nvPr>
        </p:nvSpPr>
        <p:spPr/>
        <p:txBody>
          <a:bodyPr/>
          <a:lstStyle/>
          <a:p>
            <a:r>
              <a:rPr lang="en-US" sz="2000" dirty="0"/>
              <a:t>UCD’s Facilities and Administrative rate agreement dictates what we may charge on grants, including recovery for subcontract costs</a:t>
            </a:r>
          </a:p>
          <a:p>
            <a:pPr lvl="1"/>
            <a:r>
              <a:rPr lang="en-US" dirty="0">
                <a:hlinkClick r:id="rId2"/>
              </a:rPr>
              <a:t>http://www.ucdenver.edu/research/OGC/awardadmin/preaward/Documents/Negotiated%20Rate%20Agreement%20dated%20March%208%2c%202016.pdf</a:t>
            </a:r>
            <a:endParaRPr lang="en-US" dirty="0"/>
          </a:p>
          <a:p>
            <a:r>
              <a:rPr lang="en-US" sz="2000" dirty="0"/>
              <a:t>For NIH, this is also covered in the Grants Policy Statement under the Modified Total Direct Cost (MTDC) glossary entry</a:t>
            </a:r>
          </a:p>
          <a:p>
            <a:pPr lvl="1"/>
            <a:r>
              <a:rPr lang="en-US" dirty="0">
                <a:hlinkClick r:id="rId3"/>
              </a:rPr>
              <a:t>https://grants.nih.gov/grants/policy/nihgps/nihgps.pdf</a:t>
            </a:r>
            <a:endParaRPr lang="en-US" dirty="0"/>
          </a:p>
          <a:p>
            <a:endParaRPr lang="en-US" dirty="0"/>
          </a:p>
        </p:txBody>
      </p:sp>
      <p:sp>
        <p:nvSpPr>
          <p:cNvPr id="4" name="Slide Number Placeholder 3">
            <a:extLst>
              <a:ext uri="{FF2B5EF4-FFF2-40B4-BE49-F238E27FC236}">
                <a16:creationId xmlns:a16="http://schemas.microsoft.com/office/drawing/2014/main" id="{0BE1733B-1288-4229-8373-B9814790FA3B}"/>
              </a:ext>
            </a:extLst>
          </p:cNvPr>
          <p:cNvSpPr>
            <a:spLocks noGrp="1"/>
          </p:cNvSpPr>
          <p:nvPr>
            <p:ph type="sldNum" sz="quarter" idx="11"/>
          </p:nvPr>
        </p:nvSpPr>
        <p:spPr/>
        <p:txBody>
          <a:bodyPr/>
          <a:lstStyle/>
          <a:p>
            <a:fld id="{9708802B-CECE-C644-A6A3-3C9AAC922203}" type="slidenum">
              <a:rPr lang="en-US" smtClean="0"/>
              <a:pPr/>
              <a:t>59</a:t>
            </a:fld>
            <a:endParaRPr lang="en-US"/>
          </a:p>
        </p:txBody>
      </p:sp>
    </p:spTree>
    <p:extLst>
      <p:ext uri="{BB962C8B-B14F-4D97-AF65-F5344CB8AC3E}">
        <p14:creationId xmlns:p14="http://schemas.microsoft.com/office/powerpoint/2010/main" val="2032588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Salaries and Benefits </a:t>
            </a:r>
          </a:p>
        </p:txBody>
      </p:sp>
      <p:sp>
        <p:nvSpPr>
          <p:cNvPr id="3" name="Content Placeholder 2"/>
          <p:cNvSpPr>
            <a:spLocks noGrp="1"/>
          </p:cNvSpPr>
          <p:nvPr>
            <p:ph idx="1"/>
          </p:nvPr>
        </p:nvSpPr>
        <p:spPr>
          <a:xfrm>
            <a:off x="76200" y="911860"/>
            <a:ext cx="8686800" cy="4343400"/>
          </a:xfrm>
        </p:spPr>
        <p:txBody>
          <a:bodyPr>
            <a:normAutofit fontScale="70000" lnSpcReduction="20000"/>
          </a:bodyPr>
          <a:lstStyle/>
          <a:p>
            <a:r>
              <a:rPr lang="en-US" dirty="0"/>
              <a:t>Looking up salary information for UCD employees (see handout)</a:t>
            </a:r>
          </a:p>
          <a:p>
            <a:pPr lvl="1"/>
            <a:r>
              <a:rPr lang="en-US" dirty="0"/>
              <a:t>If you are collaborating with someone at the downtown campus, you may want to double check their salary info with someone in their department.  HCM does not account for tenure increases and those can be substantial.</a:t>
            </a:r>
          </a:p>
          <a:p>
            <a:r>
              <a:rPr lang="en-US" dirty="0"/>
              <a:t>Converting percent effort to person months</a:t>
            </a:r>
          </a:p>
          <a:p>
            <a:pPr lvl="1"/>
            <a:r>
              <a:rPr lang="en-US" dirty="0"/>
              <a:t>Example: PI with 12-month appointment will dedicate 25% effort</a:t>
            </a:r>
          </a:p>
          <a:p>
            <a:pPr lvl="2"/>
            <a:r>
              <a:rPr lang="en-US" dirty="0"/>
              <a:t>12.00 months x 0.25 = 3.00 Calendar months</a:t>
            </a:r>
          </a:p>
          <a:p>
            <a:pPr lvl="1"/>
            <a:r>
              <a:rPr lang="en-US" dirty="0"/>
              <a:t>Example: PI with 9-month appointment will dedicate 25% effort </a:t>
            </a:r>
          </a:p>
          <a:p>
            <a:pPr lvl="2"/>
            <a:r>
              <a:rPr lang="en-US" dirty="0"/>
              <a:t>9.00 months x 0.25 = 2.25 Academic months</a:t>
            </a:r>
          </a:p>
          <a:p>
            <a:pPr lvl="1"/>
            <a:r>
              <a:rPr lang="en-US" dirty="0"/>
              <a:t>You can also easily search the internet to find several calculator excel spreadsheets</a:t>
            </a:r>
          </a:p>
          <a:p>
            <a:endParaRPr lang="en-US" dirty="0"/>
          </a:p>
          <a:p>
            <a:r>
              <a:rPr lang="en-US" dirty="0"/>
              <a:t>Fringe Benefit rates for UCD: </a:t>
            </a:r>
            <a:r>
              <a:rPr lang="en-US" sz="2200" dirty="0">
                <a:hlinkClick r:id="rId3"/>
              </a:rPr>
              <a:t>http://www.ucdenver.edu/research/Research%20Administration%20Documents/Fringe%20Benefits%20Rates%20for%20Grant%20Proposals,%20UCD.pdf</a:t>
            </a:r>
            <a:r>
              <a:rPr lang="en-US" sz="2200" dirty="0"/>
              <a:t> </a:t>
            </a:r>
          </a:p>
          <a:p>
            <a:endParaRPr lang="en-US" sz="2200" dirty="0"/>
          </a:p>
          <a:p>
            <a:r>
              <a:rPr lang="en-US" sz="2200" dirty="0"/>
              <a:t>Can include 3% salary increases each year </a:t>
            </a:r>
          </a:p>
          <a:p>
            <a:endParaRPr lang="en-US" sz="2200" dirty="0"/>
          </a:p>
          <a:p>
            <a:endParaRPr lang="en-US" sz="2200" dirty="0"/>
          </a:p>
          <a:p>
            <a:pPr marL="914400" lvl="2" indent="0">
              <a:buNone/>
            </a:pPr>
            <a:endParaRPr lang="en-US" dirty="0"/>
          </a:p>
          <a:p>
            <a:pPr lvl="2"/>
            <a:endParaRPr lang="en-US" dirty="0"/>
          </a:p>
        </p:txBody>
      </p:sp>
    </p:spTree>
    <p:extLst>
      <p:ext uri="{BB962C8B-B14F-4D97-AF65-F5344CB8AC3E}">
        <p14:creationId xmlns:p14="http://schemas.microsoft.com/office/powerpoint/2010/main" val="14775883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2C18C-611D-40AB-B39F-1A2EC6876CFB}"/>
              </a:ext>
            </a:extLst>
          </p:cNvPr>
          <p:cNvSpPr>
            <a:spLocks noGrp="1"/>
          </p:cNvSpPr>
          <p:nvPr>
            <p:ph type="title"/>
          </p:nvPr>
        </p:nvSpPr>
        <p:spPr/>
        <p:txBody>
          <a:bodyPr/>
          <a:lstStyle/>
          <a:p>
            <a:r>
              <a:rPr lang="en-US" b="1" dirty="0">
                <a:solidFill>
                  <a:schemeClr val="accent2"/>
                </a:solidFill>
              </a:rPr>
              <a:t>Federal</a:t>
            </a:r>
            <a:r>
              <a:rPr lang="en-US" dirty="0"/>
              <a:t> </a:t>
            </a:r>
            <a:r>
              <a:rPr lang="en-US" b="1" dirty="0">
                <a:solidFill>
                  <a:schemeClr val="accent2"/>
                </a:solidFill>
              </a:rPr>
              <a:t>Sponsors (cont’d)</a:t>
            </a:r>
          </a:p>
        </p:txBody>
      </p:sp>
      <p:sp>
        <p:nvSpPr>
          <p:cNvPr id="3" name="Content Placeholder 2">
            <a:extLst>
              <a:ext uri="{FF2B5EF4-FFF2-40B4-BE49-F238E27FC236}">
                <a16:creationId xmlns:a16="http://schemas.microsoft.com/office/drawing/2014/main" id="{ECD93076-E361-47BB-B4D8-145E1BF6126D}"/>
              </a:ext>
            </a:extLst>
          </p:cNvPr>
          <p:cNvSpPr>
            <a:spLocks noGrp="1"/>
          </p:cNvSpPr>
          <p:nvPr>
            <p:ph idx="1"/>
          </p:nvPr>
        </p:nvSpPr>
        <p:spPr/>
        <p:txBody>
          <a:bodyPr/>
          <a:lstStyle/>
          <a:p>
            <a:r>
              <a:rPr lang="en-US" sz="1800" dirty="0"/>
              <a:t>Per the agreement: </a:t>
            </a:r>
            <a:r>
              <a:rPr lang="en-US" sz="2000" dirty="0"/>
              <a:t>UCD will charge the appropriate F&amp;A rate on the first $25,000 of </a:t>
            </a:r>
            <a:r>
              <a:rPr lang="en-US" sz="2000" b="1" dirty="0"/>
              <a:t>each</a:t>
            </a:r>
            <a:r>
              <a:rPr lang="en-US" sz="2000" dirty="0"/>
              <a:t> subcontract (per competitive segment, generally 5 years for standard NIH R01 grants)</a:t>
            </a:r>
          </a:p>
          <a:p>
            <a:pPr lvl="2"/>
            <a:r>
              <a:rPr lang="en-US" sz="1600" dirty="0"/>
              <a:t>Modified total direct costs, consisting of all salaries and wages, fringe benefits, materials and supplies, services, travel, </a:t>
            </a:r>
            <a:r>
              <a:rPr lang="en-US" sz="1600" b="1" dirty="0"/>
              <a:t>and subgrants and subcontracts up to the first $25,000 of each subgrant or subcontract (regardless of the period covered by the subgrant or subcontract)</a:t>
            </a:r>
            <a:r>
              <a:rPr lang="en-US" sz="1600" dirty="0"/>
              <a:t>. Equipment, capital expenditures, charges for patient care, tuition remission, rental costs, scholarships, and fellowships as well as </a:t>
            </a:r>
            <a:r>
              <a:rPr lang="en-US" sz="1600" b="1" dirty="0"/>
              <a:t>the portion of each subgrant and subcontract in excess of $25,000 shall be excluded from modified total direct costs</a:t>
            </a:r>
            <a:r>
              <a:rPr lang="en-US" sz="1600" dirty="0"/>
              <a:t>.</a:t>
            </a:r>
          </a:p>
          <a:p>
            <a:pPr lvl="2"/>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8AFDD065-A632-42FA-9415-4BE77E46A3DC}"/>
              </a:ext>
            </a:extLst>
          </p:cNvPr>
          <p:cNvSpPr>
            <a:spLocks noGrp="1"/>
          </p:cNvSpPr>
          <p:nvPr>
            <p:ph type="sldNum" sz="quarter" idx="11"/>
          </p:nvPr>
        </p:nvSpPr>
        <p:spPr/>
        <p:txBody>
          <a:bodyPr/>
          <a:lstStyle/>
          <a:p>
            <a:fld id="{9708802B-CECE-C644-A6A3-3C9AAC922203}" type="slidenum">
              <a:rPr lang="en-US" smtClean="0"/>
              <a:pPr/>
              <a:t>60</a:t>
            </a:fld>
            <a:endParaRPr lang="en-US"/>
          </a:p>
        </p:txBody>
      </p:sp>
    </p:spTree>
    <p:extLst>
      <p:ext uri="{BB962C8B-B14F-4D97-AF65-F5344CB8AC3E}">
        <p14:creationId xmlns:p14="http://schemas.microsoft.com/office/powerpoint/2010/main" val="16942902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EF8F1-593A-42CC-959F-683ACE52DDCF}"/>
              </a:ext>
            </a:extLst>
          </p:cNvPr>
          <p:cNvSpPr>
            <a:spLocks noGrp="1"/>
          </p:cNvSpPr>
          <p:nvPr>
            <p:ph type="title"/>
          </p:nvPr>
        </p:nvSpPr>
        <p:spPr/>
        <p:txBody>
          <a:bodyPr/>
          <a:lstStyle/>
          <a:p>
            <a:r>
              <a:rPr lang="en-US" b="1" dirty="0">
                <a:solidFill>
                  <a:schemeClr val="accent2"/>
                </a:solidFill>
              </a:rPr>
              <a:t>NIH Specific Guidance</a:t>
            </a:r>
          </a:p>
        </p:txBody>
      </p:sp>
      <p:sp>
        <p:nvSpPr>
          <p:cNvPr id="3" name="Content Placeholder 2">
            <a:extLst>
              <a:ext uri="{FF2B5EF4-FFF2-40B4-BE49-F238E27FC236}">
                <a16:creationId xmlns:a16="http://schemas.microsoft.com/office/drawing/2014/main" id="{F7F49C92-5807-4AFD-9479-862788F83AC8}"/>
              </a:ext>
            </a:extLst>
          </p:cNvPr>
          <p:cNvSpPr>
            <a:spLocks noGrp="1"/>
          </p:cNvSpPr>
          <p:nvPr>
            <p:ph idx="1"/>
          </p:nvPr>
        </p:nvSpPr>
        <p:spPr/>
        <p:txBody>
          <a:bodyPr/>
          <a:lstStyle/>
          <a:p>
            <a:r>
              <a:rPr lang="en-US" dirty="0"/>
              <a:t>NIH enforces additional restrictions beyond those found in our federally negotiated rate for specific scenarios</a:t>
            </a:r>
          </a:p>
          <a:p>
            <a:pPr lvl="1"/>
            <a:r>
              <a:rPr lang="en-US" dirty="0"/>
              <a:t>Foreign institutions and international organizations</a:t>
            </a:r>
          </a:p>
          <a:p>
            <a:pPr lvl="1"/>
            <a:r>
              <a:rPr lang="en-US" dirty="0"/>
              <a:t>Subcontractors without an established F&amp;A rate</a:t>
            </a:r>
          </a:p>
          <a:p>
            <a:pPr lvl="1"/>
            <a:r>
              <a:rPr lang="en-US" dirty="0"/>
              <a:t>For profit entities</a:t>
            </a:r>
          </a:p>
          <a:p>
            <a:endParaRPr lang="en-US" dirty="0"/>
          </a:p>
        </p:txBody>
      </p:sp>
      <p:sp>
        <p:nvSpPr>
          <p:cNvPr id="4" name="Slide Number Placeholder 3">
            <a:extLst>
              <a:ext uri="{FF2B5EF4-FFF2-40B4-BE49-F238E27FC236}">
                <a16:creationId xmlns:a16="http://schemas.microsoft.com/office/drawing/2014/main" id="{397F00B3-6D62-4DD6-AD2B-5C2D051C3218}"/>
              </a:ext>
            </a:extLst>
          </p:cNvPr>
          <p:cNvSpPr>
            <a:spLocks noGrp="1"/>
          </p:cNvSpPr>
          <p:nvPr>
            <p:ph type="sldNum" sz="quarter" idx="11"/>
          </p:nvPr>
        </p:nvSpPr>
        <p:spPr/>
        <p:txBody>
          <a:bodyPr/>
          <a:lstStyle/>
          <a:p>
            <a:fld id="{9708802B-CECE-C644-A6A3-3C9AAC922203}" type="slidenum">
              <a:rPr lang="en-US" smtClean="0"/>
              <a:pPr/>
              <a:t>61</a:t>
            </a:fld>
            <a:endParaRPr lang="en-US"/>
          </a:p>
        </p:txBody>
      </p:sp>
    </p:spTree>
    <p:extLst>
      <p:ext uri="{BB962C8B-B14F-4D97-AF65-F5344CB8AC3E}">
        <p14:creationId xmlns:p14="http://schemas.microsoft.com/office/powerpoint/2010/main" val="39574799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ED505-4956-486B-8BE6-C69D817F8C39}"/>
              </a:ext>
            </a:extLst>
          </p:cNvPr>
          <p:cNvSpPr>
            <a:spLocks noGrp="1"/>
          </p:cNvSpPr>
          <p:nvPr>
            <p:ph type="title"/>
          </p:nvPr>
        </p:nvSpPr>
        <p:spPr/>
        <p:txBody>
          <a:bodyPr/>
          <a:lstStyle/>
          <a:p>
            <a:r>
              <a:rPr lang="en-US" b="1" dirty="0">
                <a:solidFill>
                  <a:schemeClr val="accent2"/>
                </a:solidFill>
              </a:rPr>
              <a:t>NIH Specific Guidance (cont’d)</a:t>
            </a:r>
          </a:p>
        </p:txBody>
      </p:sp>
      <p:sp>
        <p:nvSpPr>
          <p:cNvPr id="3" name="Content Placeholder 2">
            <a:extLst>
              <a:ext uri="{FF2B5EF4-FFF2-40B4-BE49-F238E27FC236}">
                <a16:creationId xmlns:a16="http://schemas.microsoft.com/office/drawing/2014/main" id="{745CEAA4-C4B6-4A05-A374-7239AE77750B}"/>
              </a:ext>
            </a:extLst>
          </p:cNvPr>
          <p:cNvSpPr>
            <a:spLocks noGrp="1"/>
          </p:cNvSpPr>
          <p:nvPr>
            <p:ph idx="1"/>
          </p:nvPr>
        </p:nvSpPr>
        <p:spPr/>
        <p:txBody>
          <a:bodyPr/>
          <a:lstStyle/>
          <a:p>
            <a:r>
              <a:rPr lang="en-US" dirty="0"/>
              <a:t>Foreign Institutions and International Organizations</a:t>
            </a:r>
          </a:p>
          <a:p>
            <a:r>
              <a:rPr lang="en-US" dirty="0"/>
              <a:t>8% of MTDC: </a:t>
            </a:r>
          </a:p>
          <a:p>
            <a:pPr lvl="1"/>
            <a:r>
              <a:rPr lang="en-US" dirty="0"/>
              <a:t>Grants to Foreign Organizations and International Organizations. With the exception of the American University of Beirut and the World Health Organization, which are eligible for full F&amp;A cost reimbursement, F&amp;A costs under grants to foreign and international organizations will be </a:t>
            </a:r>
            <a:r>
              <a:rPr lang="en-US" b="1" dirty="0"/>
              <a:t>funded at a fixed rate of 8 percent</a:t>
            </a:r>
            <a:r>
              <a:rPr lang="en-US" dirty="0"/>
              <a:t> of modified total direct costs, exclusive of tuition and related fees, direct expenditures for equipment, and subawards in excess of $25,000. </a:t>
            </a:r>
          </a:p>
          <a:p>
            <a:pPr lvl="1"/>
            <a:r>
              <a:rPr lang="en-US" dirty="0">
                <a:hlinkClick r:id="rId2"/>
              </a:rPr>
              <a:t>https://grants.nih.gov/grants/policy/nihgps/html5/section_16/16.6_allowable_and_unallowable_costs.htm</a:t>
            </a:r>
            <a:endParaRPr lang="en-US" dirty="0"/>
          </a:p>
          <a:p>
            <a:endParaRPr lang="en-US" dirty="0"/>
          </a:p>
        </p:txBody>
      </p:sp>
      <p:sp>
        <p:nvSpPr>
          <p:cNvPr id="4" name="Slide Number Placeholder 3">
            <a:extLst>
              <a:ext uri="{FF2B5EF4-FFF2-40B4-BE49-F238E27FC236}">
                <a16:creationId xmlns:a16="http://schemas.microsoft.com/office/drawing/2014/main" id="{3A6B6E4F-CB0A-439D-B960-B79DDB8A7F16}"/>
              </a:ext>
            </a:extLst>
          </p:cNvPr>
          <p:cNvSpPr>
            <a:spLocks noGrp="1"/>
          </p:cNvSpPr>
          <p:nvPr>
            <p:ph type="sldNum" sz="quarter" idx="11"/>
          </p:nvPr>
        </p:nvSpPr>
        <p:spPr/>
        <p:txBody>
          <a:bodyPr/>
          <a:lstStyle/>
          <a:p>
            <a:fld id="{9708802B-CECE-C644-A6A3-3C9AAC922203}" type="slidenum">
              <a:rPr lang="en-US" smtClean="0"/>
              <a:pPr/>
              <a:t>62</a:t>
            </a:fld>
            <a:endParaRPr lang="en-US"/>
          </a:p>
        </p:txBody>
      </p:sp>
    </p:spTree>
    <p:extLst>
      <p:ext uri="{BB962C8B-B14F-4D97-AF65-F5344CB8AC3E}">
        <p14:creationId xmlns:p14="http://schemas.microsoft.com/office/powerpoint/2010/main" val="15782347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E0DB-285A-4CB2-9676-B3E5D8C716AC}"/>
              </a:ext>
            </a:extLst>
          </p:cNvPr>
          <p:cNvSpPr>
            <a:spLocks noGrp="1"/>
          </p:cNvSpPr>
          <p:nvPr>
            <p:ph type="title"/>
          </p:nvPr>
        </p:nvSpPr>
        <p:spPr/>
        <p:txBody>
          <a:bodyPr/>
          <a:lstStyle/>
          <a:p>
            <a:r>
              <a:rPr lang="en-US" b="1" dirty="0">
                <a:solidFill>
                  <a:schemeClr val="accent2"/>
                </a:solidFill>
              </a:rPr>
              <a:t>NIH Specific Guidance (cont’d)</a:t>
            </a:r>
          </a:p>
        </p:txBody>
      </p:sp>
      <p:sp>
        <p:nvSpPr>
          <p:cNvPr id="3" name="Content Placeholder 2">
            <a:extLst>
              <a:ext uri="{FF2B5EF4-FFF2-40B4-BE49-F238E27FC236}">
                <a16:creationId xmlns:a16="http://schemas.microsoft.com/office/drawing/2014/main" id="{02B54896-BE7B-4AED-B08F-E67EF2126E87}"/>
              </a:ext>
            </a:extLst>
          </p:cNvPr>
          <p:cNvSpPr>
            <a:spLocks noGrp="1"/>
          </p:cNvSpPr>
          <p:nvPr>
            <p:ph idx="1"/>
          </p:nvPr>
        </p:nvSpPr>
        <p:spPr/>
        <p:txBody>
          <a:bodyPr/>
          <a:lstStyle/>
          <a:p>
            <a:r>
              <a:rPr lang="en-US" sz="1800" dirty="0"/>
              <a:t>Subcontractors without an established F&amp;A rate</a:t>
            </a:r>
          </a:p>
          <a:p>
            <a:r>
              <a:rPr lang="en-US" sz="1800" dirty="0"/>
              <a:t>10% MTDC</a:t>
            </a:r>
            <a:r>
              <a:rPr lang="en-US" dirty="0"/>
              <a:t>:</a:t>
            </a:r>
          </a:p>
          <a:p>
            <a:pPr lvl="1"/>
            <a:r>
              <a:rPr lang="en-US" sz="1400" dirty="0"/>
              <a:t>Consistent with 45 CFR 75.414(f), any institution of higher education (IHE), nonprofit organization, or state or local government that has never received a negotiated indirect cost rate, except for those non-Federal entities described in 45 CFR 75, Appendix VII, Section (D)(1)(b), </a:t>
            </a:r>
            <a:r>
              <a:rPr lang="en-US" sz="1400" b="1" dirty="0"/>
              <a:t>may elect to charge a de minimis rate of 10% of modified total direct costs (MTDC) </a:t>
            </a:r>
            <a:r>
              <a:rPr lang="en-US" sz="1400" dirty="0"/>
              <a:t>which may be used indefinitely. As described in 45 CFR 75.403, costs must be consistently charged as either indirect or direct costs, but may not be double charged or inconsistently charged as both. If chosen, this methodology once elected must be used consistently for all Federal awards until such time as a non-Federal entity chooses to negotiate for a rate, which the non-Federal entity may apply to do at any time</a:t>
            </a:r>
          </a:p>
          <a:p>
            <a:pPr lvl="1"/>
            <a:r>
              <a:rPr lang="en-US" sz="1400" dirty="0">
                <a:hlinkClick r:id="rId2"/>
              </a:rPr>
              <a:t>https://grants.nih.gov/grants/policy/nihgps/html5/section_7/7.4_reimbursement_of_facilities_and_administrative_costs.htm</a:t>
            </a:r>
            <a:endParaRPr lang="en-US" sz="1400" dirty="0"/>
          </a:p>
          <a:p>
            <a:endParaRPr lang="en-US" dirty="0"/>
          </a:p>
        </p:txBody>
      </p:sp>
      <p:sp>
        <p:nvSpPr>
          <p:cNvPr id="4" name="Slide Number Placeholder 3">
            <a:extLst>
              <a:ext uri="{FF2B5EF4-FFF2-40B4-BE49-F238E27FC236}">
                <a16:creationId xmlns:a16="http://schemas.microsoft.com/office/drawing/2014/main" id="{FA732EB2-8373-41D6-B271-5860F36A1339}"/>
              </a:ext>
            </a:extLst>
          </p:cNvPr>
          <p:cNvSpPr>
            <a:spLocks noGrp="1"/>
          </p:cNvSpPr>
          <p:nvPr>
            <p:ph type="sldNum" sz="quarter" idx="11"/>
          </p:nvPr>
        </p:nvSpPr>
        <p:spPr/>
        <p:txBody>
          <a:bodyPr/>
          <a:lstStyle/>
          <a:p>
            <a:fld id="{9708802B-CECE-C644-A6A3-3C9AAC922203}" type="slidenum">
              <a:rPr lang="en-US" smtClean="0"/>
              <a:pPr/>
              <a:t>63</a:t>
            </a:fld>
            <a:endParaRPr lang="en-US"/>
          </a:p>
        </p:txBody>
      </p:sp>
    </p:spTree>
    <p:extLst>
      <p:ext uri="{BB962C8B-B14F-4D97-AF65-F5344CB8AC3E}">
        <p14:creationId xmlns:p14="http://schemas.microsoft.com/office/powerpoint/2010/main" val="36874949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B176A-A809-4122-99B5-52E1F99E46FB}"/>
              </a:ext>
            </a:extLst>
          </p:cNvPr>
          <p:cNvSpPr>
            <a:spLocks noGrp="1"/>
          </p:cNvSpPr>
          <p:nvPr>
            <p:ph type="title"/>
          </p:nvPr>
        </p:nvSpPr>
        <p:spPr/>
        <p:txBody>
          <a:bodyPr/>
          <a:lstStyle/>
          <a:p>
            <a:r>
              <a:rPr lang="en-US" b="1" dirty="0">
                <a:solidFill>
                  <a:schemeClr val="accent2"/>
                </a:solidFill>
              </a:rPr>
              <a:t>NIH Specific Guidance (cont’d)</a:t>
            </a:r>
          </a:p>
        </p:txBody>
      </p:sp>
      <p:sp>
        <p:nvSpPr>
          <p:cNvPr id="3" name="Content Placeholder 2">
            <a:extLst>
              <a:ext uri="{FF2B5EF4-FFF2-40B4-BE49-F238E27FC236}">
                <a16:creationId xmlns:a16="http://schemas.microsoft.com/office/drawing/2014/main" id="{95D0C9C9-93EF-4240-B027-83DBDACB1697}"/>
              </a:ext>
            </a:extLst>
          </p:cNvPr>
          <p:cNvSpPr>
            <a:spLocks noGrp="1"/>
          </p:cNvSpPr>
          <p:nvPr>
            <p:ph idx="1"/>
          </p:nvPr>
        </p:nvSpPr>
        <p:spPr/>
        <p:txBody>
          <a:bodyPr/>
          <a:lstStyle/>
          <a:p>
            <a:r>
              <a:rPr lang="en-US" dirty="0"/>
              <a:t>For Profit Entities</a:t>
            </a:r>
          </a:p>
          <a:p>
            <a:r>
              <a:rPr lang="en-US" dirty="0"/>
              <a:t>Allowable, but only if the for-profit entity has a federally negotiated rate</a:t>
            </a:r>
          </a:p>
          <a:p>
            <a:pPr lvl="1"/>
            <a:r>
              <a:rPr lang="en-US" dirty="0"/>
              <a:t> If the consortium is with a for-profit entity, such as a small business, </a:t>
            </a:r>
            <a:r>
              <a:rPr lang="en-US" b="1" dirty="0"/>
              <a:t>the organization must have an established F&amp;A cost rate before they can charge F&amp;A costs</a:t>
            </a:r>
            <a:r>
              <a:rPr lang="en-US" dirty="0"/>
              <a:t>. The default small business rate of 40 percent is only applicable to SBIR and STTR applications.</a:t>
            </a:r>
          </a:p>
          <a:p>
            <a:pPr lvl="1"/>
            <a:r>
              <a:rPr lang="en-US" dirty="0">
                <a:hlinkClick r:id="rId2"/>
              </a:rPr>
              <a:t>https://grants.nih.gov/grants/policy/nihgps/html5/section_7/7.4_reimbursement_of_facilities_and_administrative_costs.htm</a:t>
            </a:r>
            <a:endParaRPr lang="en-US" dirty="0"/>
          </a:p>
          <a:p>
            <a:endParaRPr lang="en-US" dirty="0"/>
          </a:p>
        </p:txBody>
      </p:sp>
      <p:sp>
        <p:nvSpPr>
          <p:cNvPr id="4" name="Slide Number Placeholder 3">
            <a:extLst>
              <a:ext uri="{FF2B5EF4-FFF2-40B4-BE49-F238E27FC236}">
                <a16:creationId xmlns:a16="http://schemas.microsoft.com/office/drawing/2014/main" id="{E1656744-CE8C-4EEC-B13E-50A63E90FE34}"/>
              </a:ext>
            </a:extLst>
          </p:cNvPr>
          <p:cNvSpPr>
            <a:spLocks noGrp="1"/>
          </p:cNvSpPr>
          <p:nvPr>
            <p:ph type="sldNum" sz="quarter" idx="11"/>
          </p:nvPr>
        </p:nvSpPr>
        <p:spPr/>
        <p:txBody>
          <a:bodyPr/>
          <a:lstStyle/>
          <a:p>
            <a:fld id="{9708802B-CECE-C644-A6A3-3C9AAC922203}" type="slidenum">
              <a:rPr lang="en-US" smtClean="0"/>
              <a:pPr/>
              <a:t>64</a:t>
            </a:fld>
            <a:endParaRPr lang="en-US"/>
          </a:p>
        </p:txBody>
      </p:sp>
    </p:spTree>
    <p:extLst>
      <p:ext uri="{BB962C8B-B14F-4D97-AF65-F5344CB8AC3E}">
        <p14:creationId xmlns:p14="http://schemas.microsoft.com/office/powerpoint/2010/main" val="33464231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0DF12-3F92-4AC7-AD00-FA19EDA3FAE6}"/>
              </a:ext>
            </a:extLst>
          </p:cNvPr>
          <p:cNvSpPr>
            <a:spLocks noGrp="1"/>
          </p:cNvSpPr>
          <p:nvPr>
            <p:ph type="title"/>
          </p:nvPr>
        </p:nvSpPr>
        <p:spPr/>
        <p:txBody>
          <a:bodyPr/>
          <a:lstStyle/>
          <a:p>
            <a:r>
              <a:rPr lang="en-US" b="1" dirty="0">
                <a:solidFill>
                  <a:schemeClr val="accent2"/>
                </a:solidFill>
              </a:rPr>
              <a:t>Non-Federal Sponsors</a:t>
            </a:r>
          </a:p>
        </p:txBody>
      </p:sp>
      <p:sp>
        <p:nvSpPr>
          <p:cNvPr id="3" name="Content Placeholder 2">
            <a:extLst>
              <a:ext uri="{FF2B5EF4-FFF2-40B4-BE49-F238E27FC236}">
                <a16:creationId xmlns:a16="http://schemas.microsoft.com/office/drawing/2014/main" id="{AF48E807-54C2-4FE0-A6D0-59EBBBE43AC7}"/>
              </a:ext>
            </a:extLst>
          </p:cNvPr>
          <p:cNvSpPr>
            <a:spLocks noGrp="1"/>
          </p:cNvSpPr>
          <p:nvPr>
            <p:ph idx="1"/>
          </p:nvPr>
        </p:nvSpPr>
        <p:spPr/>
        <p:txBody>
          <a:bodyPr/>
          <a:lstStyle/>
          <a:p>
            <a:r>
              <a:rPr lang="en-US" sz="1400" dirty="0"/>
              <a:t>UCD will charge indirect costs on the total costs (direct + indirect) of any subcontract to non-federal sponsors in the absence of a published sponsor policy to the contrary</a:t>
            </a:r>
          </a:p>
          <a:p>
            <a:pPr lvl="1"/>
            <a:r>
              <a:rPr lang="en-US" sz="1400" dirty="0"/>
              <a:t>Ex: UCD total budget limit = $100,000 with 20% Indirect Costs allowed</a:t>
            </a:r>
          </a:p>
          <a:p>
            <a:pPr lvl="2"/>
            <a:r>
              <a:rPr lang="en-US" sz="1400" dirty="0"/>
              <a:t>UCD costs =$83,333</a:t>
            </a:r>
          </a:p>
          <a:p>
            <a:pPr lvl="3"/>
            <a:r>
              <a:rPr lang="en-US" sz="1400" dirty="0"/>
              <a:t>$50,000 Personnel</a:t>
            </a:r>
          </a:p>
          <a:p>
            <a:pPr lvl="3"/>
            <a:r>
              <a:rPr lang="en-US" sz="1400" dirty="0"/>
              <a:t>$13,333 Materials</a:t>
            </a:r>
          </a:p>
          <a:p>
            <a:pPr lvl="3"/>
            <a:r>
              <a:rPr lang="en-US" sz="1400" dirty="0"/>
              <a:t>$20,000 Subcontract Costs</a:t>
            </a:r>
          </a:p>
          <a:p>
            <a:pPr lvl="4"/>
            <a:r>
              <a:rPr lang="en-US" sz="1400" dirty="0"/>
              <a:t>($16,667 Direct + $3,333 Indirect)</a:t>
            </a:r>
          </a:p>
          <a:p>
            <a:pPr lvl="3"/>
            <a:r>
              <a:rPr lang="en-US" sz="1400" dirty="0"/>
              <a:t>$100,000 Total Costs</a:t>
            </a:r>
          </a:p>
          <a:p>
            <a:pPr lvl="1"/>
            <a:r>
              <a:rPr lang="en-US" sz="1400" dirty="0"/>
              <a:t>Do not exclude costs over $25,000 from the indirect cost base unless that is the foundation’s published policy</a:t>
            </a:r>
          </a:p>
          <a:p>
            <a:pPr lvl="4"/>
            <a:endParaRPr lang="en-US" dirty="0"/>
          </a:p>
          <a:p>
            <a:endParaRPr lang="en-US" dirty="0"/>
          </a:p>
        </p:txBody>
      </p:sp>
      <p:sp>
        <p:nvSpPr>
          <p:cNvPr id="4" name="Slide Number Placeholder 3">
            <a:extLst>
              <a:ext uri="{FF2B5EF4-FFF2-40B4-BE49-F238E27FC236}">
                <a16:creationId xmlns:a16="http://schemas.microsoft.com/office/drawing/2014/main" id="{EA56D311-21B7-4DE3-9E9B-C457ACA829B8}"/>
              </a:ext>
            </a:extLst>
          </p:cNvPr>
          <p:cNvSpPr>
            <a:spLocks noGrp="1"/>
          </p:cNvSpPr>
          <p:nvPr>
            <p:ph type="sldNum" sz="quarter" idx="11"/>
          </p:nvPr>
        </p:nvSpPr>
        <p:spPr/>
        <p:txBody>
          <a:bodyPr/>
          <a:lstStyle/>
          <a:p>
            <a:fld id="{9708802B-CECE-C644-A6A3-3C9AAC922203}" type="slidenum">
              <a:rPr lang="en-US" smtClean="0"/>
              <a:pPr/>
              <a:t>65</a:t>
            </a:fld>
            <a:endParaRPr lang="en-US"/>
          </a:p>
        </p:txBody>
      </p:sp>
    </p:spTree>
    <p:extLst>
      <p:ext uri="{BB962C8B-B14F-4D97-AF65-F5344CB8AC3E}">
        <p14:creationId xmlns:p14="http://schemas.microsoft.com/office/powerpoint/2010/main" val="42727968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0F1CE-4808-48A6-B600-7037C9BA49FF}"/>
              </a:ext>
            </a:extLst>
          </p:cNvPr>
          <p:cNvSpPr>
            <a:spLocks noGrp="1"/>
          </p:cNvSpPr>
          <p:nvPr>
            <p:ph type="title"/>
          </p:nvPr>
        </p:nvSpPr>
        <p:spPr/>
        <p:txBody>
          <a:bodyPr/>
          <a:lstStyle/>
          <a:p>
            <a:r>
              <a:rPr lang="en-US" b="1" dirty="0">
                <a:solidFill>
                  <a:schemeClr val="accent2"/>
                </a:solidFill>
              </a:rPr>
              <a:t>Non-Federal</a:t>
            </a:r>
            <a:r>
              <a:rPr lang="en-US" dirty="0"/>
              <a:t> </a:t>
            </a:r>
            <a:r>
              <a:rPr lang="en-US" b="1" dirty="0">
                <a:solidFill>
                  <a:schemeClr val="accent2"/>
                </a:solidFill>
              </a:rPr>
              <a:t>Sponsors (cont’d)</a:t>
            </a:r>
          </a:p>
        </p:txBody>
      </p:sp>
      <p:sp>
        <p:nvSpPr>
          <p:cNvPr id="3" name="Content Placeholder 2">
            <a:extLst>
              <a:ext uri="{FF2B5EF4-FFF2-40B4-BE49-F238E27FC236}">
                <a16:creationId xmlns:a16="http://schemas.microsoft.com/office/drawing/2014/main" id="{937B655E-0EB9-4309-82F9-938979501099}"/>
              </a:ext>
            </a:extLst>
          </p:cNvPr>
          <p:cNvSpPr>
            <a:spLocks noGrp="1"/>
          </p:cNvSpPr>
          <p:nvPr>
            <p:ph idx="1"/>
          </p:nvPr>
        </p:nvSpPr>
        <p:spPr/>
        <p:txBody>
          <a:bodyPr/>
          <a:lstStyle/>
          <a:p>
            <a:r>
              <a:rPr lang="en-US" dirty="0"/>
              <a:t>Pay attention for special restrictions for foundations. Not all foundations allow indirect costs on subcontracts or restrict how much can be charged</a:t>
            </a:r>
          </a:p>
          <a:p>
            <a:pPr lvl="1"/>
            <a:r>
              <a:rPr lang="en-US" sz="1600" dirty="0"/>
              <a:t>Example: Subcontracts for work to be done by another individual or organization, on the approved AHA project, may be requested. If the subcontracting organization includes 10% Indirect Costs as a portion of the subcontract, the Awardee Institution cannot take an additional 10% on top of these indirect costs. Indirect costs can only be charged once on the subcontract expenses.</a:t>
            </a:r>
          </a:p>
          <a:p>
            <a:pPr lvl="2"/>
            <a:r>
              <a:rPr lang="en-US" sz="1600" dirty="0"/>
              <a:t>From the American Heart Association Award Guide: </a:t>
            </a:r>
            <a:r>
              <a:rPr lang="en-US" sz="1600" dirty="0">
                <a:hlinkClick r:id="rId2"/>
              </a:rPr>
              <a:t>https://professional.heart.org/idc/groups/ahamah-public/@wcm/@sop/@rsch/documents/downloadable/ucm_425466.pdf</a:t>
            </a:r>
            <a:endParaRPr lang="en-US" sz="1600" dirty="0"/>
          </a:p>
          <a:p>
            <a:pPr lvl="1"/>
            <a:endParaRPr lang="en-US" dirty="0"/>
          </a:p>
        </p:txBody>
      </p:sp>
      <p:sp>
        <p:nvSpPr>
          <p:cNvPr id="4" name="Slide Number Placeholder 3">
            <a:extLst>
              <a:ext uri="{FF2B5EF4-FFF2-40B4-BE49-F238E27FC236}">
                <a16:creationId xmlns:a16="http://schemas.microsoft.com/office/drawing/2014/main" id="{F11DE4FA-0923-4CE7-8574-735024BE6883}"/>
              </a:ext>
            </a:extLst>
          </p:cNvPr>
          <p:cNvSpPr>
            <a:spLocks noGrp="1"/>
          </p:cNvSpPr>
          <p:nvPr>
            <p:ph type="sldNum" sz="quarter" idx="11"/>
          </p:nvPr>
        </p:nvSpPr>
        <p:spPr/>
        <p:txBody>
          <a:bodyPr/>
          <a:lstStyle/>
          <a:p>
            <a:fld id="{9708802B-CECE-C644-A6A3-3C9AAC922203}" type="slidenum">
              <a:rPr lang="en-US" smtClean="0"/>
              <a:pPr/>
              <a:t>66</a:t>
            </a:fld>
            <a:endParaRPr lang="en-US"/>
          </a:p>
        </p:txBody>
      </p:sp>
    </p:spTree>
    <p:extLst>
      <p:ext uri="{BB962C8B-B14F-4D97-AF65-F5344CB8AC3E}">
        <p14:creationId xmlns:p14="http://schemas.microsoft.com/office/powerpoint/2010/main" val="39724529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3B0B7-A898-417C-A6F5-EDFE1519A622}"/>
              </a:ext>
            </a:extLst>
          </p:cNvPr>
          <p:cNvSpPr>
            <a:spLocks noGrp="1"/>
          </p:cNvSpPr>
          <p:nvPr>
            <p:ph type="title"/>
          </p:nvPr>
        </p:nvSpPr>
        <p:spPr>
          <a:xfrm>
            <a:off x="609600" y="838200"/>
            <a:ext cx="8001000" cy="571500"/>
          </a:xfrm>
        </p:spPr>
        <p:txBody>
          <a:bodyPr/>
          <a:lstStyle/>
          <a:p>
            <a:r>
              <a:rPr lang="en-US" b="1" dirty="0">
                <a:solidFill>
                  <a:schemeClr val="accent2"/>
                </a:solidFill>
              </a:rPr>
              <a:t>Special Cases</a:t>
            </a:r>
          </a:p>
        </p:txBody>
      </p:sp>
      <p:sp>
        <p:nvSpPr>
          <p:cNvPr id="3" name="Content Placeholder 2">
            <a:extLst>
              <a:ext uri="{FF2B5EF4-FFF2-40B4-BE49-F238E27FC236}">
                <a16:creationId xmlns:a16="http://schemas.microsoft.com/office/drawing/2014/main" id="{A5FA29F5-4C7E-41B5-85D2-B1AA3C5C274D}"/>
              </a:ext>
            </a:extLst>
          </p:cNvPr>
          <p:cNvSpPr>
            <a:spLocks noGrp="1"/>
          </p:cNvSpPr>
          <p:nvPr>
            <p:ph idx="1"/>
          </p:nvPr>
        </p:nvSpPr>
        <p:spPr/>
        <p:txBody>
          <a:bodyPr/>
          <a:lstStyle/>
          <a:p>
            <a:r>
              <a:rPr lang="en-US" dirty="0"/>
              <a:t>Grant Transfers</a:t>
            </a:r>
          </a:p>
          <a:p>
            <a:pPr lvl="1"/>
            <a:r>
              <a:rPr lang="en-US" dirty="0"/>
              <a:t>Be aware that even if allowed, transferring a grant can impact the budget significantly and not all sponsors follow the same policies</a:t>
            </a:r>
          </a:p>
          <a:p>
            <a:pPr lvl="2"/>
            <a:r>
              <a:rPr lang="en-US" dirty="0"/>
              <a:t>NIH: Only transfers direct costs, so any new subcontracts added in the transfer proposal will have both their direct </a:t>
            </a:r>
            <a:r>
              <a:rPr lang="en-US" b="1" dirty="0"/>
              <a:t>and indirect</a:t>
            </a:r>
            <a:r>
              <a:rPr lang="en-US" dirty="0"/>
              <a:t> </a:t>
            </a:r>
            <a:r>
              <a:rPr lang="en-US" b="1" dirty="0"/>
              <a:t>costs</a:t>
            </a:r>
            <a:r>
              <a:rPr lang="en-US" dirty="0"/>
              <a:t> come out of the transferred direct costs</a:t>
            </a:r>
          </a:p>
          <a:p>
            <a:pPr lvl="3"/>
            <a:r>
              <a:rPr lang="en-US" dirty="0"/>
              <a:t>Make sure the PI understands this and to budget accordingly</a:t>
            </a:r>
          </a:p>
          <a:p>
            <a:pPr lvl="2"/>
            <a:r>
              <a:rPr lang="en-US" dirty="0"/>
              <a:t>NSF: Adding a subcontract would require prior approval</a:t>
            </a:r>
          </a:p>
          <a:p>
            <a:pPr lvl="3"/>
            <a:r>
              <a:rPr lang="en-US" dirty="0"/>
              <a:t>Relinquished amounts for NSF include indirect costs unlike NIH, so the transfer proposal must match the relinquished amount exactly</a:t>
            </a:r>
          </a:p>
          <a:p>
            <a:pPr lvl="1"/>
            <a:endParaRPr lang="en-US" dirty="0"/>
          </a:p>
        </p:txBody>
      </p:sp>
      <p:sp>
        <p:nvSpPr>
          <p:cNvPr id="4" name="Slide Number Placeholder 3">
            <a:extLst>
              <a:ext uri="{FF2B5EF4-FFF2-40B4-BE49-F238E27FC236}">
                <a16:creationId xmlns:a16="http://schemas.microsoft.com/office/drawing/2014/main" id="{FDF6A92F-EEC2-446A-998A-91EC22C41BB3}"/>
              </a:ext>
            </a:extLst>
          </p:cNvPr>
          <p:cNvSpPr>
            <a:spLocks noGrp="1"/>
          </p:cNvSpPr>
          <p:nvPr>
            <p:ph type="sldNum" sz="quarter" idx="11"/>
          </p:nvPr>
        </p:nvSpPr>
        <p:spPr/>
        <p:txBody>
          <a:bodyPr/>
          <a:lstStyle/>
          <a:p>
            <a:fld id="{9708802B-CECE-C644-A6A3-3C9AAC922203}" type="slidenum">
              <a:rPr lang="en-US" smtClean="0"/>
              <a:pPr/>
              <a:t>67</a:t>
            </a:fld>
            <a:endParaRPr lang="en-US"/>
          </a:p>
        </p:txBody>
      </p:sp>
    </p:spTree>
    <p:extLst>
      <p:ext uri="{BB962C8B-B14F-4D97-AF65-F5344CB8AC3E}">
        <p14:creationId xmlns:p14="http://schemas.microsoft.com/office/powerpoint/2010/main" val="23934418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320A-F6D3-4F91-8F8A-E119972CD99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C6489FA3-D01D-429C-B51C-BAF73BE5C333}"/>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CE2445E-73E6-48E1-A5A9-16DB0A80C4CF}"/>
              </a:ext>
            </a:extLst>
          </p:cNvPr>
          <p:cNvSpPr>
            <a:spLocks noGrp="1"/>
          </p:cNvSpPr>
          <p:nvPr>
            <p:ph type="sldNum" sz="quarter" idx="11"/>
          </p:nvPr>
        </p:nvSpPr>
        <p:spPr/>
        <p:txBody>
          <a:bodyPr/>
          <a:lstStyle/>
          <a:p>
            <a:fld id="{9708802B-CECE-C644-A6A3-3C9AAC922203}" type="slidenum">
              <a:rPr lang="en-US" smtClean="0"/>
              <a:pPr/>
              <a:t>68</a:t>
            </a:fld>
            <a:endParaRPr lang="en-US"/>
          </a:p>
        </p:txBody>
      </p:sp>
    </p:spTree>
    <p:extLst>
      <p:ext uri="{BB962C8B-B14F-4D97-AF65-F5344CB8AC3E}">
        <p14:creationId xmlns:p14="http://schemas.microsoft.com/office/powerpoint/2010/main" val="23000563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685800" y="342900"/>
            <a:ext cx="7772400" cy="2286000"/>
          </a:xfrm>
          <a:prstGeom prst="rect">
            <a:avLst/>
          </a:prstGeom>
        </p:spPr>
        <p:txBody>
          <a:bodyPr vert="horz" wrap="square" lIns="76200" tIns="38100" rIns="76200" bIns="38100" numCol="1" rtlCol="0" anchor="ctr" anchorCtr="0" compatLnSpc="1">
            <a:prstTxWarp prst="textNoShape">
              <a:avLst/>
            </a:prstTxWarp>
            <a:normAutofit/>
          </a:bodyPr>
          <a:lstStyle>
            <a:lvl1pPr algn="l" defTabSz="914400" rtl="0" eaLnBrk="1" latinLnBrk="0" hangingPunct="1">
              <a:lnSpc>
                <a:spcPct val="85000"/>
              </a:lnSpc>
              <a:spcBef>
                <a:spcPct val="0"/>
              </a:spcBef>
              <a:buNone/>
              <a:defRPr sz="7200" b="1" kern="1200" cap="none" baseline="0">
                <a:blipFill dpi="0" rotWithShape="1">
                  <a:blip r:embed="rId3"/>
                  <a:srcRect/>
                  <a:tile tx="6350" ty="-127000" sx="65000" sy="64000" flip="none" algn="tl"/>
                </a:blipFill>
                <a:latin typeface="+mj-lt"/>
                <a:ea typeface="+mj-ea"/>
                <a:cs typeface="+mj-cs"/>
              </a:defRPr>
            </a:lvl1pPr>
          </a:lstStyle>
          <a:p>
            <a:pPr defTabSz="761970" fontAlgn="auto">
              <a:spcAft>
                <a:spcPts val="0"/>
              </a:spcAft>
              <a:defRPr/>
            </a:pPr>
            <a:r>
              <a:rPr lang="en-US" altLang="en-US" sz="6000" b="0" dirty="0">
                <a:solidFill>
                  <a:schemeClr val="accent2"/>
                </a:solidFill>
                <a:latin typeface="Trebuchet MS" panose="020B0603020202020204" pitchFamily="34" charset="0"/>
              </a:rPr>
              <a:t/>
            </a:r>
            <a:br>
              <a:rPr lang="en-US" altLang="en-US" sz="6000" b="0" dirty="0">
                <a:solidFill>
                  <a:schemeClr val="accent2"/>
                </a:solidFill>
                <a:latin typeface="Trebuchet MS" panose="020B0603020202020204" pitchFamily="34" charset="0"/>
              </a:rPr>
            </a:br>
            <a:r>
              <a:rPr lang="en-US" altLang="en-US" sz="6000" b="0" dirty="0">
                <a:solidFill>
                  <a:schemeClr val="accent2"/>
                </a:solidFill>
                <a:latin typeface="Trebuchet MS" panose="020B0603020202020204" pitchFamily="34" charset="0"/>
              </a:rPr>
              <a:t>How to Help PIs</a:t>
            </a:r>
          </a:p>
        </p:txBody>
      </p:sp>
      <p:sp>
        <p:nvSpPr>
          <p:cNvPr id="3" name="Subtitle 2"/>
          <p:cNvSpPr>
            <a:spLocks noGrp="1"/>
          </p:cNvSpPr>
          <p:nvPr>
            <p:ph type="subTitle" idx="1"/>
          </p:nvPr>
        </p:nvSpPr>
        <p:spPr>
          <a:xfrm>
            <a:off x="1600200" y="2857500"/>
            <a:ext cx="5651500" cy="1143000"/>
          </a:xfrm>
        </p:spPr>
        <p:txBody>
          <a:bodyPr>
            <a:noAutofit/>
          </a:bodyPr>
          <a:lstStyle/>
          <a:p>
            <a:r>
              <a:rPr lang="en-US" sz="2333" b="1" dirty="0"/>
              <a:t>Carol Achziger</a:t>
            </a:r>
          </a:p>
          <a:p>
            <a:r>
              <a:rPr lang="en-US" sz="2333" b="1" dirty="0" err="1"/>
              <a:t>PreAward</a:t>
            </a:r>
            <a:r>
              <a:rPr lang="en-US" sz="2333" b="1" dirty="0"/>
              <a:t> Specialist </a:t>
            </a:r>
          </a:p>
          <a:p>
            <a:r>
              <a:rPr lang="en-US" sz="2333" b="1" dirty="0"/>
              <a:t>College of Liberal Arts and Sciences</a:t>
            </a:r>
          </a:p>
          <a:p>
            <a:endParaRPr lang="en-US" sz="2000" dirty="0"/>
          </a:p>
          <a:p>
            <a:endParaRPr lang="en-US" sz="2000" dirty="0"/>
          </a:p>
        </p:txBody>
      </p:sp>
    </p:spTree>
    <p:extLst>
      <p:ext uri="{BB962C8B-B14F-4D97-AF65-F5344CB8AC3E}">
        <p14:creationId xmlns:p14="http://schemas.microsoft.com/office/powerpoint/2010/main" val="268036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Capital Equipment  </a:t>
            </a:r>
          </a:p>
        </p:txBody>
      </p:sp>
      <p:sp>
        <p:nvSpPr>
          <p:cNvPr id="3" name="Content Placeholder 2"/>
          <p:cNvSpPr>
            <a:spLocks noGrp="1"/>
          </p:cNvSpPr>
          <p:nvPr>
            <p:ph idx="1"/>
          </p:nvPr>
        </p:nvSpPr>
        <p:spPr>
          <a:xfrm>
            <a:off x="152400" y="1270000"/>
            <a:ext cx="8686800" cy="4127500"/>
          </a:xfrm>
        </p:spPr>
        <p:txBody>
          <a:bodyPr>
            <a:normAutofit fontScale="92500" lnSpcReduction="10000"/>
          </a:bodyPr>
          <a:lstStyle/>
          <a:p>
            <a:r>
              <a:rPr lang="en-US" dirty="0"/>
              <a:t>Items of equipment costing over $5,000</a:t>
            </a:r>
          </a:p>
          <a:p>
            <a:pPr marL="0" indent="0">
              <a:buNone/>
            </a:pPr>
            <a:endParaRPr lang="en-US" dirty="0"/>
          </a:p>
          <a:p>
            <a:r>
              <a:rPr lang="en-US" dirty="0"/>
              <a:t>These items will be exempt from F&amp;A calculations</a:t>
            </a:r>
          </a:p>
          <a:p>
            <a:pPr marL="0" indent="0">
              <a:buNone/>
            </a:pPr>
            <a:endParaRPr lang="en-US" dirty="0"/>
          </a:p>
          <a:p>
            <a:r>
              <a:rPr lang="en-US" dirty="0"/>
              <a:t>If a piece of equipment requires multiple components, you should add up all component costs to determine if the item should be categorized as ”capital equipment”</a:t>
            </a:r>
          </a:p>
          <a:p>
            <a:pPr marL="0" indent="0">
              <a:buNone/>
            </a:pPr>
            <a:endParaRPr lang="en-US" dirty="0"/>
          </a:p>
          <a:p>
            <a:r>
              <a:rPr lang="en-US" dirty="0"/>
              <a:t>Equipment costing less than $5,000 can go into the “supplies” or “other expenses” categories</a:t>
            </a:r>
          </a:p>
        </p:txBody>
      </p:sp>
    </p:spTree>
    <p:extLst>
      <p:ext uri="{BB962C8B-B14F-4D97-AF65-F5344CB8AC3E}">
        <p14:creationId xmlns:p14="http://schemas.microsoft.com/office/powerpoint/2010/main" val="40270051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F306E-5B73-2E40-A3F2-7EC2EE0429DB}"/>
              </a:ext>
            </a:extLst>
          </p:cNvPr>
          <p:cNvSpPr>
            <a:spLocks noGrp="1"/>
          </p:cNvSpPr>
          <p:nvPr>
            <p:ph type="title"/>
          </p:nvPr>
        </p:nvSpPr>
        <p:spPr>
          <a:xfrm>
            <a:off x="609600" y="419100"/>
            <a:ext cx="8001000" cy="571500"/>
          </a:xfrm>
        </p:spPr>
        <p:txBody>
          <a:bodyPr/>
          <a:lstStyle/>
          <a:p>
            <a:r>
              <a:rPr lang="en-US" dirty="0">
                <a:solidFill>
                  <a:schemeClr val="accent2"/>
                </a:solidFill>
              </a:rPr>
              <a:t>Objectives</a:t>
            </a:r>
          </a:p>
        </p:txBody>
      </p:sp>
      <p:sp>
        <p:nvSpPr>
          <p:cNvPr id="3" name="Content Placeholder 2">
            <a:extLst>
              <a:ext uri="{FF2B5EF4-FFF2-40B4-BE49-F238E27FC236}">
                <a16:creationId xmlns:a16="http://schemas.microsoft.com/office/drawing/2014/main" id="{44CA3EFB-3F7A-B74F-99F3-B9E959BA9E60}"/>
              </a:ext>
            </a:extLst>
          </p:cNvPr>
          <p:cNvSpPr>
            <a:spLocks noGrp="1"/>
          </p:cNvSpPr>
          <p:nvPr>
            <p:ph idx="1"/>
          </p:nvPr>
        </p:nvSpPr>
        <p:spPr>
          <a:xfrm>
            <a:off x="609600" y="1104900"/>
            <a:ext cx="8001000" cy="3962400"/>
          </a:xfrm>
        </p:spPr>
        <p:txBody>
          <a:bodyPr/>
          <a:lstStyle/>
          <a:p>
            <a:r>
              <a:rPr lang="en-US" dirty="0"/>
              <a:t>Helping PIs one by one – why this may make your job easier</a:t>
            </a:r>
          </a:p>
          <a:p>
            <a:r>
              <a:rPr lang="en-US" dirty="0"/>
              <a:t>Help PIs understand how they can make the compliance review of value to making their proposals fundable</a:t>
            </a:r>
          </a:p>
          <a:p>
            <a:r>
              <a:rPr lang="en-US" dirty="0"/>
              <a:t>Reading a RFP from a PI’s perspective and helping them understand important components</a:t>
            </a:r>
          </a:p>
          <a:p>
            <a:r>
              <a:rPr lang="en-US" dirty="0"/>
              <a:t>What to do when a PI says “whoops” after submission</a:t>
            </a:r>
          </a:p>
          <a:p>
            <a:r>
              <a:rPr lang="en-US" dirty="0"/>
              <a:t>Help PIs make contact with Program Officers</a:t>
            </a:r>
          </a:p>
          <a:p>
            <a:endParaRPr lang="en-US" dirty="0"/>
          </a:p>
        </p:txBody>
      </p:sp>
      <p:sp>
        <p:nvSpPr>
          <p:cNvPr id="4" name="Slide Number Placeholder 3">
            <a:extLst>
              <a:ext uri="{FF2B5EF4-FFF2-40B4-BE49-F238E27FC236}">
                <a16:creationId xmlns:a16="http://schemas.microsoft.com/office/drawing/2014/main" id="{B7955F61-83A1-8A42-839B-ADF92E8054B7}"/>
              </a:ext>
            </a:extLst>
          </p:cNvPr>
          <p:cNvSpPr>
            <a:spLocks noGrp="1"/>
          </p:cNvSpPr>
          <p:nvPr>
            <p:ph type="sldNum" sz="quarter" idx="11"/>
          </p:nvPr>
        </p:nvSpPr>
        <p:spPr/>
        <p:txBody>
          <a:bodyPr/>
          <a:lstStyle/>
          <a:p>
            <a:fld id="{9708802B-CECE-C644-A6A3-3C9AAC922203}" type="slidenum">
              <a:rPr lang="en-US" smtClean="0"/>
              <a:pPr/>
              <a:t>70</a:t>
            </a:fld>
            <a:endParaRPr lang="en-US"/>
          </a:p>
        </p:txBody>
      </p:sp>
    </p:spTree>
    <p:extLst>
      <p:ext uri="{BB962C8B-B14F-4D97-AF65-F5344CB8AC3E}">
        <p14:creationId xmlns:p14="http://schemas.microsoft.com/office/powerpoint/2010/main" val="27740699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84200"/>
            <a:ext cx="7696200" cy="1054100"/>
          </a:xfrm>
        </p:spPr>
        <p:txBody>
          <a:bodyPr/>
          <a:lstStyle/>
          <a:p>
            <a:r>
              <a:rPr lang="en-US" b="1" dirty="0">
                <a:solidFill>
                  <a:schemeClr val="accent2"/>
                </a:solidFill>
              </a:rPr>
              <a:t>First – a bit of a disclaimer</a:t>
            </a:r>
          </a:p>
        </p:txBody>
      </p:sp>
      <p:sp>
        <p:nvSpPr>
          <p:cNvPr id="3" name="Content Placeholder 2"/>
          <p:cNvSpPr>
            <a:spLocks noGrp="1"/>
          </p:cNvSpPr>
          <p:nvPr>
            <p:ph idx="1"/>
          </p:nvPr>
        </p:nvSpPr>
        <p:spPr>
          <a:xfrm>
            <a:off x="152400" y="1651000"/>
            <a:ext cx="8686800" cy="3187700"/>
          </a:xfrm>
        </p:spPr>
        <p:txBody>
          <a:bodyPr>
            <a:normAutofit/>
          </a:bodyPr>
          <a:lstStyle/>
          <a:p>
            <a:r>
              <a:rPr lang="en-US" dirty="0"/>
              <a:t>Each Department operates with a different ‘personality’</a:t>
            </a:r>
          </a:p>
          <a:p>
            <a:r>
              <a:rPr lang="en-US" dirty="0"/>
              <a:t>The topics discussed in this section are a reflection of somethings that one person does within her department</a:t>
            </a:r>
          </a:p>
          <a:p>
            <a:pPr lvl="1"/>
            <a:r>
              <a:rPr lang="en-US" dirty="0"/>
              <a:t>These may not be practical in your department without some adjustment</a:t>
            </a:r>
          </a:p>
          <a:p>
            <a:pPr lvl="1"/>
            <a:r>
              <a:rPr lang="en-US" dirty="0"/>
              <a:t>The suggested activities should be personalized to you, your department and sometimes to your PIs. This can take time.</a:t>
            </a:r>
          </a:p>
          <a:p>
            <a:endParaRPr lang="en-US" dirty="0"/>
          </a:p>
          <a:p>
            <a:endParaRPr lang="en-US" dirty="0"/>
          </a:p>
        </p:txBody>
      </p:sp>
    </p:spTree>
    <p:extLst>
      <p:ext uri="{BB962C8B-B14F-4D97-AF65-F5344CB8AC3E}">
        <p14:creationId xmlns:p14="http://schemas.microsoft.com/office/powerpoint/2010/main" val="34300333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320520C-9EE6-BB42-9BEC-B7FC0AA78856}"/>
              </a:ext>
            </a:extLst>
          </p:cNvPr>
          <p:cNvSpPr>
            <a:spLocks noGrp="1"/>
          </p:cNvSpPr>
          <p:nvPr>
            <p:ph type="title"/>
          </p:nvPr>
        </p:nvSpPr>
        <p:spPr/>
        <p:txBody>
          <a:bodyPr/>
          <a:lstStyle/>
          <a:p>
            <a:r>
              <a:rPr lang="en-US" dirty="0">
                <a:solidFill>
                  <a:schemeClr val="accent2"/>
                </a:solidFill>
              </a:rPr>
              <a:t>One by One</a:t>
            </a:r>
          </a:p>
        </p:txBody>
      </p:sp>
      <p:sp>
        <p:nvSpPr>
          <p:cNvPr id="6" name="Content Placeholder 5">
            <a:extLst>
              <a:ext uri="{FF2B5EF4-FFF2-40B4-BE49-F238E27FC236}">
                <a16:creationId xmlns:a16="http://schemas.microsoft.com/office/drawing/2014/main" id="{AE599092-A9EE-9E47-94DF-315E95C5BCAB}"/>
              </a:ext>
            </a:extLst>
          </p:cNvPr>
          <p:cNvSpPr>
            <a:spLocks noGrp="1"/>
          </p:cNvSpPr>
          <p:nvPr>
            <p:ph idx="1"/>
          </p:nvPr>
        </p:nvSpPr>
        <p:spPr>
          <a:xfrm>
            <a:off x="609600" y="1524000"/>
            <a:ext cx="8001000" cy="3467100"/>
          </a:xfrm>
        </p:spPr>
        <p:txBody>
          <a:bodyPr/>
          <a:lstStyle/>
          <a:p>
            <a:r>
              <a:rPr lang="en-US" dirty="0"/>
              <a:t>Taking time to ‘hand hold’ PIs through their first few proposals and different types of sponsors can have a big payoff later</a:t>
            </a:r>
          </a:p>
          <a:p>
            <a:pPr lvl="1"/>
            <a:r>
              <a:rPr lang="en-US" dirty="0"/>
              <a:t>Most young or new to CU Denver investigators need a lot of help understanding processes and why they exist</a:t>
            </a:r>
          </a:p>
          <a:p>
            <a:pPr lvl="1"/>
            <a:r>
              <a:rPr lang="en-US" dirty="0"/>
              <a:t>Investing time up front helps PIs to be participants in the routing process – checklists and templates are very helpful</a:t>
            </a:r>
          </a:p>
          <a:p>
            <a:r>
              <a:rPr lang="en-US" dirty="0"/>
              <a:t>They can then become an advocate for you and the process </a:t>
            </a:r>
          </a:p>
        </p:txBody>
      </p:sp>
      <p:sp>
        <p:nvSpPr>
          <p:cNvPr id="4" name="Slide Number Placeholder 3">
            <a:extLst>
              <a:ext uri="{FF2B5EF4-FFF2-40B4-BE49-F238E27FC236}">
                <a16:creationId xmlns:a16="http://schemas.microsoft.com/office/drawing/2014/main" id="{3A206709-EA7C-7D4D-A5BD-63A603CADBF8}"/>
              </a:ext>
            </a:extLst>
          </p:cNvPr>
          <p:cNvSpPr>
            <a:spLocks noGrp="1"/>
          </p:cNvSpPr>
          <p:nvPr>
            <p:ph type="sldNum" sz="quarter" idx="11"/>
          </p:nvPr>
        </p:nvSpPr>
        <p:spPr/>
        <p:txBody>
          <a:bodyPr/>
          <a:lstStyle/>
          <a:p>
            <a:fld id="{9708802B-CECE-C644-A6A3-3C9AAC922203}" type="slidenum">
              <a:rPr lang="en-US" smtClean="0"/>
              <a:pPr/>
              <a:t>72</a:t>
            </a:fld>
            <a:endParaRPr lang="en-US"/>
          </a:p>
        </p:txBody>
      </p:sp>
    </p:spTree>
    <p:extLst>
      <p:ext uri="{BB962C8B-B14F-4D97-AF65-F5344CB8AC3E}">
        <p14:creationId xmlns:p14="http://schemas.microsoft.com/office/powerpoint/2010/main" val="38496884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6E80A-3976-4849-8D90-B109D38CEAE5}"/>
              </a:ext>
            </a:extLst>
          </p:cNvPr>
          <p:cNvSpPr>
            <a:spLocks noGrp="1"/>
          </p:cNvSpPr>
          <p:nvPr>
            <p:ph type="title"/>
          </p:nvPr>
        </p:nvSpPr>
        <p:spPr>
          <a:xfrm>
            <a:off x="609600" y="419100"/>
            <a:ext cx="8001000" cy="571500"/>
          </a:xfrm>
        </p:spPr>
        <p:txBody>
          <a:bodyPr/>
          <a:lstStyle/>
          <a:p>
            <a:r>
              <a:rPr lang="en-US" dirty="0">
                <a:solidFill>
                  <a:schemeClr val="accent2"/>
                </a:solidFill>
              </a:rPr>
              <a:t>Some ideas</a:t>
            </a:r>
          </a:p>
        </p:txBody>
      </p:sp>
      <p:sp>
        <p:nvSpPr>
          <p:cNvPr id="3" name="Content Placeholder 2">
            <a:extLst>
              <a:ext uri="{FF2B5EF4-FFF2-40B4-BE49-F238E27FC236}">
                <a16:creationId xmlns:a16="http://schemas.microsoft.com/office/drawing/2014/main" id="{F7FF7ED4-68C5-7E4B-B0C5-AA1EE4BFC0E1}"/>
              </a:ext>
            </a:extLst>
          </p:cNvPr>
          <p:cNvSpPr>
            <a:spLocks noGrp="1"/>
          </p:cNvSpPr>
          <p:nvPr>
            <p:ph idx="1"/>
          </p:nvPr>
        </p:nvSpPr>
        <p:spPr>
          <a:xfrm>
            <a:off x="457200" y="952500"/>
            <a:ext cx="8382000" cy="4343400"/>
          </a:xfrm>
        </p:spPr>
        <p:txBody>
          <a:bodyPr/>
          <a:lstStyle/>
          <a:p>
            <a:r>
              <a:rPr lang="en-US" dirty="0"/>
              <a:t>Ask to meet face to face with your first time PIs. </a:t>
            </a:r>
          </a:p>
          <a:p>
            <a:r>
              <a:rPr lang="en-US" dirty="0"/>
              <a:t>Get to know them and their research by choosing to hold meetings in their offices or labs, if possible. </a:t>
            </a:r>
          </a:p>
          <a:p>
            <a:r>
              <a:rPr lang="en-US" dirty="0"/>
              <a:t>Some questions to ask about them and their research are:</a:t>
            </a:r>
          </a:p>
          <a:p>
            <a:pPr lvl="1"/>
            <a:r>
              <a:rPr lang="en-US" dirty="0"/>
              <a:t>Tell me about your research – the more you know, the better you can help.</a:t>
            </a:r>
          </a:p>
          <a:p>
            <a:pPr lvl="1"/>
            <a:r>
              <a:rPr lang="en-US" dirty="0"/>
              <a:t>How or why did you choose this field?</a:t>
            </a:r>
          </a:p>
          <a:p>
            <a:pPr lvl="1"/>
            <a:r>
              <a:rPr lang="en-US" dirty="0"/>
              <a:t>What has been most rewarding so far?</a:t>
            </a:r>
          </a:p>
          <a:p>
            <a:pPr lvl="1"/>
            <a:r>
              <a:rPr lang="en-US" dirty="0"/>
              <a:t>What have been some of your challenges?</a:t>
            </a:r>
          </a:p>
          <a:p>
            <a:pPr lvl="1"/>
            <a:r>
              <a:rPr lang="en-US" dirty="0"/>
              <a:t>What concerns or questions do you have about the grant submission process in general or specifically here to CU Denver?</a:t>
            </a:r>
          </a:p>
        </p:txBody>
      </p:sp>
      <p:sp>
        <p:nvSpPr>
          <p:cNvPr id="4" name="Slide Number Placeholder 3">
            <a:extLst>
              <a:ext uri="{FF2B5EF4-FFF2-40B4-BE49-F238E27FC236}">
                <a16:creationId xmlns:a16="http://schemas.microsoft.com/office/drawing/2014/main" id="{A430DB70-B8B3-EC41-A914-2F5D38DFD5C8}"/>
              </a:ext>
            </a:extLst>
          </p:cNvPr>
          <p:cNvSpPr>
            <a:spLocks noGrp="1"/>
          </p:cNvSpPr>
          <p:nvPr>
            <p:ph type="sldNum" sz="quarter" idx="11"/>
          </p:nvPr>
        </p:nvSpPr>
        <p:spPr/>
        <p:txBody>
          <a:bodyPr/>
          <a:lstStyle/>
          <a:p>
            <a:fld id="{9708802B-CECE-C644-A6A3-3C9AAC922203}" type="slidenum">
              <a:rPr lang="en-US" smtClean="0"/>
              <a:pPr/>
              <a:t>73</a:t>
            </a:fld>
            <a:endParaRPr lang="en-US"/>
          </a:p>
        </p:txBody>
      </p:sp>
    </p:spTree>
    <p:extLst>
      <p:ext uri="{BB962C8B-B14F-4D97-AF65-F5344CB8AC3E}">
        <p14:creationId xmlns:p14="http://schemas.microsoft.com/office/powerpoint/2010/main" val="27954087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5C3C7-7C82-F240-B680-842935F5D248}"/>
              </a:ext>
            </a:extLst>
          </p:cNvPr>
          <p:cNvSpPr>
            <a:spLocks noGrp="1"/>
          </p:cNvSpPr>
          <p:nvPr>
            <p:ph type="title"/>
          </p:nvPr>
        </p:nvSpPr>
        <p:spPr>
          <a:xfrm>
            <a:off x="609600" y="342900"/>
            <a:ext cx="8001000" cy="571500"/>
          </a:xfrm>
        </p:spPr>
        <p:txBody>
          <a:bodyPr/>
          <a:lstStyle/>
          <a:p>
            <a:r>
              <a:rPr lang="en-US" dirty="0">
                <a:solidFill>
                  <a:schemeClr val="accent2"/>
                </a:solidFill>
              </a:rPr>
              <a:t>Explaining the process</a:t>
            </a:r>
          </a:p>
        </p:txBody>
      </p:sp>
      <p:sp>
        <p:nvSpPr>
          <p:cNvPr id="3" name="Content Placeholder 2">
            <a:extLst>
              <a:ext uri="{FF2B5EF4-FFF2-40B4-BE49-F238E27FC236}">
                <a16:creationId xmlns:a16="http://schemas.microsoft.com/office/drawing/2014/main" id="{B14E2D16-E800-7E42-B8B3-E827D52009A2}"/>
              </a:ext>
            </a:extLst>
          </p:cNvPr>
          <p:cNvSpPr>
            <a:spLocks noGrp="1"/>
          </p:cNvSpPr>
          <p:nvPr>
            <p:ph idx="1"/>
          </p:nvPr>
        </p:nvSpPr>
        <p:spPr>
          <a:xfrm>
            <a:off x="609600" y="952500"/>
            <a:ext cx="8001000" cy="4191000"/>
          </a:xfrm>
        </p:spPr>
        <p:txBody>
          <a:bodyPr/>
          <a:lstStyle/>
          <a:p>
            <a:r>
              <a:rPr lang="en-US" dirty="0"/>
              <a:t>Make sure that PIs know what institutional training is necessary</a:t>
            </a:r>
          </a:p>
          <a:p>
            <a:pPr lvl="2"/>
            <a:r>
              <a:rPr lang="en-US" dirty="0"/>
              <a:t>Make sure they know why they need the training</a:t>
            </a:r>
          </a:p>
          <a:p>
            <a:pPr lvl="2"/>
            <a:r>
              <a:rPr lang="en-US" dirty="0"/>
              <a:t>Help them prioritize when to take the training</a:t>
            </a:r>
          </a:p>
          <a:p>
            <a:r>
              <a:rPr lang="en-US" dirty="0"/>
              <a:t>Explain the routing process – </a:t>
            </a:r>
          </a:p>
          <a:p>
            <a:pPr lvl="1"/>
            <a:r>
              <a:rPr lang="en-US" dirty="0"/>
              <a:t>What is the purpose of </a:t>
            </a:r>
            <a:r>
              <a:rPr lang="en-US" dirty="0">
                <a:hlinkClick r:id="rId3"/>
              </a:rPr>
              <a:t>routing</a:t>
            </a:r>
            <a:endParaRPr lang="en-US" dirty="0"/>
          </a:p>
          <a:p>
            <a:pPr lvl="1"/>
            <a:r>
              <a:rPr lang="en-US" dirty="0"/>
              <a:t>Who should a PI notify of a pending routing and why</a:t>
            </a:r>
          </a:p>
          <a:p>
            <a:pPr lvl="2"/>
            <a:r>
              <a:rPr lang="en-US" dirty="0"/>
              <a:t>Downtown – possible course releases, course development, equipment purchases, cooperation agreements, etc.</a:t>
            </a:r>
          </a:p>
          <a:p>
            <a:pPr lvl="2"/>
            <a:r>
              <a:rPr lang="en-US" dirty="0"/>
              <a:t>AMC – effort levels, cooperation agreements, equipment purchases, etc. </a:t>
            </a:r>
          </a:p>
        </p:txBody>
      </p:sp>
      <p:sp>
        <p:nvSpPr>
          <p:cNvPr id="4" name="Slide Number Placeholder 3">
            <a:extLst>
              <a:ext uri="{FF2B5EF4-FFF2-40B4-BE49-F238E27FC236}">
                <a16:creationId xmlns:a16="http://schemas.microsoft.com/office/drawing/2014/main" id="{DFEE3667-46A4-1541-A671-320866ED8DBE}"/>
              </a:ext>
            </a:extLst>
          </p:cNvPr>
          <p:cNvSpPr>
            <a:spLocks noGrp="1"/>
          </p:cNvSpPr>
          <p:nvPr>
            <p:ph type="sldNum" sz="quarter" idx="11"/>
          </p:nvPr>
        </p:nvSpPr>
        <p:spPr/>
        <p:txBody>
          <a:bodyPr/>
          <a:lstStyle/>
          <a:p>
            <a:fld id="{9708802B-CECE-C644-A6A3-3C9AAC922203}" type="slidenum">
              <a:rPr lang="en-US" smtClean="0"/>
              <a:pPr/>
              <a:t>74</a:t>
            </a:fld>
            <a:endParaRPr lang="en-US"/>
          </a:p>
        </p:txBody>
      </p:sp>
    </p:spTree>
    <p:extLst>
      <p:ext uri="{BB962C8B-B14F-4D97-AF65-F5344CB8AC3E}">
        <p14:creationId xmlns:p14="http://schemas.microsoft.com/office/powerpoint/2010/main" val="36812493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6030E-2579-E041-B73E-C801A6E26783}"/>
              </a:ext>
            </a:extLst>
          </p:cNvPr>
          <p:cNvSpPr>
            <a:spLocks noGrp="1"/>
          </p:cNvSpPr>
          <p:nvPr>
            <p:ph type="title"/>
          </p:nvPr>
        </p:nvSpPr>
        <p:spPr>
          <a:xfrm>
            <a:off x="582706" y="266700"/>
            <a:ext cx="8001000" cy="571500"/>
          </a:xfrm>
        </p:spPr>
        <p:txBody>
          <a:bodyPr/>
          <a:lstStyle/>
          <a:p>
            <a:r>
              <a:rPr lang="en-US" dirty="0">
                <a:solidFill>
                  <a:schemeClr val="accent2"/>
                </a:solidFill>
              </a:rPr>
              <a:t>Explaining the Process II</a:t>
            </a:r>
          </a:p>
        </p:txBody>
      </p:sp>
      <p:sp>
        <p:nvSpPr>
          <p:cNvPr id="3" name="Content Placeholder 2">
            <a:extLst>
              <a:ext uri="{FF2B5EF4-FFF2-40B4-BE49-F238E27FC236}">
                <a16:creationId xmlns:a16="http://schemas.microsoft.com/office/drawing/2014/main" id="{C90EE3CC-47BD-9F41-BAA8-2C6AAF88E493}"/>
              </a:ext>
            </a:extLst>
          </p:cNvPr>
          <p:cNvSpPr>
            <a:spLocks noGrp="1"/>
          </p:cNvSpPr>
          <p:nvPr>
            <p:ph idx="1"/>
          </p:nvPr>
        </p:nvSpPr>
        <p:spPr>
          <a:xfrm>
            <a:off x="228600" y="876300"/>
            <a:ext cx="8763000" cy="4267200"/>
          </a:xfrm>
        </p:spPr>
        <p:txBody>
          <a:bodyPr/>
          <a:lstStyle/>
          <a:p>
            <a:r>
              <a:rPr lang="en-US" dirty="0"/>
              <a:t>Routing</a:t>
            </a:r>
          </a:p>
          <a:p>
            <a:pPr lvl="1"/>
            <a:r>
              <a:rPr lang="en-US" dirty="0"/>
              <a:t>Help a PI understand the roles different people have in the routing review stages and what information is closely paid attention to by different reviewers</a:t>
            </a:r>
          </a:p>
          <a:p>
            <a:pPr lvl="1"/>
            <a:r>
              <a:rPr lang="en-US" dirty="0"/>
              <a:t>Consider creating/sharing a roles/responsibilities chart (You can find an example here: </a:t>
            </a:r>
            <a:r>
              <a:rPr lang="en-US" dirty="0">
                <a:hlinkClick r:id="rId3"/>
              </a:rPr>
              <a:t>https://clas.ucdenver.edu/orca/how-submit-your-proposal#routing-11</a:t>
            </a:r>
            <a:r>
              <a:rPr lang="en-US" dirty="0"/>
              <a:t> )</a:t>
            </a:r>
          </a:p>
          <a:p>
            <a:r>
              <a:rPr lang="en-US" dirty="0"/>
              <a:t>Submission</a:t>
            </a:r>
          </a:p>
          <a:p>
            <a:pPr lvl="1"/>
            <a:r>
              <a:rPr lang="en-US" dirty="0"/>
              <a:t>Who does the submission and when?</a:t>
            </a:r>
          </a:p>
          <a:p>
            <a:pPr lvl="1"/>
            <a:r>
              <a:rPr lang="en-US" dirty="0"/>
              <a:t>When Sponsors allow it, do you allow PIs to submit their own proposals? Why or why not?</a:t>
            </a:r>
          </a:p>
          <a:p>
            <a:pPr lvl="1"/>
            <a:r>
              <a:rPr lang="en-US" dirty="0"/>
              <a:t>Making sure the PI has given permission for submission</a:t>
            </a:r>
          </a:p>
          <a:p>
            <a:pPr lvl="1"/>
            <a:r>
              <a:rPr lang="en-US" dirty="0"/>
              <a:t>What to do when a submission goes awry</a:t>
            </a:r>
          </a:p>
        </p:txBody>
      </p:sp>
      <p:sp>
        <p:nvSpPr>
          <p:cNvPr id="4" name="Slide Number Placeholder 3">
            <a:extLst>
              <a:ext uri="{FF2B5EF4-FFF2-40B4-BE49-F238E27FC236}">
                <a16:creationId xmlns:a16="http://schemas.microsoft.com/office/drawing/2014/main" id="{0D88D59B-3DDF-FF46-B85F-9370B164274B}"/>
              </a:ext>
            </a:extLst>
          </p:cNvPr>
          <p:cNvSpPr>
            <a:spLocks noGrp="1"/>
          </p:cNvSpPr>
          <p:nvPr>
            <p:ph type="sldNum" sz="quarter" idx="11"/>
          </p:nvPr>
        </p:nvSpPr>
        <p:spPr/>
        <p:txBody>
          <a:bodyPr/>
          <a:lstStyle/>
          <a:p>
            <a:fld id="{9708802B-CECE-C644-A6A3-3C9AAC922203}" type="slidenum">
              <a:rPr lang="en-US" smtClean="0"/>
              <a:pPr/>
              <a:t>75</a:t>
            </a:fld>
            <a:endParaRPr lang="en-US"/>
          </a:p>
        </p:txBody>
      </p:sp>
    </p:spTree>
    <p:extLst>
      <p:ext uri="{BB962C8B-B14F-4D97-AF65-F5344CB8AC3E}">
        <p14:creationId xmlns:p14="http://schemas.microsoft.com/office/powerpoint/2010/main" val="12383617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B4DF2-D0D7-154C-A17E-A4D0B2C3D749}"/>
              </a:ext>
            </a:extLst>
          </p:cNvPr>
          <p:cNvSpPr>
            <a:spLocks noGrp="1"/>
          </p:cNvSpPr>
          <p:nvPr>
            <p:ph type="title"/>
          </p:nvPr>
        </p:nvSpPr>
        <p:spPr>
          <a:xfrm>
            <a:off x="374073" y="495300"/>
            <a:ext cx="8229600" cy="571500"/>
          </a:xfrm>
        </p:spPr>
        <p:txBody>
          <a:bodyPr/>
          <a:lstStyle/>
          <a:p>
            <a:r>
              <a:rPr lang="en-US" dirty="0">
                <a:solidFill>
                  <a:schemeClr val="accent2"/>
                </a:solidFill>
              </a:rPr>
              <a:t>What is the value in a compliance review?</a:t>
            </a:r>
          </a:p>
        </p:txBody>
      </p:sp>
      <p:sp>
        <p:nvSpPr>
          <p:cNvPr id="3" name="Content Placeholder 2">
            <a:extLst>
              <a:ext uri="{FF2B5EF4-FFF2-40B4-BE49-F238E27FC236}">
                <a16:creationId xmlns:a16="http://schemas.microsoft.com/office/drawing/2014/main" id="{EAE34D1B-48AB-304E-8F13-F8F2DF4BD625}"/>
              </a:ext>
            </a:extLst>
          </p:cNvPr>
          <p:cNvSpPr>
            <a:spLocks noGrp="1"/>
          </p:cNvSpPr>
          <p:nvPr>
            <p:ph idx="1"/>
          </p:nvPr>
        </p:nvSpPr>
        <p:spPr>
          <a:xfrm>
            <a:off x="609600" y="1066800"/>
            <a:ext cx="8001000" cy="4152900"/>
          </a:xfrm>
        </p:spPr>
        <p:txBody>
          <a:bodyPr/>
          <a:lstStyle/>
          <a:p>
            <a:r>
              <a:rPr lang="en-US" dirty="0"/>
              <a:t>Routing at CU Denver is a compliance review</a:t>
            </a:r>
          </a:p>
          <a:p>
            <a:pPr lvl="1"/>
            <a:r>
              <a:rPr lang="en-US" dirty="0"/>
              <a:t>Not being compliant can stop a proposal dead in its tracks</a:t>
            </a:r>
          </a:p>
          <a:p>
            <a:pPr lvl="2"/>
            <a:r>
              <a:rPr lang="en-US" dirty="0"/>
              <a:t>Due to the number of submissions that OGC participates in, they often have insights into what Sponsors are paying attention to in their reviews and can help avoid disaster</a:t>
            </a:r>
          </a:p>
          <a:p>
            <a:pPr lvl="2"/>
            <a:r>
              <a:rPr lang="en-US" dirty="0"/>
              <a:t>OGC can be your friend or enemy – it just depends on how you look at it</a:t>
            </a:r>
          </a:p>
          <a:p>
            <a:pPr lvl="1"/>
            <a:r>
              <a:rPr lang="en-US" dirty="0"/>
              <a:t>A proposal that isn’t compliant with University policies/procedures may impossible to implement or may take a LONG time to get through negotiations</a:t>
            </a:r>
          </a:p>
          <a:p>
            <a:pPr lvl="1"/>
            <a:r>
              <a:rPr lang="en-US" dirty="0"/>
              <a:t>When a PI understands the purpose of routing, s/he often is a more active (rather than reactive) participant in the whole process</a:t>
            </a:r>
          </a:p>
        </p:txBody>
      </p:sp>
      <p:sp>
        <p:nvSpPr>
          <p:cNvPr id="4" name="Slide Number Placeholder 3">
            <a:extLst>
              <a:ext uri="{FF2B5EF4-FFF2-40B4-BE49-F238E27FC236}">
                <a16:creationId xmlns:a16="http://schemas.microsoft.com/office/drawing/2014/main" id="{D7D254C4-EADC-FD4A-84CE-1817D5FB2F93}"/>
              </a:ext>
            </a:extLst>
          </p:cNvPr>
          <p:cNvSpPr>
            <a:spLocks noGrp="1"/>
          </p:cNvSpPr>
          <p:nvPr>
            <p:ph type="sldNum" sz="quarter" idx="11"/>
          </p:nvPr>
        </p:nvSpPr>
        <p:spPr/>
        <p:txBody>
          <a:bodyPr/>
          <a:lstStyle/>
          <a:p>
            <a:fld id="{9708802B-CECE-C644-A6A3-3C9AAC922203}" type="slidenum">
              <a:rPr lang="en-US" smtClean="0"/>
              <a:pPr/>
              <a:t>76</a:t>
            </a:fld>
            <a:endParaRPr lang="en-US"/>
          </a:p>
        </p:txBody>
      </p:sp>
    </p:spTree>
    <p:extLst>
      <p:ext uri="{BB962C8B-B14F-4D97-AF65-F5344CB8AC3E}">
        <p14:creationId xmlns:p14="http://schemas.microsoft.com/office/powerpoint/2010/main" val="19553286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376E4-CEC0-6D42-9FB6-FA83E9AA1C1C}"/>
              </a:ext>
            </a:extLst>
          </p:cNvPr>
          <p:cNvSpPr>
            <a:spLocks noGrp="1"/>
          </p:cNvSpPr>
          <p:nvPr>
            <p:ph type="title"/>
          </p:nvPr>
        </p:nvSpPr>
        <p:spPr>
          <a:xfrm>
            <a:off x="571500" y="266700"/>
            <a:ext cx="8001000" cy="571500"/>
          </a:xfrm>
        </p:spPr>
        <p:txBody>
          <a:bodyPr/>
          <a:lstStyle/>
          <a:p>
            <a:r>
              <a:rPr lang="en-US" dirty="0">
                <a:solidFill>
                  <a:schemeClr val="accent2"/>
                </a:solidFill>
              </a:rPr>
              <a:t>Routing does not do everything!</a:t>
            </a:r>
          </a:p>
        </p:txBody>
      </p:sp>
      <p:sp>
        <p:nvSpPr>
          <p:cNvPr id="3" name="Content Placeholder 2">
            <a:extLst>
              <a:ext uri="{FF2B5EF4-FFF2-40B4-BE49-F238E27FC236}">
                <a16:creationId xmlns:a16="http://schemas.microsoft.com/office/drawing/2014/main" id="{F192063E-AEC3-F648-8E3C-8B4DC4DE3792}"/>
              </a:ext>
            </a:extLst>
          </p:cNvPr>
          <p:cNvSpPr>
            <a:spLocks noGrp="1"/>
          </p:cNvSpPr>
          <p:nvPr>
            <p:ph idx="1"/>
          </p:nvPr>
        </p:nvSpPr>
        <p:spPr>
          <a:xfrm>
            <a:off x="152400" y="800100"/>
            <a:ext cx="8686800" cy="4343400"/>
          </a:xfrm>
        </p:spPr>
        <p:txBody>
          <a:bodyPr/>
          <a:lstStyle/>
          <a:p>
            <a:r>
              <a:rPr lang="en-US" dirty="0"/>
              <a:t>Make sure your PI knows that we are not experts in their field and they should have others read their proposals</a:t>
            </a:r>
          </a:p>
          <a:p>
            <a:pPr lvl="1"/>
            <a:r>
              <a:rPr lang="en-US" dirty="0"/>
              <a:t>Those who are experts or who have knowledge can catch obvious flaws</a:t>
            </a:r>
          </a:p>
          <a:p>
            <a:pPr lvl="1"/>
            <a:r>
              <a:rPr lang="en-US" dirty="0"/>
              <a:t>Those who are not experts can provide input on clarity</a:t>
            </a:r>
          </a:p>
          <a:p>
            <a:r>
              <a:rPr lang="en-US" dirty="0"/>
              <a:t>If a PI seems to be struggling, some resources to help are listed below.</a:t>
            </a:r>
          </a:p>
          <a:p>
            <a:pPr lvl="1"/>
            <a:r>
              <a:rPr lang="en-US" dirty="0"/>
              <a:t>Suggest they attend or review webinars for their RFP</a:t>
            </a:r>
          </a:p>
          <a:p>
            <a:pPr lvl="1"/>
            <a:r>
              <a:rPr lang="en-US" dirty="0"/>
              <a:t>Suggest they volunteer to be a reviewer</a:t>
            </a:r>
          </a:p>
          <a:p>
            <a:pPr lvl="1"/>
            <a:r>
              <a:rPr lang="en-US" dirty="0"/>
              <a:t>Attend Sponsor workshops (sometimes these are stand alone or are available at conferences they attend)</a:t>
            </a:r>
          </a:p>
          <a:p>
            <a:pPr lvl="1"/>
            <a:r>
              <a:rPr lang="en-US" dirty="0"/>
              <a:t>Handouts about components of proposals may help</a:t>
            </a:r>
          </a:p>
        </p:txBody>
      </p:sp>
      <p:sp>
        <p:nvSpPr>
          <p:cNvPr id="4" name="Slide Number Placeholder 3">
            <a:extLst>
              <a:ext uri="{FF2B5EF4-FFF2-40B4-BE49-F238E27FC236}">
                <a16:creationId xmlns:a16="http://schemas.microsoft.com/office/drawing/2014/main" id="{5C889BF1-D7A2-D042-8626-BEF5ECF6DC9C}"/>
              </a:ext>
            </a:extLst>
          </p:cNvPr>
          <p:cNvSpPr>
            <a:spLocks noGrp="1"/>
          </p:cNvSpPr>
          <p:nvPr>
            <p:ph type="sldNum" sz="quarter" idx="11"/>
          </p:nvPr>
        </p:nvSpPr>
        <p:spPr/>
        <p:txBody>
          <a:bodyPr/>
          <a:lstStyle/>
          <a:p>
            <a:fld id="{9708802B-CECE-C644-A6A3-3C9AAC922203}" type="slidenum">
              <a:rPr lang="en-US" smtClean="0"/>
              <a:pPr/>
              <a:t>77</a:t>
            </a:fld>
            <a:endParaRPr lang="en-US"/>
          </a:p>
        </p:txBody>
      </p:sp>
    </p:spTree>
    <p:extLst>
      <p:ext uri="{BB962C8B-B14F-4D97-AF65-F5344CB8AC3E}">
        <p14:creationId xmlns:p14="http://schemas.microsoft.com/office/powerpoint/2010/main" val="30175610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B9F6-03C0-EA40-AACF-4910ABF9231B}"/>
              </a:ext>
            </a:extLst>
          </p:cNvPr>
          <p:cNvSpPr>
            <a:spLocks noGrp="1"/>
          </p:cNvSpPr>
          <p:nvPr>
            <p:ph type="title"/>
          </p:nvPr>
        </p:nvSpPr>
        <p:spPr>
          <a:xfrm>
            <a:off x="582706" y="285750"/>
            <a:ext cx="8001000" cy="571500"/>
          </a:xfrm>
        </p:spPr>
        <p:txBody>
          <a:bodyPr/>
          <a:lstStyle/>
          <a:p>
            <a:r>
              <a:rPr lang="en-US" dirty="0">
                <a:solidFill>
                  <a:schemeClr val="accent2"/>
                </a:solidFill>
              </a:rPr>
              <a:t>RFPs from a PI perspective</a:t>
            </a:r>
          </a:p>
        </p:txBody>
      </p:sp>
      <p:sp>
        <p:nvSpPr>
          <p:cNvPr id="3" name="Content Placeholder 2">
            <a:extLst>
              <a:ext uri="{FF2B5EF4-FFF2-40B4-BE49-F238E27FC236}">
                <a16:creationId xmlns:a16="http://schemas.microsoft.com/office/drawing/2014/main" id="{7B389493-DA45-1A4E-805E-7244C133E403}"/>
              </a:ext>
            </a:extLst>
          </p:cNvPr>
          <p:cNvSpPr>
            <a:spLocks noGrp="1"/>
          </p:cNvSpPr>
          <p:nvPr>
            <p:ph idx="1"/>
          </p:nvPr>
        </p:nvSpPr>
        <p:spPr>
          <a:xfrm>
            <a:off x="381000" y="857250"/>
            <a:ext cx="8458200" cy="4191000"/>
          </a:xfrm>
        </p:spPr>
        <p:txBody>
          <a:bodyPr/>
          <a:lstStyle/>
          <a:p>
            <a:r>
              <a:rPr lang="en-US" dirty="0"/>
              <a:t>Sponsored Program Administrators view of a RFP</a:t>
            </a:r>
          </a:p>
          <a:p>
            <a:pPr lvl="1"/>
            <a:r>
              <a:rPr lang="en-US" dirty="0"/>
              <a:t>Limits on budgets, overhead, pages, font types, margins, number of submissions, etc.</a:t>
            </a:r>
          </a:p>
          <a:p>
            <a:pPr lvl="1"/>
            <a:r>
              <a:rPr lang="en-US" dirty="0"/>
              <a:t>Due dates</a:t>
            </a:r>
          </a:p>
          <a:p>
            <a:pPr lvl="1"/>
            <a:r>
              <a:rPr lang="en-US" dirty="0"/>
              <a:t>Submission process</a:t>
            </a:r>
          </a:p>
          <a:p>
            <a:pPr lvl="1"/>
            <a:r>
              <a:rPr lang="en-US" dirty="0"/>
              <a:t>Sponsor type</a:t>
            </a:r>
          </a:p>
          <a:p>
            <a:r>
              <a:rPr lang="en-US" dirty="0"/>
              <a:t>PIs view of a RFP</a:t>
            </a:r>
          </a:p>
          <a:p>
            <a:pPr lvl="1"/>
            <a:r>
              <a:rPr lang="en-US" dirty="0"/>
              <a:t>Is this Sponsor willing to give me money to do my research?</a:t>
            </a:r>
          </a:p>
          <a:p>
            <a:pPr lvl="1"/>
            <a:r>
              <a:rPr lang="en-US" dirty="0"/>
              <a:t>When do I have to reply?</a:t>
            </a:r>
          </a:p>
          <a:p>
            <a:pPr lvl="1"/>
            <a:r>
              <a:rPr lang="en-US" dirty="0"/>
              <a:t>Will I need or do I want someone to collaborate with me on this?</a:t>
            </a:r>
          </a:p>
          <a:p>
            <a:pPr lvl="1"/>
            <a:endParaRPr lang="en-US" dirty="0"/>
          </a:p>
        </p:txBody>
      </p:sp>
      <p:sp>
        <p:nvSpPr>
          <p:cNvPr id="4" name="Slide Number Placeholder 3">
            <a:extLst>
              <a:ext uri="{FF2B5EF4-FFF2-40B4-BE49-F238E27FC236}">
                <a16:creationId xmlns:a16="http://schemas.microsoft.com/office/drawing/2014/main" id="{C447F146-FE92-BF41-96DA-EBE8CDD0FDB6}"/>
              </a:ext>
            </a:extLst>
          </p:cNvPr>
          <p:cNvSpPr>
            <a:spLocks noGrp="1"/>
          </p:cNvSpPr>
          <p:nvPr>
            <p:ph type="sldNum" sz="quarter" idx="11"/>
          </p:nvPr>
        </p:nvSpPr>
        <p:spPr/>
        <p:txBody>
          <a:bodyPr/>
          <a:lstStyle/>
          <a:p>
            <a:fld id="{9708802B-CECE-C644-A6A3-3C9AAC922203}" type="slidenum">
              <a:rPr lang="en-US" smtClean="0"/>
              <a:pPr/>
              <a:t>78</a:t>
            </a:fld>
            <a:endParaRPr lang="en-US"/>
          </a:p>
        </p:txBody>
      </p:sp>
    </p:spTree>
    <p:extLst>
      <p:ext uri="{BB962C8B-B14F-4D97-AF65-F5344CB8AC3E}">
        <p14:creationId xmlns:p14="http://schemas.microsoft.com/office/powerpoint/2010/main" val="34675306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FE4B-A75C-874B-8127-2FF9D78D1693}"/>
              </a:ext>
            </a:extLst>
          </p:cNvPr>
          <p:cNvSpPr>
            <a:spLocks noGrp="1"/>
          </p:cNvSpPr>
          <p:nvPr>
            <p:ph type="title"/>
          </p:nvPr>
        </p:nvSpPr>
        <p:spPr>
          <a:xfrm>
            <a:off x="228600" y="266700"/>
            <a:ext cx="8572500" cy="990600"/>
          </a:xfrm>
        </p:spPr>
        <p:txBody>
          <a:bodyPr/>
          <a:lstStyle/>
          <a:p>
            <a:r>
              <a:rPr lang="en-US" dirty="0">
                <a:solidFill>
                  <a:schemeClr val="accent2"/>
                </a:solidFill>
              </a:rPr>
              <a:t>What should both the Administrator and PI look for in a RFP?</a:t>
            </a:r>
          </a:p>
        </p:txBody>
      </p:sp>
      <p:sp>
        <p:nvSpPr>
          <p:cNvPr id="3" name="Content Placeholder 2">
            <a:extLst>
              <a:ext uri="{FF2B5EF4-FFF2-40B4-BE49-F238E27FC236}">
                <a16:creationId xmlns:a16="http://schemas.microsoft.com/office/drawing/2014/main" id="{62C4463B-5039-F849-986B-5D0DA11D3C14}"/>
              </a:ext>
            </a:extLst>
          </p:cNvPr>
          <p:cNvSpPr>
            <a:spLocks noGrp="1"/>
          </p:cNvSpPr>
          <p:nvPr>
            <p:ph idx="1"/>
          </p:nvPr>
        </p:nvSpPr>
        <p:spPr>
          <a:xfrm>
            <a:off x="342900" y="1257300"/>
            <a:ext cx="8458200" cy="3886200"/>
          </a:xfrm>
        </p:spPr>
        <p:txBody>
          <a:bodyPr/>
          <a:lstStyle/>
          <a:p>
            <a:r>
              <a:rPr lang="en-US" dirty="0"/>
              <a:t>Letters of Intent</a:t>
            </a:r>
          </a:p>
          <a:p>
            <a:r>
              <a:rPr lang="en-US" dirty="0"/>
              <a:t>Special Registrations – for the PI and the Institution</a:t>
            </a:r>
          </a:p>
          <a:p>
            <a:r>
              <a:rPr lang="en-US" dirty="0"/>
              <a:t>Conflict of Interest and/or Regulatory requirements</a:t>
            </a:r>
          </a:p>
          <a:p>
            <a:r>
              <a:rPr lang="en-US" dirty="0"/>
              <a:t>Requirements for Collaborators</a:t>
            </a:r>
          </a:p>
          <a:p>
            <a:pPr lvl="1"/>
            <a:r>
              <a:rPr lang="en-US" dirty="0"/>
              <a:t>Can you have them? (Most fellowships and some training grants don’t allow them)</a:t>
            </a:r>
          </a:p>
          <a:p>
            <a:pPr lvl="1"/>
            <a:r>
              <a:rPr lang="en-US" dirty="0"/>
              <a:t>Must they be based in the US?</a:t>
            </a:r>
          </a:p>
          <a:p>
            <a:pPr lvl="1"/>
            <a:r>
              <a:rPr lang="en-US" dirty="0"/>
              <a:t>Must they be non-profit?</a:t>
            </a:r>
          </a:p>
          <a:p>
            <a:r>
              <a:rPr lang="en-US" dirty="0"/>
              <a:t>Plus all of the ones listed previously</a:t>
            </a:r>
          </a:p>
        </p:txBody>
      </p:sp>
      <p:sp>
        <p:nvSpPr>
          <p:cNvPr id="4" name="Slide Number Placeholder 3">
            <a:extLst>
              <a:ext uri="{FF2B5EF4-FFF2-40B4-BE49-F238E27FC236}">
                <a16:creationId xmlns:a16="http://schemas.microsoft.com/office/drawing/2014/main" id="{63FF0723-0684-454E-8DB0-2320186199DE}"/>
              </a:ext>
            </a:extLst>
          </p:cNvPr>
          <p:cNvSpPr>
            <a:spLocks noGrp="1"/>
          </p:cNvSpPr>
          <p:nvPr>
            <p:ph type="sldNum" sz="quarter" idx="11"/>
          </p:nvPr>
        </p:nvSpPr>
        <p:spPr/>
        <p:txBody>
          <a:bodyPr/>
          <a:lstStyle/>
          <a:p>
            <a:fld id="{9708802B-CECE-C644-A6A3-3C9AAC922203}" type="slidenum">
              <a:rPr lang="en-US" smtClean="0"/>
              <a:pPr/>
              <a:t>79</a:t>
            </a:fld>
            <a:endParaRPr lang="en-US"/>
          </a:p>
        </p:txBody>
      </p:sp>
    </p:spTree>
    <p:extLst>
      <p:ext uri="{BB962C8B-B14F-4D97-AF65-F5344CB8AC3E}">
        <p14:creationId xmlns:p14="http://schemas.microsoft.com/office/powerpoint/2010/main" val="233396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Materials/Lab Supplies</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Lab supplies is a very general category and the items included will vary based on the project </a:t>
            </a:r>
          </a:p>
          <a:p>
            <a:pPr lvl="1"/>
            <a:r>
              <a:rPr lang="en-US" dirty="0"/>
              <a:t>Examples: reagents, chemicals, media, buffers, small equipment items, consumable supplies such as plasticware, glassware, pipette tips, etc.</a:t>
            </a:r>
          </a:p>
        </p:txBody>
      </p:sp>
    </p:spTree>
    <p:extLst>
      <p:ext uri="{BB962C8B-B14F-4D97-AF65-F5344CB8AC3E}">
        <p14:creationId xmlns:p14="http://schemas.microsoft.com/office/powerpoint/2010/main" val="272396764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8BED9-AFB5-1F4A-9AEA-5EFEF3D847A6}"/>
              </a:ext>
            </a:extLst>
          </p:cNvPr>
          <p:cNvSpPr>
            <a:spLocks noGrp="1"/>
          </p:cNvSpPr>
          <p:nvPr>
            <p:ph type="title"/>
          </p:nvPr>
        </p:nvSpPr>
        <p:spPr>
          <a:xfrm>
            <a:off x="581891" y="495300"/>
            <a:ext cx="8001000" cy="571500"/>
          </a:xfrm>
        </p:spPr>
        <p:txBody>
          <a:bodyPr/>
          <a:lstStyle/>
          <a:p>
            <a:r>
              <a:rPr lang="en-US" dirty="0">
                <a:solidFill>
                  <a:schemeClr val="accent2"/>
                </a:solidFill>
              </a:rPr>
              <a:t>Whoops!</a:t>
            </a:r>
          </a:p>
        </p:txBody>
      </p:sp>
      <p:sp>
        <p:nvSpPr>
          <p:cNvPr id="3" name="Content Placeholder 2">
            <a:extLst>
              <a:ext uri="{FF2B5EF4-FFF2-40B4-BE49-F238E27FC236}">
                <a16:creationId xmlns:a16="http://schemas.microsoft.com/office/drawing/2014/main" id="{AA315AF4-8DA9-B14D-BD80-139276328CB5}"/>
              </a:ext>
            </a:extLst>
          </p:cNvPr>
          <p:cNvSpPr>
            <a:spLocks noGrp="1"/>
          </p:cNvSpPr>
          <p:nvPr>
            <p:ph idx="1"/>
          </p:nvPr>
        </p:nvSpPr>
        <p:spPr>
          <a:xfrm>
            <a:off x="339436" y="1181100"/>
            <a:ext cx="8534400" cy="4152900"/>
          </a:xfrm>
        </p:spPr>
        <p:txBody>
          <a:bodyPr/>
          <a:lstStyle/>
          <a:p>
            <a:r>
              <a:rPr lang="en-US" dirty="0"/>
              <a:t>No matter how hard you try to get a PI to read their proposal BEFORE submission, it just doesn’t always happen</a:t>
            </a:r>
          </a:p>
          <a:p>
            <a:r>
              <a:rPr lang="en-US" dirty="0"/>
              <a:t>Often AFTER submission, PIs catch some important correction or addition that needs to be made</a:t>
            </a:r>
          </a:p>
          <a:p>
            <a:r>
              <a:rPr lang="en-US" dirty="0"/>
              <a:t>If this is BEFORE the due date and time, you can usually make changes (some foundations do not allow them)</a:t>
            </a:r>
          </a:p>
          <a:p>
            <a:r>
              <a:rPr lang="en-US" dirty="0"/>
              <a:t>Even if it is after the due date/time, a call to the Program Officer asking permission to make a correction is worth the uncomfortable effort</a:t>
            </a:r>
          </a:p>
        </p:txBody>
      </p:sp>
      <p:sp>
        <p:nvSpPr>
          <p:cNvPr id="4" name="Slide Number Placeholder 3">
            <a:extLst>
              <a:ext uri="{FF2B5EF4-FFF2-40B4-BE49-F238E27FC236}">
                <a16:creationId xmlns:a16="http://schemas.microsoft.com/office/drawing/2014/main" id="{068C84DB-667E-C046-8698-EABB1C6D3A35}"/>
              </a:ext>
            </a:extLst>
          </p:cNvPr>
          <p:cNvSpPr>
            <a:spLocks noGrp="1"/>
          </p:cNvSpPr>
          <p:nvPr>
            <p:ph type="sldNum" sz="quarter" idx="11"/>
          </p:nvPr>
        </p:nvSpPr>
        <p:spPr/>
        <p:txBody>
          <a:bodyPr/>
          <a:lstStyle/>
          <a:p>
            <a:fld id="{9708802B-CECE-C644-A6A3-3C9AAC922203}" type="slidenum">
              <a:rPr lang="en-US" smtClean="0"/>
              <a:pPr/>
              <a:t>80</a:t>
            </a:fld>
            <a:endParaRPr lang="en-US"/>
          </a:p>
        </p:txBody>
      </p:sp>
    </p:spTree>
    <p:extLst>
      <p:ext uri="{BB962C8B-B14F-4D97-AF65-F5344CB8AC3E}">
        <p14:creationId xmlns:p14="http://schemas.microsoft.com/office/powerpoint/2010/main" val="35769861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2BDDD-B0C1-AF4E-A5C8-F71ADF238292}"/>
              </a:ext>
            </a:extLst>
          </p:cNvPr>
          <p:cNvSpPr>
            <a:spLocks noGrp="1"/>
          </p:cNvSpPr>
          <p:nvPr>
            <p:ph type="title"/>
          </p:nvPr>
        </p:nvSpPr>
        <p:spPr>
          <a:xfrm>
            <a:off x="609600" y="495300"/>
            <a:ext cx="8001000" cy="571500"/>
          </a:xfrm>
        </p:spPr>
        <p:txBody>
          <a:bodyPr/>
          <a:lstStyle/>
          <a:p>
            <a:r>
              <a:rPr lang="en-US" dirty="0">
                <a:solidFill>
                  <a:schemeClr val="accent2"/>
                </a:solidFill>
              </a:rPr>
              <a:t>Program Officers</a:t>
            </a:r>
          </a:p>
        </p:txBody>
      </p:sp>
      <p:sp>
        <p:nvSpPr>
          <p:cNvPr id="3" name="Content Placeholder 2">
            <a:extLst>
              <a:ext uri="{FF2B5EF4-FFF2-40B4-BE49-F238E27FC236}">
                <a16:creationId xmlns:a16="http://schemas.microsoft.com/office/drawing/2014/main" id="{B5341C16-A8B1-6349-9321-5348E0426BBA}"/>
              </a:ext>
            </a:extLst>
          </p:cNvPr>
          <p:cNvSpPr>
            <a:spLocks noGrp="1"/>
          </p:cNvSpPr>
          <p:nvPr>
            <p:ph idx="1"/>
          </p:nvPr>
        </p:nvSpPr>
        <p:spPr>
          <a:xfrm>
            <a:off x="609600" y="1143000"/>
            <a:ext cx="8001000" cy="4076700"/>
          </a:xfrm>
        </p:spPr>
        <p:txBody>
          <a:bodyPr/>
          <a:lstStyle/>
          <a:p>
            <a:r>
              <a:rPr lang="en-US" dirty="0"/>
              <a:t>Federal Program Officers are required to be transparent and available to PIs. This isn’t always as easy as it sounds.</a:t>
            </a:r>
          </a:p>
          <a:p>
            <a:r>
              <a:rPr lang="en-US" dirty="0"/>
              <a:t>Foundation Program Officers are not always required and are sometimes not allowed to work directly with PIs</a:t>
            </a:r>
          </a:p>
          <a:p>
            <a:r>
              <a:rPr lang="en-US" dirty="0"/>
              <a:t>Making contact WELL BEFORE a proposal is due is advised. If a PI has already had a proposal rejected, talking with a Program Officer can be insightful. Some ideas to help PIs with the discussion can be found </a:t>
            </a:r>
            <a:r>
              <a:rPr lang="en-US" dirty="0">
                <a:hlinkClick r:id="rId3"/>
              </a:rPr>
              <a:t>here</a:t>
            </a:r>
            <a:r>
              <a:rPr lang="en-US" dirty="0"/>
              <a:t>. </a:t>
            </a:r>
          </a:p>
          <a:p>
            <a:endParaRPr lang="en-US" dirty="0"/>
          </a:p>
        </p:txBody>
      </p:sp>
      <p:sp>
        <p:nvSpPr>
          <p:cNvPr id="4" name="Slide Number Placeholder 3">
            <a:extLst>
              <a:ext uri="{FF2B5EF4-FFF2-40B4-BE49-F238E27FC236}">
                <a16:creationId xmlns:a16="http://schemas.microsoft.com/office/drawing/2014/main" id="{D0C58E88-1D61-B547-A4C9-61E95678B6FA}"/>
              </a:ext>
            </a:extLst>
          </p:cNvPr>
          <p:cNvSpPr>
            <a:spLocks noGrp="1"/>
          </p:cNvSpPr>
          <p:nvPr>
            <p:ph type="sldNum" sz="quarter" idx="11"/>
          </p:nvPr>
        </p:nvSpPr>
        <p:spPr/>
        <p:txBody>
          <a:bodyPr/>
          <a:lstStyle/>
          <a:p>
            <a:fld id="{9708802B-CECE-C644-A6A3-3C9AAC922203}" type="slidenum">
              <a:rPr lang="en-US" smtClean="0"/>
              <a:pPr/>
              <a:t>81</a:t>
            </a:fld>
            <a:endParaRPr lang="en-US"/>
          </a:p>
        </p:txBody>
      </p:sp>
    </p:spTree>
    <p:extLst>
      <p:ext uri="{BB962C8B-B14F-4D97-AF65-F5344CB8AC3E}">
        <p14:creationId xmlns:p14="http://schemas.microsoft.com/office/powerpoint/2010/main" val="40720947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C347-A129-464C-BEED-AF2AFE7269F7}"/>
              </a:ext>
            </a:extLst>
          </p:cNvPr>
          <p:cNvSpPr>
            <a:spLocks noGrp="1"/>
          </p:cNvSpPr>
          <p:nvPr>
            <p:ph type="title"/>
          </p:nvPr>
        </p:nvSpPr>
        <p:spPr/>
        <p:txBody>
          <a:bodyPr/>
          <a:lstStyle/>
          <a:p>
            <a:r>
              <a:rPr lang="en-US" dirty="0">
                <a:solidFill>
                  <a:schemeClr val="accent2"/>
                </a:solidFill>
              </a:rPr>
              <a:t>Final Words (I promise)</a:t>
            </a:r>
          </a:p>
        </p:txBody>
      </p:sp>
      <p:sp>
        <p:nvSpPr>
          <p:cNvPr id="3" name="Content Placeholder 2">
            <a:extLst>
              <a:ext uri="{FF2B5EF4-FFF2-40B4-BE49-F238E27FC236}">
                <a16:creationId xmlns:a16="http://schemas.microsoft.com/office/drawing/2014/main" id="{BA907B9C-A3C1-A947-A660-539786E95157}"/>
              </a:ext>
            </a:extLst>
          </p:cNvPr>
          <p:cNvSpPr>
            <a:spLocks noGrp="1"/>
          </p:cNvSpPr>
          <p:nvPr>
            <p:ph idx="1"/>
          </p:nvPr>
        </p:nvSpPr>
        <p:spPr/>
        <p:txBody>
          <a:bodyPr/>
          <a:lstStyle/>
          <a:p>
            <a:r>
              <a:rPr lang="en-US" dirty="0"/>
              <a:t>Become your PIs advocate </a:t>
            </a:r>
          </a:p>
          <a:p>
            <a:r>
              <a:rPr lang="en-US" dirty="0"/>
              <a:t>A little hand-holding up front goes a long way</a:t>
            </a:r>
          </a:p>
          <a:p>
            <a:r>
              <a:rPr lang="en-US" dirty="0"/>
              <a:t>Develop checklists, tables or charts that are easy to read and use</a:t>
            </a:r>
          </a:p>
          <a:p>
            <a:r>
              <a:rPr lang="en-US" dirty="0"/>
              <a:t>Personalize everything for yourself, your department and your PIs </a:t>
            </a:r>
          </a:p>
          <a:p>
            <a:r>
              <a:rPr lang="en-US" dirty="0"/>
              <a:t>Be prepared for </a:t>
            </a:r>
            <a:r>
              <a:rPr lang="en-US"/>
              <a:t>the unexpected!</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9B6A3A-9E42-DB42-8E05-8FCF36C36472}"/>
              </a:ext>
            </a:extLst>
          </p:cNvPr>
          <p:cNvSpPr>
            <a:spLocks noGrp="1"/>
          </p:cNvSpPr>
          <p:nvPr>
            <p:ph type="sldNum" sz="quarter" idx="11"/>
          </p:nvPr>
        </p:nvSpPr>
        <p:spPr/>
        <p:txBody>
          <a:bodyPr/>
          <a:lstStyle/>
          <a:p>
            <a:fld id="{9708802B-CECE-C644-A6A3-3C9AAC922203}" type="slidenum">
              <a:rPr lang="en-US" smtClean="0"/>
              <a:pPr/>
              <a:t>82</a:t>
            </a:fld>
            <a:endParaRPr lang="en-US"/>
          </a:p>
        </p:txBody>
      </p:sp>
    </p:spTree>
    <p:extLst>
      <p:ext uri="{BB962C8B-B14F-4D97-AF65-F5344CB8AC3E}">
        <p14:creationId xmlns:p14="http://schemas.microsoft.com/office/powerpoint/2010/main" val="3942700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55600"/>
            <a:ext cx="7696200" cy="1054100"/>
          </a:xfrm>
        </p:spPr>
        <p:txBody>
          <a:bodyPr/>
          <a:lstStyle/>
          <a:p>
            <a:r>
              <a:rPr lang="en-US" b="1" dirty="0">
                <a:solidFill>
                  <a:schemeClr val="accent2"/>
                </a:solidFill>
              </a:rPr>
              <a:t>Travel</a:t>
            </a:r>
          </a:p>
        </p:txBody>
      </p:sp>
      <p:sp>
        <p:nvSpPr>
          <p:cNvPr id="3" name="Content Placeholder 2"/>
          <p:cNvSpPr>
            <a:spLocks noGrp="1"/>
          </p:cNvSpPr>
          <p:nvPr>
            <p:ph idx="1"/>
          </p:nvPr>
        </p:nvSpPr>
        <p:spPr>
          <a:xfrm>
            <a:off x="152400" y="1270000"/>
            <a:ext cx="8686800" cy="4127500"/>
          </a:xfrm>
        </p:spPr>
        <p:txBody>
          <a:bodyPr>
            <a:normAutofit/>
          </a:bodyPr>
          <a:lstStyle/>
          <a:p>
            <a:r>
              <a:rPr lang="en-US" dirty="0"/>
              <a:t>Travel fits into two categories: domestic and foreign travel</a:t>
            </a:r>
          </a:p>
          <a:p>
            <a:r>
              <a:rPr lang="en-US" dirty="0"/>
              <a:t>Travel costs vary considerably based on the project. </a:t>
            </a:r>
          </a:p>
          <a:p>
            <a:r>
              <a:rPr lang="en-US" dirty="0"/>
              <a:t>Common reasons to include travel costs</a:t>
            </a:r>
          </a:p>
          <a:p>
            <a:pPr lvl="1"/>
            <a:r>
              <a:rPr lang="en-US" dirty="0"/>
              <a:t>Research Conferences/Scientific Meetings</a:t>
            </a:r>
          </a:p>
          <a:p>
            <a:pPr lvl="2"/>
            <a:r>
              <a:rPr lang="en-US" dirty="0"/>
              <a:t>If PIs or other project personnel (postdocs, grad students) intend to serve as guest speakers, present posters or other research data, etc.</a:t>
            </a:r>
          </a:p>
          <a:p>
            <a:pPr lvl="1"/>
            <a:r>
              <a:rPr lang="en-US" dirty="0"/>
              <a:t>Travel to a collaborators laboratory</a:t>
            </a:r>
          </a:p>
          <a:p>
            <a:pPr lvl="2"/>
            <a:r>
              <a:rPr lang="en-US" dirty="0"/>
              <a:t>If PIs or other project personnel need to go to a collaborator’s lab to learn a new technique, discuss data/other project details, etc. </a:t>
            </a:r>
          </a:p>
        </p:txBody>
      </p:sp>
    </p:spTree>
    <p:extLst>
      <p:ext uri="{BB962C8B-B14F-4D97-AF65-F5344CB8AC3E}">
        <p14:creationId xmlns:p14="http://schemas.microsoft.com/office/powerpoint/2010/main" val="1481237236"/>
      </p:ext>
    </p:extLst>
  </p:cSld>
  <p:clrMapOvr>
    <a:masterClrMapping/>
  </p:clrMapOvr>
</p:sld>
</file>

<file path=ppt/theme/theme1.xml><?xml version="1.0" encoding="utf-8"?>
<a:theme xmlns:a="http://schemas.openxmlformats.org/drawingml/2006/main" name="CUDenver_pres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Osaka" charset="-128"/>
            <a:cs typeface="Osak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Osaka" charset="-128"/>
            <a:cs typeface="Osaka"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BA62EEEF98DEF4E8C1888AE017702F9" ma:contentTypeVersion="1" ma:contentTypeDescription="Create a new document." ma:contentTypeScope="" ma:versionID="a6f4be4fd77f18159e744c06e6a7e5c5">
  <xsd:schema xmlns:xsd="http://www.w3.org/2001/XMLSchema" xmlns:xs="http://www.w3.org/2001/XMLSchema" xmlns:p="http://schemas.microsoft.com/office/2006/metadata/properties" xmlns:ns1="http://schemas.microsoft.com/sharepoint/v3" targetNamespace="http://schemas.microsoft.com/office/2006/metadata/properties" ma:root="true" ma:fieldsID="d810986b036840e28274f9fca8f918e2"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2EBB88-1771-40C1-94B1-16FDDD368A2C}">
  <ds:schemaRefs>
    <ds:schemaRef ds:uri="http://schemas.microsoft.com/office/2006/metadata/properties"/>
    <ds:schemaRef ds:uri="http://schemas.microsoft.com/sharepoint/v3"/>
    <ds:schemaRef ds:uri="http://purl.org/dc/elements/1.1/"/>
    <ds:schemaRef ds:uri="http://purl.org/dc/dcmitype/"/>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DFDEE5DF-BB1D-4D51-A9D3-F15AD912D2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1C0727-FCC6-41F0-B980-B2049AF1C5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Consolidated Campus Template</Template>
  <TotalTime>15252</TotalTime>
  <Words>6349</Words>
  <Application>Microsoft Office PowerPoint</Application>
  <PresentationFormat>On-screen Show (16:10)</PresentationFormat>
  <Paragraphs>669</Paragraphs>
  <Slides>82</Slides>
  <Notes>67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82</vt:i4>
      </vt:variant>
    </vt:vector>
  </HeadingPairs>
  <TitlesOfParts>
    <vt:vector size="90" baseType="lpstr">
      <vt:lpstr>Arial</vt:lpstr>
      <vt:lpstr>Lucida Grande</vt:lpstr>
      <vt:lpstr>Osaka</vt:lpstr>
      <vt:lpstr>Times</vt:lpstr>
      <vt:lpstr>Trebuchet MS</vt:lpstr>
      <vt:lpstr>Wingdings</vt:lpstr>
      <vt:lpstr>CUDenver_pres_01</vt:lpstr>
      <vt:lpstr>Custom Design</vt:lpstr>
      <vt:lpstr> Creating Basic NIH Budgets </vt:lpstr>
      <vt:lpstr>Goals for this course: </vt:lpstr>
      <vt:lpstr>Getting started</vt:lpstr>
      <vt:lpstr>Overview of topics covered in this course</vt:lpstr>
      <vt:lpstr>Categorizing Personnel </vt:lpstr>
      <vt:lpstr>Salaries and Benefits </vt:lpstr>
      <vt:lpstr>Capital Equipment  </vt:lpstr>
      <vt:lpstr>Materials/Lab Supplies</vt:lpstr>
      <vt:lpstr>Travel</vt:lpstr>
      <vt:lpstr>Other Expenses</vt:lpstr>
      <vt:lpstr>Other Expenses (cont’d)</vt:lpstr>
      <vt:lpstr>Other Expenses (cont’d)</vt:lpstr>
      <vt:lpstr>Other Expenses (cont’d)</vt:lpstr>
      <vt:lpstr>Facilities and Administrative Costs (F&amp;A)- also known as Indirect Costs</vt:lpstr>
      <vt:lpstr>Final Calculations</vt:lpstr>
      <vt:lpstr>Final Calculations (cont’d)</vt:lpstr>
      <vt:lpstr> Tips, Tricks, Common Mistakes, and Proposal Nuances</vt:lpstr>
      <vt:lpstr>Topics </vt:lpstr>
      <vt:lpstr>Sponsor Instructions</vt:lpstr>
      <vt:lpstr>Sponsor Instructions (cont’d) </vt:lpstr>
      <vt:lpstr>University vs. Sponsor Requirements </vt:lpstr>
      <vt:lpstr>University vs. Sponsor Requirements (cont’d)</vt:lpstr>
      <vt:lpstr>University vs. Sponsor Requirements (cont’d) </vt:lpstr>
      <vt:lpstr>Common Budget Mistakes </vt:lpstr>
      <vt:lpstr>Common Budget Mistakes (cont’d)  </vt:lpstr>
      <vt:lpstr>Common Budget Mistakes (cont’d) </vt:lpstr>
      <vt:lpstr>Common Budget Mistakes (cont’d)</vt:lpstr>
      <vt:lpstr>Common Budget Mistakes (cont’d)</vt:lpstr>
      <vt:lpstr>Common Budget Mistakes (cont’d) </vt:lpstr>
      <vt:lpstr>Common Budget Mistakes (cont’d) </vt:lpstr>
      <vt:lpstr>InfoEd Tips </vt:lpstr>
      <vt:lpstr>InfoEd Tips (cont’d) </vt:lpstr>
      <vt:lpstr>InfoEd Tips (cont’d) </vt:lpstr>
      <vt:lpstr>InfoEd Tips (cont’d) </vt:lpstr>
      <vt:lpstr>InfoEd Tips (cont’d) </vt:lpstr>
      <vt:lpstr>NIH Application Errors </vt:lpstr>
      <vt:lpstr>VA MOUs </vt:lpstr>
      <vt:lpstr>Intergovernmental Personnel Agreements (IPAs)</vt:lpstr>
      <vt:lpstr>Intergovernmental Personnel Agreements (IPAs) (cont’d) </vt:lpstr>
      <vt:lpstr>Basic Tips for Application Preparation -Department Perspective  </vt:lpstr>
      <vt:lpstr>Basic Tips (cont’d)</vt:lpstr>
      <vt:lpstr>  Q&amp;A and Comments</vt:lpstr>
      <vt:lpstr> Introduction to Logic Models and Theories of Change</vt:lpstr>
      <vt:lpstr>Why Do We Care? </vt:lpstr>
      <vt:lpstr>NIH FOA Example </vt:lpstr>
      <vt:lpstr>What are Logic Models?</vt:lpstr>
      <vt:lpstr>Outputs and Outcomes </vt:lpstr>
      <vt:lpstr>PowerPoint Presentation</vt:lpstr>
      <vt:lpstr>What is a Theory of Change?</vt:lpstr>
      <vt:lpstr>PowerPoint Presentation</vt:lpstr>
      <vt:lpstr>Considerations in Pre-Award </vt:lpstr>
      <vt:lpstr>Connection to Post Award </vt:lpstr>
      <vt:lpstr>Resources </vt:lpstr>
      <vt:lpstr> Subcontract Budgeting</vt:lpstr>
      <vt:lpstr>Overview</vt:lpstr>
      <vt:lpstr>Subcontracting Process</vt:lpstr>
      <vt:lpstr>Subcontracting Process (cont’d)</vt:lpstr>
      <vt:lpstr>Categories of Subcontracts</vt:lpstr>
      <vt:lpstr>Federal Sponsors</vt:lpstr>
      <vt:lpstr>Federal Sponsors (cont’d)</vt:lpstr>
      <vt:lpstr>NIH Specific Guidance</vt:lpstr>
      <vt:lpstr>NIH Specific Guidance (cont’d)</vt:lpstr>
      <vt:lpstr>NIH Specific Guidance (cont’d)</vt:lpstr>
      <vt:lpstr>NIH Specific Guidance (cont’d)</vt:lpstr>
      <vt:lpstr>Non-Federal Sponsors</vt:lpstr>
      <vt:lpstr>Non-Federal Sponsors (cont’d)</vt:lpstr>
      <vt:lpstr>Special Cases</vt:lpstr>
      <vt:lpstr>Questions?</vt:lpstr>
      <vt:lpstr> How to Help PIs</vt:lpstr>
      <vt:lpstr>Objectives</vt:lpstr>
      <vt:lpstr>First – a bit of a disclaimer</vt:lpstr>
      <vt:lpstr>One by One</vt:lpstr>
      <vt:lpstr>Some ideas</vt:lpstr>
      <vt:lpstr>Explaining the process</vt:lpstr>
      <vt:lpstr>Explaining the Process II</vt:lpstr>
      <vt:lpstr>What is the value in a compliance review?</vt:lpstr>
      <vt:lpstr>Routing does not do everything!</vt:lpstr>
      <vt:lpstr>RFPs from a PI perspective</vt:lpstr>
      <vt:lpstr>What should both the Administrator and PI look for in a RFP?</vt:lpstr>
      <vt:lpstr>Whoops!</vt:lpstr>
      <vt:lpstr>Program Officers</vt:lpstr>
      <vt:lpstr>Final Words (I promise)</vt:lpstr>
    </vt:vector>
  </TitlesOfParts>
  <Company>Microsoft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Pre-Award</dc:title>
  <dc:creator>Van rheen, Molly</dc:creator>
  <cp:lastModifiedBy>Lemieux, Melissa</cp:lastModifiedBy>
  <cp:revision>268</cp:revision>
  <cp:lastPrinted>2018-12-03T22:55:28Z</cp:lastPrinted>
  <dcterms:created xsi:type="dcterms:W3CDTF">2014-01-15T23:46:04Z</dcterms:created>
  <dcterms:modified xsi:type="dcterms:W3CDTF">2020-09-28T22:53:05Z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0x010100DBA62EEEF98DEF4E8C1888AE017702F9</vt:lpwstr>
  </property>
</Properties>
</file>