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8" r:id="rId5"/>
    <p:sldId id="260" r:id="rId6"/>
    <p:sldId id="270" r:id="rId7"/>
    <p:sldId id="290" r:id="rId8"/>
    <p:sldId id="263" r:id="rId9"/>
    <p:sldId id="272" r:id="rId10"/>
    <p:sldId id="273" r:id="rId11"/>
    <p:sldId id="266" r:id="rId12"/>
    <p:sldId id="276" r:id="rId13"/>
    <p:sldId id="277" r:id="rId14"/>
    <p:sldId id="261" r:id="rId15"/>
    <p:sldId id="275" r:id="rId16"/>
    <p:sldId id="285" r:id="rId17"/>
    <p:sldId id="271" r:id="rId18"/>
    <p:sldId id="279" r:id="rId19"/>
    <p:sldId id="282" r:id="rId20"/>
    <p:sldId id="262" r:id="rId21"/>
    <p:sldId id="283" r:id="rId22"/>
    <p:sldId id="284" r:id="rId23"/>
    <p:sldId id="288" r:id="rId24"/>
    <p:sldId id="287" r:id="rId25"/>
    <p:sldId id="286"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nigan, Shane" initials="JS" lastIdx="4" clrIdx="0">
    <p:extLst>
      <p:ext uri="{19B8F6BF-5375-455C-9EA6-DF929625EA0E}">
        <p15:presenceInfo xmlns:p15="http://schemas.microsoft.com/office/powerpoint/2012/main" userId="S-1-5-21-3931225680-1871015619-2963001510-1560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p:cViewPr varScale="1">
        <p:scale>
          <a:sx n="63" d="100"/>
          <a:sy n="63" d="100"/>
        </p:scale>
        <p:origin x="300" y="66"/>
      </p:cViewPr>
      <p:guideLst/>
    </p:cSldViewPr>
  </p:slideViewPr>
  <p:outlineViewPr>
    <p:cViewPr>
      <p:scale>
        <a:sx n="33" d="100"/>
        <a:sy n="33" d="100"/>
      </p:scale>
      <p:origin x="0" y="-9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custT="1"/>
      <dgm:spPr/>
      <dgm:t>
        <a:bodyPr/>
        <a:lstStyle/>
        <a:p>
          <a:r>
            <a:rPr lang="en-US" sz="1500" b="1" dirty="0" smtClean="0"/>
            <a:t>OHRP</a:t>
          </a:r>
          <a:endParaRPr lang="en-US" sz="1500" b="1" dirty="0"/>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23A0DE4A-FE92-496E-B335-3433CEFB74E9}">
      <dgm:prSet phldrT="[Text]" custT="1"/>
      <dgm:spPr/>
      <dgm:t>
        <a:bodyPr/>
        <a:lstStyle/>
        <a:p>
          <a:r>
            <a:rPr lang="en-US" sz="1200" dirty="0"/>
            <a:t>Task description</a:t>
          </a:r>
        </a:p>
      </dgm:t>
    </dgm:pt>
    <dgm:pt modelId="{68935D38-FEDC-4CD3-8002-43CB3944BEAF}" type="parTrans" cxnId="{67A03D8F-F327-4A9F-ABBC-1EB67EFD1ECB}">
      <dgm:prSet/>
      <dgm:spPr/>
      <dgm:t>
        <a:bodyPr/>
        <a:lstStyle/>
        <a:p>
          <a:endParaRPr lang="en-US"/>
        </a:p>
      </dgm:t>
    </dgm:pt>
    <dgm:pt modelId="{55DF926D-029A-4E18-95C4-77A5A37CAE40}" type="sibTrans" cxnId="{67A03D8F-F327-4A9F-ABBC-1EB67EFD1ECB}">
      <dgm:prSet/>
      <dgm:spPr/>
      <dgm:t>
        <a:bodyPr/>
        <a:lstStyle/>
        <a:p>
          <a:endParaRPr lang="en-US"/>
        </a:p>
      </dgm:t>
    </dgm:pt>
    <dgm:pt modelId="{97AFB725-9839-43BA-B026-0DD6AA03AD9C}">
      <dgm:prSet phldrT="[Text]" custT="1"/>
      <dgm:spPr/>
      <dgm:t>
        <a:bodyPr/>
        <a:lstStyle/>
        <a:p>
          <a:r>
            <a:rPr lang="en-US" sz="1200" dirty="0"/>
            <a:t>Task description</a:t>
          </a:r>
        </a:p>
      </dgm:t>
    </dgm:pt>
    <dgm:pt modelId="{CC01022B-5039-457F-931E-79459E3C1DC4}" type="parTrans" cxnId="{97004F90-D1DB-4A84-A8AE-504DE1F07341}">
      <dgm:prSet/>
      <dgm:spPr/>
      <dgm:t>
        <a:bodyPr/>
        <a:lstStyle/>
        <a:p>
          <a:endParaRPr lang="en-US"/>
        </a:p>
      </dgm:t>
    </dgm:pt>
    <dgm:pt modelId="{D5C26250-A06D-4B41-BC14-92648809C21F}" type="sibTrans" cxnId="{97004F90-D1DB-4A84-A8AE-504DE1F07341}">
      <dgm:prSet/>
      <dgm:spPr/>
      <dgm:t>
        <a:bodyPr/>
        <a:lstStyle/>
        <a:p>
          <a:endParaRPr lang="en-US"/>
        </a:p>
      </dgm:t>
    </dgm:pt>
    <dgm:pt modelId="{B6E26FFC-9977-4BBC-BEC7-3D6B63754E52}">
      <dgm:prSet phldrT="[Text]" custT="1"/>
      <dgm:spPr/>
      <dgm:t>
        <a:bodyPr/>
        <a:lstStyle/>
        <a:p>
          <a:r>
            <a:rPr lang="en-US" sz="1500" b="1" dirty="0" smtClean="0"/>
            <a:t>FDA</a:t>
          </a:r>
          <a:endParaRPr lang="en-US" sz="1500" b="1" dirty="0"/>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CBCC21F5-552F-4D39-812E-6FCD4A366F58}">
      <dgm:prSet phldrT="[Text]" custT="1"/>
      <dgm:spPr/>
      <dgm:t>
        <a:bodyPr/>
        <a:lstStyle/>
        <a:p>
          <a:r>
            <a:rPr lang="en-US" sz="1200" dirty="0"/>
            <a:t>Task description</a:t>
          </a:r>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62831651-7C26-466C-BAA4-31EA8D14E47A}">
      <dgm:prSet phldrT="[Text]" custT="1"/>
      <dgm:spPr/>
      <dgm:t>
        <a:bodyPr/>
        <a:lstStyle/>
        <a:p>
          <a:r>
            <a:rPr lang="en-US" sz="1200" dirty="0"/>
            <a:t>Task description</a:t>
          </a:r>
        </a:p>
      </dgm:t>
    </dgm:pt>
    <dgm:pt modelId="{0F3EB6E4-07A5-4199-9C2F-8B91F53579FE}" type="parTrans" cxnId="{59DDA576-1BA9-49E8-9D1D-361FF667A19A}">
      <dgm:prSet/>
      <dgm:spPr/>
      <dgm:t>
        <a:bodyPr/>
        <a:lstStyle/>
        <a:p>
          <a:endParaRPr lang="en-US"/>
        </a:p>
      </dgm:t>
    </dgm:pt>
    <dgm:pt modelId="{0D19FA60-5F9C-420B-AD2F-A0656A7F0783}" type="sibTrans" cxnId="{59DDA576-1BA9-49E8-9D1D-361FF667A19A}">
      <dgm:prSet/>
      <dgm:spPr/>
      <dgm:t>
        <a:bodyPr/>
        <a:lstStyle/>
        <a:p>
          <a:endParaRPr lang="en-US"/>
        </a:p>
      </dgm:t>
    </dgm:pt>
    <dgm:pt modelId="{6D0E5D9F-7263-4526-A227-51301233F549}">
      <dgm:prSet phldrT="[Text]" custT="1"/>
      <dgm:spPr/>
      <dgm:t>
        <a:bodyPr/>
        <a:lstStyle/>
        <a:p>
          <a:r>
            <a:rPr lang="en-US" sz="1500" b="1" dirty="0" smtClean="0"/>
            <a:t>IRB</a:t>
          </a:r>
          <a:endParaRPr lang="en-US" sz="1200" dirty="0" smtClean="0"/>
        </a:p>
        <a:p>
          <a:r>
            <a:rPr lang="en-US" sz="1200" b="0" i="0" u="none" strike="noStrike" cap="none" dirty="0" smtClean="0">
              <a:solidFill>
                <a:schemeClr val="dk1"/>
              </a:solidFill>
              <a:latin typeface="Calibri"/>
              <a:ea typeface="Calibri"/>
              <a:cs typeface="Calibri"/>
              <a:sym typeface="Calibri"/>
            </a:rPr>
            <a:t>The main purpose of an IRB is to ensure studies that include the use of human subjects include: </a:t>
          </a:r>
          <a:endParaRPr lang="en-US" sz="1200" dirty="0"/>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E5E95E82-EF79-43CA-AA86-43B0E1CBCD3F}">
      <dgm:prSet phldrT="[Text]" custT="1"/>
      <dgm:spPr/>
      <dgm:t>
        <a:bodyPr/>
        <a:lstStyle/>
        <a:p>
          <a:r>
            <a:rPr lang="en-US" sz="1500" b="1" dirty="0" smtClean="0"/>
            <a:t>ICH GCP</a:t>
          </a:r>
          <a:endParaRPr lang="en-US" sz="1500" b="1" dirty="0"/>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A81358E0-3DE7-41AD-A28C-ABB22548B1F6}">
      <dgm:prSet phldrT="[Text]" custT="1"/>
      <dgm:spPr/>
      <dgm:t>
        <a:bodyPr/>
        <a:lstStyle/>
        <a:p>
          <a:r>
            <a:rPr lang="en-US" sz="1200" dirty="0"/>
            <a:t>Task description</a:t>
          </a:r>
        </a:p>
      </dgm:t>
    </dgm:pt>
    <dgm:pt modelId="{262E0B94-6EA9-4797-B705-959D7B185F91}" type="parTrans" cxnId="{FB8541C0-3895-4553-A4C7-34B81A3C4A0B}">
      <dgm:prSet/>
      <dgm:spPr/>
      <dgm:t>
        <a:bodyPr/>
        <a:lstStyle/>
        <a:p>
          <a:endParaRPr lang="en-US"/>
        </a:p>
      </dgm:t>
    </dgm:pt>
    <dgm:pt modelId="{77756FBB-BF6C-4D78-803E-BCC851F1DA03}" type="sibTrans" cxnId="{FB8541C0-3895-4553-A4C7-34B81A3C4A0B}">
      <dgm:prSet/>
      <dgm:spPr/>
      <dgm:t>
        <a:bodyPr/>
        <a:lstStyle/>
        <a:p>
          <a:endParaRPr lang="en-US"/>
        </a:p>
      </dgm:t>
    </dgm:pt>
    <dgm:pt modelId="{37A7C994-CC74-44DD-8777-ED6736B35821}">
      <dgm:prSet phldrT="[Text]" custT="1"/>
      <dgm:spPr/>
      <dgm:t>
        <a:bodyPr/>
        <a:lstStyle/>
        <a:p>
          <a:r>
            <a:rPr lang="en-US" sz="1200" dirty="0"/>
            <a:t>Task description</a:t>
          </a:r>
        </a:p>
      </dgm:t>
    </dgm:pt>
    <dgm:pt modelId="{03F017E7-7E3C-4E2C-9CEF-B07099F38801}" type="parTrans" cxnId="{1C5CE732-A00F-4C06-A1A8-B209BC6B496D}">
      <dgm:prSet/>
      <dgm:spPr/>
      <dgm:t>
        <a:bodyPr/>
        <a:lstStyle/>
        <a:p>
          <a:endParaRPr lang="en-US"/>
        </a:p>
      </dgm:t>
    </dgm:pt>
    <dgm:pt modelId="{118572A4-3B5E-487E-8015-6A319369077F}" type="sibTrans" cxnId="{1C5CE732-A00F-4C06-A1A8-B209BC6B496D}">
      <dgm:prSet/>
      <dgm:spPr/>
      <dgm:t>
        <a:bodyPr/>
        <a:lstStyle/>
        <a:p>
          <a:endParaRPr lang="en-US"/>
        </a:p>
      </dgm:t>
    </dgm:pt>
    <dgm:pt modelId="{633A9657-25F9-4CAD-B778-F9BE5986083F}">
      <dgm:prSet phldrT="[Text]" custT="1"/>
      <dgm:spPr/>
      <dgm:t>
        <a:bodyPr/>
        <a:lstStyle/>
        <a:p>
          <a:r>
            <a:rPr lang="en-US" sz="1500" b="1" dirty="0" smtClean="0"/>
            <a:t>Common Rule 45 CFR46</a:t>
          </a:r>
          <a:endParaRPr lang="en-US" sz="1500" b="1" dirty="0"/>
        </a:p>
      </dgm:t>
    </dgm:pt>
    <dgm:pt modelId="{3E36C3EC-ACA0-4C5A-A57F-0EC11F88204B}" type="parTrans" cxnId="{30A013BC-D289-43AC-8B37-C88A81B41915}">
      <dgm:prSet/>
      <dgm:spPr/>
      <dgm:t>
        <a:bodyPr/>
        <a:lstStyle/>
        <a:p>
          <a:endParaRPr lang="en-US"/>
        </a:p>
      </dgm:t>
    </dgm:pt>
    <dgm:pt modelId="{6BC6ACDE-3FD6-4CEE-9E1D-A18E2E27A9D4}" type="sibTrans" cxnId="{30A013BC-D289-43AC-8B37-C88A81B41915}">
      <dgm:prSet/>
      <dgm:spPr/>
      <dgm:t>
        <a:bodyPr/>
        <a:lstStyle/>
        <a:p>
          <a:endParaRPr lang="en-US"/>
        </a:p>
      </dgm:t>
    </dgm:pt>
    <dgm:pt modelId="{3BF52239-5FD1-478A-A17F-611E94AECEE2}">
      <dgm:prSet phldrT="[Text]" custT="1"/>
      <dgm:spPr/>
      <dgm:t>
        <a:bodyPr/>
        <a:lstStyle/>
        <a:p>
          <a:r>
            <a:rPr lang="en-US" sz="1200" dirty="0" smtClean="0"/>
            <a:t>Task description</a:t>
          </a:r>
          <a:endParaRPr lang="en-US" sz="1200" dirty="0"/>
        </a:p>
      </dgm:t>
    </dgm:pt>
    <dgm:pt modelId="{E264B647-1512-4B1A-91E3-EA44C8788DF8}" type="parTrans" cxnId="{DAE0BB29-6A01-42F1-A8A9-31AD0795BC8B}">
      <dgm:prSet/>
      <dgm:spPr/>
      <dgm:t>
        <a:bodyPr/>
        <a:lstStyle/>
        <a:p>
          <a:endParaRPr lang="en-US"/>
        </a:p>
      </dgm:t>
    </dgm:pt>
    <dgm:pt modelId="{F657B37B-A418-4A04-B3C3-451E064B0311}" type="sibTrans" cxnId="{DAE0BB29-6A01-42F1-A8A9-31AD0795BC8B}">
      <dgm:prSet/>
      <dgm:spPr/>
      <dgm:t>
        <a:bodyPr/>
        <a:lstStyle/>
        <a:p>
          <a:endParaRPr lang="en-US"/>
        </a:p>
      </dgm:t>
    </dgm:pt>
    <dgm:pt modelId="{65ADA75D-A36E-4573-9BD8-87C394352592}">
      <dgm:prSet phldrT="[Text]" custT="1"/>
      <dgm:spPr/>
      <dgm:t>
        <a:bodyPr/>
        <a:lstStyle/>
        <a:p>
          <a:r>
            <a:rPr lang="en-US" sz="1200" dirty="0"/>
            <a:t>Task description</a:t>
          </a:r>
        </a:p>
      </dgm:t>
    </dgm:pt>
    <dgm:pt modelId="{58EC18FA-CAC0-42FC-8118-AB282A5B5DE2}" type="parTrans" cxnId="{E5713924-EA54-4031-9B81-C122AD75668F}">
      <dgm:prSet/>
      <dgm:spPr/>
      <dgm:t>
        <a:bodyPr/>
        <a:lstStyle/>
        <a:p>
          <a:endParaRPr lang="en-US"/>
        </a:p>
      </dgm:t>
    </dgm:pt>
    <dgm:pt modelId="{00D2A0E4-13F6-47CD-A0A1-74988A43CD60}" type="sibTrans" cxnId="{E5713924-EA54-4031-9B81-C122AD75668F}">
      <dgm:prSet/>
      <dgm:spPr/>
      <dgm:t>
        <a:bodyPr/>
        <a:lstStyle/>
        <a:p>
          <a:endParaRPr lang="en-US"/>
        </a:p>
      </dgm:t>
    </dgm:pt>
    <dgm:pt modelId="{B3E2A543-A67C-45EC-A6F8-AD640349FCD1}">
      <dgm:prSet phldrT="[Text]" custT="1"/>
      <dgm:spPr/>
      <dgm:t>
        <a:bodyPr/>
        <a:lstStyle/>
        <a:p>
          <a:r>
            <a:rPr lang="en-US" sz="1500" b="1" dirty="0" smtClean="0"/>
            <a:t>Belmont Report</a:t>
          </a:r>
          <a:endParaRPr lang="en-US" sz="1500" b="1" dirty="0"/>
        </a:p>
      </dgm:t>
    </dgm:pt>
    <dgm:pt modelId="{F8C6F128-4D24-465A-8C66-F8C23CE50CA6}" type="parTrans" cxnId="{EF288A2C-0ECC-4044-BCAC-A1E0832AEBD5}">
      <dgm:prSet/>
      <dgm:spPr/>
      <dgm:t>
        <a:bodyPr/>
        <a:lstStyle/>
        <a:p>
          <a:endParaRPr lang="en-US"/>
        </a:p>
      </dgm:t>
    </dgm:pt>
    <dgm:pt modelId="{2F1FE56F-9019-4B2B-A774-58D934BEDD64}" type="sibTrans" cxnId="{EF288A2C-0ECC-4044-BCAC-A1E0832AEBD5}">
      <dgm:prSet/>
      <dgm:spPr/>
      <dgm:t>
        <a:bodyPr/>
        <a:lstStyle/>
        <a:p>
          <a:endParaRPr lang="en-US"/>
        </a:p>
      </dgm:t>
    </dgm:pt>
    <dgm:pt modelId="{F39C353A-C0A8-467A-8672-5CFF596DBE72}">
      <dgm:prSet phldrT="[Text]" custT="1"/>
      <dgm:spPr/>
      <dgm:t>
        <a:bodyPr/>
        <a:lstStyle/>
        <a:p>
          <a:r>
            <a:rPr lang="en-US" sz="1200" dirty="0" smtClean="0"/>
            <a:t>Nuremberg Code</a:t>
          </a:r>
          <a:endParaRPr lang="en-US" sz="1200" dirty="0"/>
        </a:p>
      </dgm:t>
    </dgm:pt>
    <dgm:pt modelId="{4CE8519B-ADF5-4B2B-98E5-05B2FA828759}" type="parTrans" cxnId="{493AD0CD-DBA7-4015-ADEA-4F0A619E898C}">
      <dgm:prSet/>
      <dgm:spPr/>
      <dgm:t>
        <a:bodyPr/>
        <a:lstStyle/>
        <a:p>
          <a:endParaRPr lang="en-US"/>
        </a:p>
      </dgm:t>
    </dgm:pt>
    <dgm:pt modelId="{1EC4BBE7-E82A-4DD4-B6AC-5162B09C08ED}" type="sibTrans" cxnId="{493AD0CD-DBA7-4015-ADEA-4F0A619E898C}">
      <dgm:prSet/>
      <dgm:spPr/>
      <dgm:t>
        <a:bodyPr/>
        <a:lstStyle/>
        <a:p>
          <a:endParaRPr lang="en-US"/>
        </a:p>
      </dgm:t>
    </dgm:pt>
    <dgm:pt modelId="{8B7E8E70-DDAA-4E92-8979-7185D9E74E86}">
      <dgm:prSet custT="1"/>
      <dgm:spPr/>
      <dgm:t>
        <a:bodyPr/>
        <a:lstStyle/>
        <a:p>
          <a:pPr rtl="0"/>
          <a:r>
            <a:rPr lang="en-US" sz="1100" b="0" i="0" u="none" strike="noStrike" cap="none" dirty="0" smtClean="0">
              <a:solidFill>
                <a:schemeClr val="dk1"/>
              </a:solidFill>
              <a:latin typeface="Calibri"/>
              <a:ea typeface="Calibri"/>
              <a:cs typeface="Calibri"/>
              <a:sym typeface="Calibri"/>
            </a:rPr>
            <a:t>Risks are minimized and reasonable related to benefit</a:t>
          </a:r>
          <a:endParaRPr lang="en-US" sz="1100" b="0" i="0" u="none" strike="noStrike" cap="none" dirty="0">
            <a:solidFill>
              <a:schemeClr val="dk1"/>
            </a:solidFill>
            <a:latin typeface="Calibri"/>
            <a:ea typeface="Calibri"/>
            <a:cs typeface="Calibri"/>
            <a:sym typeface="Calibri"/>
          </a:endParaRPr>
        </a:p>
      </dgm:t>
    </dgm:pt>
    <dgm:pt modelId="{26CDD83B-37E1-4255-B9C9-4DA489A6A9EF}" type="parTrans" cxnId="{D2897200-8262-429E-8AED-16B1C840DDBD}">
      <dgm:prSet/>
      <dgm:spPr/>
      <dgm:t>
        <a:bodyPr/>
        <a:lstStyle/>
        <a:p>
          <a:endParaRPr lang="en-US"/>
        </a:p>
      </dgm:t>
    </dgm:pt>
    <dgm:pt modelId="{EDBFF649-9B1D-4631-B456-AF462B437F19}" type="sibTrans" cxnId="{D2897200-8262-429E-8AED-16B1C840DDBD}">
      <dgm:prSet/>
      <dgm:spPr/>
      <dgm:t>
        <a:bodyPr/>
        <a:lstStyle/>
        <a:p>
          <a:endParaRPr lang="en-US"/>
        </a:p>
      </dgm:t>
    </dgm:pt>
    <dgm:pt modelId="{7DB9B779-0DC6-4EDA-A3A4-423B6C8EAACC}">
      <dgm:prSet custT="1"/>
      <dgm:spPr/>
      <dgm:t>
        <a:bodyPr/>
        <a:lstStyle/>
        <a:p>
          <a:pPr rtl="0"/>
          <a:r>
            <a:rPr lang="en-US" sz="1100" b="0" i="0" u="none" strike="noStrike" cap="none" dirty="0" smtClean="0">
              <a:solidFill>
                <a:schemeClr val="dk1"/>
              </a:solidFill>
              <a:latin typeface="Calibri"/>
              <a:ea typeface="Calibri"/>
              <a:cs typeface="Calibri"/>
              <a:sym typeface="Calibri"/>
            </a:rPr>
            <a:t>Informed consent or waiver of consent occurs</a:t>
          </a:r>
          <a:endParaRPr lang="en-US" sz="1100" b="0" i="0" u="none" strike="noStrike" cap="none" dirty="0">
            <a:solidFill>
              <a:schemeClr val="dk1"/>
            </a:solidFill>
            <a:latin typeface="Calibri"/>
            <a:ea typeface="Calibri"/>
            <a:cs typeface="Calibri"/>
            <a:sym typeface="Calibri"/>
          </a:endParaRPr>
        </a:p>
      </dgm:t>
    </dgm:pt>
    <dgm:pt modelId="{B986F21D-98AE-4139-8263-F4C326E9AA85}" type="parTrans" cxnId="{90872A6F-4541-408C-A0AF-4BA75F68C9E0}">
      <dgm:prSet/>
      <dgm:spPr/>
      <dgm:t>
        <a:bodyPr/>
        <a:lstStyle/>
        <a:p>
          <a:endParaRPr lang="en-US"/>
        </a:p>
      </dgm:t>
    </dgm:pt>
    <dgm:pt modelId="{E2FAE884-7DD8-4B44-9E2A-4F2173B5EB53}" type="sibTrans" cxnId="{90872A6F-4541-408C-A0AF-4BA75F68C9E0}">
      <dgm:prSet/>
      <dgm:spPr/>
      <dgm:t>
        <a:bodyPr/>
        <a:lstStyle/>
        <a:p>
          <a:endParaRPr lang="en-US"/>
        </a:p>
      </dgm:t>
    </dgm:pt>
    <dgm:pt modelId="{6D6B3BB9-52A0-4FD3-9742-1EDA88851CE8}">
      <dgm:prSet custT="1"/>
      <dgm:spPr/>
      <dgm:t>
        <a:bodyPr/>
        <a:lstStyle/>
        <a:p>
          <a:pPr rtl="0"/>
          <a:r>
            <a:rPr lang="en-US" sz="1100" b="0" i="0" u="none" strike="noStrike" cap="none" dirty="0" smtClean="0">
              <a:solidFill>
                <a:schemeClr val="dk1"/>
              </a:solidFill>
              <a:latin typeface="Calibri"/>
              <a:ea typeface="Calibri"/>
              <a:cs typeface="Calibri"/>
              <a:sym typeface="Calibri"/>
            </a:rPr>
            <a:t>The rights and welfare of subjects are maintained</a:t>
          </a:r>
          <a:endParaRPr lang="en-US" sz="1100" b="0" i="0" u="none" strike="noStrike" cap="none" dirty="0">
            <a:solidFill>
              <a:schemeClr val="dk1"/>
            </a:solidFill>
            <a:latin typeface="Calibri"/>
            <a:ea typeface="Calibri"/>
            <a:cs typeface="Calibri"/>
            <a:sym typeface="Calibri"/>
          </a:endParaRPr>
        </a:p>
      </dgm:t>
    </dgm:pt>
    <dgm:pt modelId="{07F34D53-7EFC-4CB0-8803-BCB82B479A8A}" type="parTrans" cxnId="{F68EE8BA-8A16-4937-88B0-62DD78475593}">
      <dgm:prSet/>
      <dgm:spPr/>
      <dgm:t>
        <a:bodyPr/>
        <a:lstStyle/>
        <a:p>
          <a:endParaRPr lang="en-US"/>
        </a:p>
      </dgm:t>
    </dgm:pt>
    <dgm:pt modelId="{D36A1703-DB00-4B1C-AA41-135A34822298}" type="sibTrans" cxnId="{F68EE8BA-8A16-4937-88B0-62DD78475593}">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t>
        <a:bodyPr/>
        <a:lstStyle/>
        <a:p>
          <a:endParaRPr lang="en-US"/>
        </a:p>
      </dgm:t>
    </dgm:pt>
    <dgm:pt modelId="{98302F07-D6A9-46A5-9807-EBF6C9F5B2DD}" type="pres">
      <dgm:prSet presAssocID="{082E8A29-955A-4C7C-A174-3E9DCD4DC89B}" presName="node" presStyleLbl="node1" presStyleIdx="0" presStyleCnt="6">
        <dgm:presLayoutVars>
          <dgm:bulletEnabled val="1"/>
        </dgm:presLayoutVars>
      </dgm:prSet>
      <dgm:spPr/>
      <dgm:t>
        <a:bodyPr/>
        <a:lstStyle/>
        <a:p>
          <a:endParaRPr lang="en-US"/>
        </a:p>
      </dgm:t>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6" custLinFactNeighborX="80776" custLinFactNeighborY="-1376">
        <dgm:presLayoutVars>
          <dgm:bulletEnabled val="1"/>
        </dgm:presLayoutVars>
      </dgm:prSet>
      <dgm:spPr/>
      <dgm:t>
        <a:bodyPr/>
        <a:lstStyle/>
        <a:p>
          <a:endParaRPr lang="en-US"/>
        </a:p>
      </dgm:t>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6">
        <dgm:presLayoutVars>
          <dgm:bulletEnabled val="1"/>
        </dgm:presLayoutVars>
      </dgm:prSet>
      <dgm:spPr/>
      <dgm:t>
        <a:bodyPr/>
        <a:lstStyle/>
        <a:p>
          <a:endParaRPr lang="en-US"/>
        </a:p>
      </dgm:t>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6">
        <dgm:presLayoutVars>
          <dgm:bulletEnabled val="1"/>
        </dgm:presLayoutVars>
      </dgm:prSet>
      <dgm:spPr/>
      <dgm:t>
        <a:bodyPr/>
        <a:lstStyle/>
        <a:p>
          <a:endParaRPr lang="en-US"/>
        </a:p>
      </dgm:t>
    </dgm:pt>
    <dgm:pt modelId="{57204A56-3B4E-493E-94BA-D3FF474B7716}" type="pres">
      <dgm:prSet presAssocID="{BF76010C-5523-4E13-B3E7-886DCE6AEBD4}" presName="sibTrans" presStyleCnt="0"/>
      <dgm:spPr/>
    </dgm:pt>
    <dgm:pt modelId="{4117A624-9A21-4327-9D51-67CE6B741AB1}" type="pres">
      <dgm:prSet presAssocID="{633A9657-25F9-4CAD-B778-F9BE5986083F}" presName="node" presStyleLbl="node1" presStyleIdx="4" presStyleCnt="6">
        <dgm:presLayoutVars>
          <dgm:bulletEnabled val="1"/>
        </dgm:presLayoutVars>
      </dgm:prSet>
      <dgm:spPr/>
      <dgm:t>
        <a:bodyPr/>
        <a:lstStyle/>
        <a:p>
          <a:endParaRPr lang="en-US"/>
        </a:p>
      </dgm:t>
    </dgm:pt>
    <dgm:pt modelId="{522E7B7E-B968-4E2B-B634-021A18267091}" type="pres">
      <dgm:prSet presAssocID="{6BC6ACDE-3FD6-4CEE-9E1D-A18E2E27A9D4}" presName="sibTrans" presStyleCnt="0"/>
      <dgm:spPr/>
    </dgm:pt>
    <dgm:pt modelId="{AECE7BAB-107D-4B83-850C-D19304EC7A5A}" type="pres">
      <dgm:prSet presAssocID="{B3E2A543-A67C-45EC-A6F8-AD640349FCD1}" presName="node" presStyleLbl="node1" presStyleIdx="5" presStyleCnt="6">
        <dgm:presLayoutVars>
          <dgm:bulletEnabled val="1"/>
        </dgm:presLayoutVars>
      </dgm:prSet>
      <dgm:spPr/>
      <dgm:t>
        <a:bodyPr/>
        <a:lstStyle/>
        <a:p>
          <a:endParaRPr lang="en-US"/>
        </a:p>
      </dgm:t>
    </dgm:pt>
  </dgm:ptLst>
  <dgm:cxnLst>
    <dgm:cxn modelId="{97004F90-D1DB-4A84-A8AE-504DE1F07341}" srcId="{082E8A29-955A-4C7C-A174-3E9DCD4DC89B}" destId="{97AFB725-9839-43BA-B026-0DD6AA03AD9C}" srcOrd="1" destOrd="0" parTransId="{CC01022B-5039-457F-931E-79459E3C1DC4}" sibTransId="{D5C26250-A06D-4B41-BC14-92648809C21F}"/>
    <dgm:cxn modelId="{A52C1565-791C-4A94-A2D5-65B1BC260DE4}" type="presOf" srcId="{A81358E0-3DE7-41AD-A28C-ABB22548B1F6}" destId="{4117A624-9A21-4327-9D51-67CE6B741AB1}" srcOrd="0" destOrd="1" presId="urn:microsoft.com/office/officeart/2005/8/layout/hList6"/>
    <dgm:cxn modelId="{EF288A2C-0ECC-4044-BCAC-A1E0832AEBD5}" srcId="{CF9055CF-8DEB-4A02-949A-DE72B6AC5D37}" destId="{B3E2A543-A67C-45EC-A6F8-AD640349FCD1}" srcOrd="5" destOrd="0" parTransId="{F8C6F128-4D24-465A-8C66-F8C23CE50CA6}" sibTransId="{2F1FE56F-9019-4B2B-A774-58D934BEDD64}"/>
    <dgm:cxn modelId="{17E73148-9C08-4999-B21E-F3C5A0E3FC0C}" srcId="{CF9055CF-8DEB-4A02-949A-DE72B6AC5D37}" destId="{B6E26FFC-9977-4BBC-BEC7-3D6B63754E52}" srcOrd="1" destOrd="0" parTransId="{5CEFBD89-2F4F-4B51-A98A-0F3C86494166}" sibTransId="{48634C00-2335-4923-9072-EB7482323D9C}"/>
    <dgm:cxn modelId="{D2897200-8262-429E-8AED-16B1C840DDBD}" srcId="{6D0E5D9F-7263-4526-A227-51301233F549}" destId="{8B7E8E70-DDAA-4E92-8979-7185D9E74E86}" srcOrd="0" destOrd="0" parTransId="{26CDD83B-37E1-4255-B9C9-4DA489A6A9EF}" sibTransId="{EDBFF649-9B1D-4631-B456-AF462B437F19}"/>
    <dgm:cxn modelId="{C06DA1C3-D38F-43B1-B24E-E80592CC29EC}" type="presOf" srcId="{23A0DE4A-FE92-496E-B335-3433CEFB74E9}" destId="{98302F07-D6A9-46A5-9807-EBF6C9F5B2DD}" srcOrd="0" destOrd="1" presId="urn:microsoft.com/office/officeart/2005/8/layout/hList6"/>
    <dgm:cxn modelId="{77BD0D2D-7C4E-49B3-9A72-0FD33F32D294}" type="presOf" srcId="{6D0E5D9F-7263-4526-A227-51301233F549}" destId="{25A33852-3C4B-4406-8856-3A4D6201948C}" srcOrd="0" destOrd="0" presId="urn:microsoft.com/office/officeart/2005/8/layout/hList6"/>
    <dgm:cxn modelId="{9CB4B27D-95A7-458D-A9CA-7754788DD095}" type="presOf" srcId="{62831651-7C26-466C-BAA4-31EA8D14E47A}" destId="{DAD9059A-916A-4916-A2A8-B42491568DD3}" srcOrd="0" destOrd="2"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59DDA576-1BA9-49E8-9D1D-361FF667A19A}" srcId="{B6E26FFC-9977-4BBC-BEC7-3D6B63754E52}" destId="{62831651-7C26-466C-BAA4-31EA8D14E47A}" srcOrd="1" destOrd="0" parTransId="{0F3EB6E4-07A5-4199-9C2F-8B91F53579FE}" sibTransId="{0D19FA60-5F9C-420B-AD2F-A0656A7F0783}"/>
    <dgm:cxn modelId="{EC3F48E9-23AE-4FE5-96FC-5251BA531581}" type="presOf" srcId="{37A7C994-CC74-44DD-8777-ED6736B35821}" destId="{4117A624-9A21-4327-9D51-67CE6B741AB1}" srcOrd="0" destOrd="2" presId="urn:microsoft.com/office/officeart/2005/8/layout/hList6"/>
    <dgm:cxn modelId="{FB8541C0-3895-4553-A4C7-34B81A3C4A0B}" srcId="{633A9657-25F9-4CAD-B778-F9BE5986083F}" destId="{A81358E0-3DE7-41AD-A28C-ABB22548B1F6}" srcOrd="0" destOrd="0" parTransId="{262E0B94-6EA9-4797-B705-959D7B185F91}" sibTransId="{77756FBB-BF6C-4D78-803E-BCC851F1DA03}"/>
    <dgm:cxn modelId="{67A03D8F-F327-4A9F-ABBC-1EB67EFD1ECB}" srcId="{082E8A29-955A-4C7C-A174-3E9DCD4DC89B}" destId="{23A0DE4A-FE92-496E-B335-3433CEFB74E9}" srcOrd="0" destOrd="0" parTransId="{68935D38-FEDC-4CD3-8002-43CB3944BEAF}" sibTransId="{55DF926D-029A-4E18-95C4-77A5A37CAE40}"/>
    <dgm:cxn modelId="{E48E14A8-FCDF-496D-BA73-2DD8110FB5EB}" type="presOf" srcId="{F39C353A-C0A8-467A-8672-5CFF596DBE72}" destId="{AECE7BAB-107D-4B83-850C-D19304EC7A5A}" srcOrd="0" destOrd="1" presId="urn:microsoft.com/office/officeart/2005/8/layout/hList6"/>
    <dgm:cxn modelId="{3C41F2E0-4620-40B4-9857-68872B278EFB}" srcId="{B6E26FFC-9977-4BBC-BEC7-3D6B63754E52}" destId="{CBCC21F5-552F-4D39-812E-6FCD4A366F58}" srcOrd="0" destOrd="0" parTransId="{4A973A1C-85F1-4969-A536-D29940229E2C}" sibTransId="{3640B940-6901-481F-ADF7-6B77DEEED764}"/>
    <dgm:cxn modelId="{F68EE8BA-8A16-4937-88B0-62DD78475593}" srcId="{6D0E5D9F-7263-4526-A227-51301233F549}" destId="{6D6B3BB9-52A0-4FD3-9742-1EDA88851CE8}" srcOrd="2" destOrd="0" parTransId="{07F34D53-7EFC-4CB0-8803-BCB82B479A8A}" sibTransId="{D36A1703-DB00-4B1C-AA41-135A34822298}"/>
    <dgm:cxn modelId="{DAE0BB29-6A01-42F1-A8A9-31AD0795BC8B}" srcId="{E5E95E82-EF79-43CA-AA86-43B0E1CBCD3F}" destId="{3BF52239-5FD1-478A-A17F-611E94AECEE2}" srcOrd="0" destOrd="0" parTransId="{E264B647-1512-4B1A-91E3-EA44C8788DF8}" sibTransId="{F657B37B-A418-4A04-B3C3-451E064B0311}"/>
    <dgm:cxn modelId="{6383E6F7-A391-4659-B3DA-1109CB08CE1C}" type="presOf" srcId="{B3E2A543-A67C-45EC-A6F8-AD640349FCD1}" destId="{AECE7BAB-107D-4B83-850C-D19304EC7A5A}"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0BE10559-B563-448F-A3AC-8D8672D7DA6C}" type="presOf" srcId="{65ADA75D-A36E-4573-9BD8-87C394352592}" destId="{86146B22-5360-4D1B-AC91-3378F10134EE}" srcOrd="0" destOrd="2"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30A013BC-D289-43AC-8B37-C88A81B41915}" srcId="{CF9055CF-8DEB-4A02-949A-DE72B6AC5D37}" destId="{633A9657-25F9-4CAD-B778-F9BE5986083F}" srcOrd="4" destOrd="0" parTransId="{3E36C3EC-ACA0-4C5A-A57F-0EC11F88204B}" sibTransId="{6BC6ACDE-3FD6-4CEE-9E1D-A18E2E27A9D4}"/>
    <dgm:cxn modelId="{DA17E72D-AE40-47E0-8B11-14F9E629EAF5}" type="presOf" srcId="{6D6B3BB9-52A0-4FD3-9742-1EDA88851CE8}" destId="{25A33852-3C4B-4406-8856-3A4D6201948C}" srcOrd="0" destOrd="3" presId="urn:microsoft.com/office/officeart/2005/8/layout/hList6"/>
    <dgm:cxn modelId="{F4F3BD4C-7DE7-449F-8ECF-B43B2B86F2EB}" type="presOf" srcId="{CBCC21F5-552F-4D39-812E-6FCD4A366F58}" destId="{DAD9059A-916A-4916-A2A8-B42491568DD3}" srcOrd="0" destOrd="1" presId="urn:microsoft.com/office/officeart/2005/8/layout/hList6"/>
    <dgm:cxn modelId="{24179AE2-AA7E-4702-A358-E95F80152CCA}" type="presOf" srcId="{CF9055CF-8DEB-4A02-949A-DE72B6AC5D37}" destId="{6F1872F4-A030-4D64-A17C-72EA1ABBD62E}" srcOrd="0" destOrd="0" presId="urn:microsoft.com/office/officeart/2005/8/layout/hList6"/>
    <dgm:cxn modelId="{1C5CE732-A00F-4C06-A1A8-B209BC6B496D}" srcId="{633A9657-25F9-4CAD-B778-F9BE5986083F}" destId="{37A7C994-CC74-44DD-8777-ED6736B35821}" srcOrd="1" destOrd="0" parTransId="{03F017E7-7E3C-4E2C-9CEF-B07099F38801}" sibTransId="{118572A4-3B5E-487E-8015-6A319369077F}"/>
    <dgm:cxn modelId="{498CFBC3-51D9-4FF3-9E20-4CF551C1AF66}" type="presOf" srcId="{3BF52239-5FD1-478A-A17F-611E94AECEE2}" destId="{86146B22-5360-4D1B-AC91-3378F10134EE}" srcOrd="0" destOrd="1" presId="urn:microsoft.com/office/officeart/2005/8/layout/hList6"/>
    <dgm:cxn modelId="{F0A0D0A1-EDE1-4896-A52C-8B135E358918}" type="presOf" srcId="{633A9657-25F9-4CAD-B778-F9BE5986083F}" destId="{4117A624-9A21-4327-9D51-67CE6B741AB1}" srcOrd="0" destOrd="0" presId="urn:microsoft.com/office/officeart/2005/8/layout/hList6"/>
    <dgm:cxn modelId="{493AD0CD-DBA7-4015-ADEA-4F0A619E898C}" srcId="{B3E2A543-A67C-45EC-A6F8-AD640349FCD1}" destId="{F39C353A-C0A8-467A-8672-5CFF596DBE72}" srcOrd="0" destOrd="0" parTransId="{4CE8519B-ADF5-4B2B-98E5-05B2FA828759}" sibTransId="{1EC4BBE7-E82A-4DD4-B6AC-5162B09C08ED}"/>
    <dgm:cxn modelId="{706A5A7C-8046-48CB-95F8-7209872DBE6B}" type="presOf" srcId="{8B7E8E70-DDAA-4E92-8979-7185D9E74E86}" destId="{25A33852-3C4B-4406-8856-3A4D6201948C}" srcOrd="0" destOrd="1" presId="urn:microsoft.com/office/officeart/2005/8/layout/hList6"/>
    <dgm:cxn modelId="{2FA258D4-5B38-426D-B0D7-CD8F217A1137}" type="presOf" srcId="{E5E95E82-EF79-43CA-AA86-43B0E1CBCD3F}" destId="{86146B22-5360-4D1B-AC91-3378F10134EE}" srcOrd="0" destOrd="0" presId="urn:microsoft.com/office/officeart/2005/8/layout/hList6"/>
    <dgm:cxn modelId="{A76240AD-13F6-40C0-BD9B-102D5EC0AE51}" srcId="{CF9055CF-8DEB-4A02-949A-DE72B6AC5D37}" destId="{E5E95E82-EF79-43CA-AA86-43B0E1CBCD3F}" srcOrd="3" destOrd="0" parTransId="{FD76A3AE-1B6C-45A0-8E84-63160283749F}" sibTransId="{BF76010C-5523-4E13-B3E7-886DCE6AEBD4}"/>
    <dgm:cxn modelId="{07FC21D0-8B51-48E0-A57B-2C1BC9FF1758}" type="presOf" srcId="{7DB9B779-0DC6-4EDA-A3A4-423B6C8EAACC}" destId="{25A33852-3C4B-4406-8856-3A4D6201948C}" srcOrd="0" destOrd="2" presId="urn:microsoft.com/office/officeart/2005/8/layout/hList6"/>
    <dgm:cxn modelId="{90872A6F-4541-408C-A0AF-4BA75F68C9E0}" srcId="{6D0E5D9F-7263-4526-A227-51301233F549}" destId="{7DB9B779-0DC6-4EDA-A3A4-423B6C8EAACC}" srcOrd="1" destOrd="0" parTransId="{B986F21D-98AE-4139-8263-F4C326E9AA85}" sibTransId="{E2FAE884-7DD8-4B44-9E2A-4F2173B5EB53}"/>
    <dgm:cxn modelId="{3AE2742D-7673-4553-BCDD-292AE3B4BC50}" type="presOf" srcId="{97AFB725-9839-43BA-B026-0DD6AA03AD9C}" destId="{98302F07-D6A9-46A5-9807-EBF6C9F5B2DD}" srcOrd="0" destOrd="2" presId="urn:microsoft.com/office/officeart/2005/8/layout/hList6"/>
    <dgm:cxn modelId="{E5713924-EA54-4031-9B81-C122AD75668F}" srcId="{E5E95E82-EF79-43CA-AA86-43B0E1CBCD3F}" destId="{65ADA75D-A36E-4573-9BD8-87C394352592}" srcOrd="1" destOrd="0" parTransId="{58EC18FA-CAC0-42FC-8118-AB282A5B5DE2}" sibTransId="{00D2A0E4-13F6-47CD-A0A1-74988A43CD60}"/>
    <dgm:cxn modelId="{0676BA07-1135-49D0-993A-27A9F99FC0CD}" type="presOf" srcId="{B6E26FFC-9977-4BBC-BEC7-3D6B63754E52}" destId="{DAD9059A-916A-4916-A2A8-B42491568DD3}"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 modelId="{C9666E32-E65E-40C4-B320-3D37196A8E1B}" type="presParOf" srcId="{6F1872F4-A030-4D64-A17C-72EA1ABBD62E}" destId="{57204A56-3B4E-493E-94BA-D3FF474B7716}" srcOrd="7" destOrd="0" presId="urn:microsoft.com/office/officeart/2005/8/layout/hList6"/>
    <dgm:cxn modelId="{DBF300CA-2C28-4966-A633-9AC18CF4D4CB}" type="presParOf" srcId="{6F1872F4-A030-4D64-A17C-72EA1ABBD62E}" destId="{4117A624-9A21-4327-9D51-67CE6B741AB1}" srcOrd="8" destOrd="0" presId="urn:microsoft.com/office/officeart/2005/8/layout/hList6"/>
    <dgm:cxn modelId="{42A9895C-6D50-45BD-B39F-5A0EA2EAB3D4}" type="presParOf" srcId="{6F1872F4-A030-4D64-A17C-72EA1ABBD62E}" destId="{522E7B7E-B968-4E2B-B634-021A18267091}" srcOrd="9" destOrd="0" presId="urn:microsoft.com/office/officeart/2005/8/layout/hList6"/>
    <dgm:cxn modelId="{207A1926-42E7-4F5C-9CE2-1324FD79B9A2}" type="presParOf" srcId="{6F1872F4-A030-4D64-A17C-72EA1ABBD62E}" destId="{AECE7BAB-107D-4B83-850C-D19304EC7A5A}"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r>
            <a:rPr lang="en-US" dirty="0" smtClean="0"/>
            <a:t>Review Protocol</a:t>
          </a:r>
          <a:endParaRPr lang="en-US" dirty="0"/>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23A0DE4A-FE92-496E-B335-3433CEFB74E9}">
      <dgm:prSet phldrT="[Text]"/>
      <dgm:spPr/>
      <dgm:t>
        <a:bodyPr/>
        <a:lstStyle/>
        <a:p>
          <a:r>
            <a:rPr lang="en-US" dirty="0"/>
            <a:t>Task description</a:t>
          </a:r>
        </a:p>
      </dgm:t>
    </dgm:pt>
    <dgm:pt modelId="{68935D38-FEDC-4CD3-8002-43CB3944BEAF}" type="parTrans" cxnId="{67A03D8F-F327-4A9F-ABBC-1EB67EFD1ECB}">
      <dgm:prSet/>
      <dgm:spPr/>
      <dgm:t>
        <a:bodyPr/>
        <a:lstStyle/>
        <a:p>
          <a:endParaRPr lang="en-US"/>
        </a:p>
      </dgm:t>
    </dgm:pt>
    <dgm:pt modelId="{55DF926D-029A-4E18-95C4-77A5A37CAE40}" type="sibTrans" cxnId="{67A03D8F-F327-4A9F-ABBC-1EB67EFD1ECB}">
      <dgm:prSet/>
      <dgm:spPr/>
      <dgm:t>
        <a:bodyPr/>
        <a:lstStyle/>
        <a:p>
          <a:endParaRPr lang="en-US"/>
        </a:p>
      </dgm:t>
    </dgm:pt>
    <dgm:pt modelId="{97AFB725-9839-43BA-B026-0DD6AA03AD9C}">
      <dgm:prSet phldrT="[Text]"/>
      <dgm:spPr/>
      <dgm:t>
        <a:bodyPr/>
        <a:lstStyle/>
        <a:p>
          <a:r>
            <a:rPr lang="en-US" dirty="0"/>
            <a:t>Task description</a:t>
          </a:r>
        </a:p>
      </dgm:t>
    </dgm:pt>
    <dgm:pt modelId="{CC01022B-5039-457F-931E-79459E3C1DC4}" type="parTrans" cxnId="{97004F90-D1DB-4A84-A8AE-504DE1F07341}">
      <dgm:prSet/>
      <dgm:spPr/>
      <dgm:t>
        <a:bodyPr/>
        <a:lstStyle/>
        <a:p>
          <a:endParaRPr lang="en-US"/>
        </a:p>
      </dgm:t>
    </dgm:pt>
    <dgm:pt modelId="{D5C26250-A06D-4B41-BC14-92648809C21F}" type="sibTrans" cxnId="{97004F90-D1DB-4A84-A8AE-504DE1F07341}">
      <dgm:prSet/>
      <dgm:spPr/>
      <dgm:t>
        <a:bodyPr/>
        <a:lstStyle/>
        <a:p>
          <a:endParaRPr lang="en-US"/>
        </a:p>
      </dgm:t>
    </dgm:pt>
    <dgm:pt modelId="{B86124A4-14C7-49C7-A342-9B2C2B94980B}">
      <dgm:prSet phldrT="[Text]"/>
      <dgm:spPr/>
      <dgm:t>
        <a:bodyPr/>
        <a:lstStyle/>
        <a:p>
          <a:r>
            <a:rPr lang="en-US" dirty="0"/>
            <a:t>Task description</a:t>
          </a:r>
        </a:p>
      </dgm:t>
    </dgm:pt>
    <dgm:pt modelId="{B2F6F8FA-C3EE-485C-BFEC-A81570DC47D8}" type="parTrans" cxnId="{508A9F6A-C4F1-4147-A5F6-B89293B446E8}">
      <dgm:prSet/>
      <dgm:spPr/>
      <dgm:t>
        <a:bodyPr/>
        <a:lstStyle/>
        <a:p>
          <a:endParaRPr lang="en-US"/>
        </a:p>
      </dgm:t>
    </dgm:pt>
    <dgm:pt modelId="{1114C752-8188-4E63-BFFC-E4081ACE9882}" type="sibTrans" cxnId="{508A9F6A-C4F1-4147-A5F6-B89293B446E8}">
      <dgm:prSet/>
      <dgm:spPr/>
      <dgm:t>
        <a:bodyPr/>
        <a:lstStyle/>
        <a:p>
          <a:endParaRPr lang="en-US"/>
        </a:p>
      </dgm:t>
    </dgm:pt>
    <dgm:pt modelId="{A97FC57D-50D6-4D43-99C3-06D09820F122}">
      <dgm:prSet phldrT="[Text]"/>
      <dgm:spPr/>
      <dgm:t>
        <a:bodyPr/>
        <a:lstStyle/>
        <a:p>
          <a:r>
            <a:rPr lang="en-US" dirty="0"/>
            <a:t>Task description</a:t>
          </a:r>
        </a:p>
      </dgm:t>
    </dgm:pt>
    <dgm:pt modelId="{5DD877C7-E4D9-4A68-A305-5A7689D3DBE7}" type="parTrans" cxnId="{D286A548-6BB0-4DED-9FB5-D87042DDBE0A}">
      <dgm:prSet/>
      <dgm:spPr/>
      <dgm:t>
        <a:bodyPr/>
        <a:lstStyle/>
        <a:p>
          <a:endParaRPr lang="en-US"/>
        </a:p>
      </dgm:t>
    </dgm:pt>
    <dgm:pt modelId="{C17BCABE-BEF2-4CC4-B037-B6B4866665CD}" type="sibTrans" cxnId="{D286A548-6BB0-4DED-9FB5-D87042DDBE0A}">
      <dgm:prSet/>
      <dgm:spPr/>
      <dgm:t>
        <a:bodyPr/>
        <a:lstStyle/>
        <a:p>
          <a:endParaRPr lang="en-US"/>
        </a:p>
      </dgm:t>
    </dgm:pt>
    <dgm:pt modelId="{B6E26FFC-9977-4BBC-BEC7-3D6B63754E52}">
      <dgm:prSet phldrT="[Text]"/>
      <dgm:spPr/>
      <dgm:t>
        <a:bodyPr/>
        <a:lstStyle/>
        <a:p>
          <a:r>
            <a:rPr lang="en-US" dirty="0" smtClean="0"/>
            <a:t>Build/Evaluate SOE</a:t>
          </a:r>
          <a:endParaRPr lang="en-US" dirty="0"/>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CBCC21F5-552F-4D39-812E-6FCD4A366F58}">
      <dgm:prSet phldrT="[Text]"/>
      <dgm:spPr/>
      <dgm:t>
        <a:bodyPr/>
        <a:lstStyle/>
        <a:p>
          <a:r>
            <a:rPr lang="en-US" dirty="0"/>
            <a:t>Task description</a:t>
          </a:r>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62831651-7C26-466C-BAA4-31EA8D14E47A}">
      <dgm:prSet phldrT="[Text]"/>
      <dgm:spPr/>
      <dgm:t>
        <a:bodyPr/>
        <a:lstStyle/>
        <a:p>
          <a:r>
            <a:rPr lang="en-US" dirty="0"/>
            <a:t>Task description</a:t>
          </a:r>
        </a:p>
      </dgm:t>
    </dgm:pt>
    <dgm:pt modelId="{0F3EB6E4-07A5-4199-9C2F-8B91F53579FE}" type="parTrans" cxnId="{59DDA576-1BA9-49E8-9D1D-361FF667A19A}">
      <dgm:prSet/>
      <dgm:spPr/>
      <dgm:t>
        <a:bodyPr/>
        <a:lstStyle/>
        <a:p>
          <a:endParaRPr lang="en-US"/>
        </a:p>
      </dgm:t>
    </dgm:pt>
    <dgm:pt modelId="{0D19FA60-5F9C-420B-AD2F-A0656A7F0783}" type="sibTrans" cxnId="{59DDA576-1BA9-49E8-9D1D-361FF667A19A}">
      <dgm:prSet/>
      <dgm:spPr/>
      <dgm:t>
        <a:bodyPr/>
        <a:lstStyle/>
        <a:p>
          <a:endParaRPr lang="en-US"/>
        </a:p>
      </dgm:t>
    </dgm:pt>
    <dgm:pt modelId="{44B2544A-D122-4B95-A36C-B03D9E272B48}">
      <dgm:prSet phldrT="[Text]"/>
      <dgm:spPr/>
      <dgm:t>
        <a:bodyPr/>
        <a:lstStyle/>
        <a:p>
          <a:r>
            <a:rPr lang="en-US" dirty="0"/>
            <a:t>Task description</a:t>
          </a:r>
        </a:p>
      </dgm:t>
    </dgm:pt>
    <dgm:pt modelId="{9EE40E78-C1B8-4A87-A668-53AD816CED24}" type="parTrans" cxnId="{F89EA6DF-D106-435E-9337-D23286A767A6}">
      <dgm:prSet/>
      <dgm:spPr/>
      <dgm:t>
        <a:bodyPr/>
        <a:lstStyle/>
        <a:p>
          <a:endParaRPr lang="en-US"/>
        </a:p>
      </dgm:t>
    </dgm:pt>
    <dgm:pt modelId="{F32DECE0-DC7F-4DCF-A10D-96A117A49197}" type="sibTrans" cxnId="{F89EA6DF-D106-435E-9337-D23286A767A6}">
      <dgm:prSet/>
      <dgm:spPr/>
      <dgm:t>
        <a:bodyPr/>
        <a:lstStyle/>
        <a:p>
          <a:endParaRPr lang="en-US"/>
        </a:p>
      </dgm:t>
    </dgm:pt>
    <dgm:pt modelId="{6D0E5D9F-7263-4526-A227-51301233F549}">
      <dgm:prSet phldrT="[Text]"/>
      <dgm:spPr/>
      <dgm:t>
        <a:bodyPr/>
        <a:lstStyle/>
        <a:p>
          <a:r>
            <a:rPr lang="en-US" dirty="0" smtClean="0"/>
            <a:t>Gather Pricing ($) Details</a:t>
          </a:r>
          <a:endParaRPr lang="en-US" dirty="0"/>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F3256203-D9D1-492A-B801-68C1A32486F0}">
      <dgm:prSet phldrT="[Text]"/>
      <dgm:spPr/>
      <dgm:t>
        <a:bodyPr/>
        <a:lstStyle/>
        <a:p>
          <a:r>
            <a:rPr lang="en-US" dirty="0"/>
            <a:t>Task description</a:t>
          </a:r>
        </a:p>
      </dgm:t>
    </dgm:pt>
    <dgm:pt modelId="{E9A20291-2E30-4C14-BB7D-DC095A20ECB6}" type="parTrans" cxnId="{1B8E71B0-2D3A-4AB0-8843-CFDACEDC3198}">
      <dgm:prSet/>
      <dgm:spPr/>
      <dgm:t>
        <a:bodyPr/>
        <a:lstStyle/>
        <a:p>
          <a:endParaRPr lang="en-US"/>
        </a:p>
      </dgm:t>
    </dgm:pt>
    <dgm:pt modelId="{6C9440D0-8847-40C0-98BC-2B5EA5745C3A}" type="sibTrans" cxnId="{1B8E71B0-2D3A-4AB0-8843-CFDACEDC3198}">
      <dgm:prSet/>
      <dgm:spPr/>
      <dgm:t>
        <a:bodyPr/>
        <a:lstStyle/>
        <a:p>
          <a:endParaRPr lang="en-US"/>
        </a:p>
      </dgm:t>
    </dgm:pt>
    <dgm:pt modelId="{357008B7-F3FD-489F-A410-81C9A9EFE4DA}">
      <dgm:prSet phldrT="[Text]"/>
      <dgm:spPr/>
      <dgm:t>
        <a:bodyPr/>
        <a:lstStyle/>
        <a:p>
          <a:r>
            <a:rPr lang="en-US" dirty="0"/>
            <a:t>Task description</a:t>
          </a:r>
        </a:p>
      </dgm:t>
    </dgm:pt>
    <dgm:pt modelId="{ED5EFE54-4C6D-4A88-939B-CE66C6668425}" type="parTrans" cxnId="{8910F93B-7180-4A52-9856-879D102D33F8}">
      <dgm:prSet/>
      <dgm:spPr/>
      <dgm:t>
        <a:bodyPr/>
        <a:lstStyle/>
        <a:p>
          <a:endParaRPr lang="en-US"/>
        </a:p>
      </dgm:t>
    </dgm:pt>
    <dgm:pt modelId="{87BC108C-4915-4A4B-8565-E4BD28BA3C35}" type="sibTrans" cxnId="{8910F93B-7180-4A52-9856-879D102D33F8}">
      <dgm:prSet/>
      <dgm:spPr/>
      <dgm:t>
        <a:bodyPr/>
        <a:lstStyle/>
        <a:p>
          <a:endParaRPr lang="en-US"/>
        </a:p>
      </dgm:t>
    </dgm:pt>
    <dgm:pt modelId="{E5E95E82-EF79-43CA-AA86-43B0E1CBCD3F}">
      <dgm:prSet phldrT="[Text]"/>
      <dgm:spPr/>
      <dgm:t>
        <a:bodyPr/>
        <a:lstStyle/>
        <a:p>
          <a:r>
            <a:rPr lang="en-US" dirty="0" smtClean="0"/>
            <a:t>Negotiate!</a:t>
          </a:r>
          <a:endParaRPr lang="en-US" dirty="0"/>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A81358E0-3DE7-41AD-A28C-ABB22548B1F6}">
      <dgm:prSet phldrT="[Text]"/>
      <dgm:spPr/>
      <dgm:t>
        <a:bodyPr/>
        <a:lstStyle/>
        <a:p>
          <a:r>
            <a:rPr lang="en-US" dirty="0"/>
            <a:t>Task description</a:t>
          </a:r>
        </a:p>
      </dgm:t>
    </dgm:pt>
    <dgm:pt modelId="{262E0B94-6EA9-4797-B705-959D7B185F91}" type="parTrans" cxnId="{FB8541C0-3895-4553-A4C7-34B81A3C4A0B}">
      <dgm:prSet/>
      <dgm:spPr/>
      <dgm:t>
        <a:bodyPr/>
        <a:lstStyle/>
        <a:p>
          <a:endParaRPr lang="en-US"/>
        </a:p>
      </dgm:t>
    </dgm:pt>
    <dgm:pt modelId="{77756FBB-BF6C-4D78-803E-BCC851F1DA03}" type="sibTrans" cxnId="{FB8541C0-3895-4553-A4C7-34B81A3C4A0B}">
      <dgm:prSet/>
      <dgm:spPr/>
      <dgm:t>
        <a:bodyPr/>
        <a:lstStyle/>
        <a:p>
          <a:endParaRPr lang="en-US"/>
        </a:p>
      </dgm:t>
    </dgm:pt>
    <dgm:pt modelId="{37A7C994-CC74-44DD-8777-ED6736B35821}">
      <dgm:prSet phldrT="[Text]"/>
      <dgm:spPr/>
      <dgm:t>
        <a:bodyPr/>
        <a:lstStyle/>
        <a:p>
          <a:r>
            <a:rPr lang="en-US" dirty="0"/>
            <a:t>Task description</a:t>
          </a:r>
        </a:p>
      </dgm:t>
    </dgm:pt>
    <dgm:pt modelId="{03F017E7-7E3C-4E2C-9CEF-B07099F38801}" type="parTrans" cxnId="{1C5CE732-A00F-4C06-A1A8-B209BC6B496D}">
      <dgm:prSet/>
      <dgm:spPr/>
      <dgm:t>
        <a:bodyPr/>
        <a:lstStyle/>
        <a:p>
          <a:endParaRPr lang="en-US"/>
        </a:p>
      </dgm:t>
    </dgm:pt>
    <dgm:pt modelId="{118572A4-3B5E-487E-8015-6A319369077F}" type="sibTrans" cxnId="{1C5CE732-A00F-4C06-A1A8-B209BC6B496D}">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t>
        <a:bodyPr/>
        <a:lstStyle/>
        <a:p>
          <a:endParaRPr lang="en-US"/>
        </a:p>
      </dgm:t>
    </dgm:pt>
    <dgm:pt modelId="{98302F07-D6A9-46A5-9807-EBF6C9F5B2DD}" type="pres">
      <dgm:prSet presAssocID="{082E8A29-955A-4C7C-A174-3E9DCD4DC89B}" presName="node" presStyleLbl="node1" presStyleIdx="0" presStyleCnt="4">
        <dgm:presLayoutVars>
          <dgm:bulletEnabled val="1"/>
        </dgm:presLayoutVars>
      </dgm:prSet>
      <dgm:spPr/>
      <dgm:t>
        <a:bodyPr/>
        <a:lstStyle/>
        <a:p>
          <a:endParaRPr lang="en-US"/>
        </a:p>
      </dgm:t>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t>
        <a:bodyPr/>
        <a:lstStyle/>
        <a:p>
          <a:endParaRPr lang="en-US"/>
        </a:p>
      </dgm:t>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t>
        <a:bodyPr/>
        <a:lstStyle/>
        <a:p>
          <a:endParaRPr lang="en-US"/>
        </a:p>
      </dgm:t>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t>
        <a:bodyPr/>
        <a:lstStyle/>
        <a:p>
          <a:endParaRPr lang="en-US"/>
        </a:p>
      </dgm:t>
    </dgm:pt>
  </dgm:ptLst>
  <dgm:cxnLst>
    <dgm:cxn modelId="{1B9593D8-0118-451B-8B48-CC6C91B73C1B}" type="presOf" srcId="{B86124A4-14C7-49C7-A342-9B2C2B94980B}" destId="{98302F07-D6A9-46A5-9807-EBF6C9F5B2DD}" srcOrd="0" destOrd="3" presId="urn:microsoft.com/office/officeart/2005/8/layout/hList6"/>
    <dgm:cxn modelId="{1B8E71B0-2D3A-4AB0-8843-CFDACEDC3198}" srcId="{6D0E5D9F-7263-4526-A227-51301233F549}" destId="{F3256203-D9D1-492A-B801-68C1A32486F0}" srcOrd="0" destOrd="0" parTransId="{E9A20291-2E30-4C14-BB7D-DC095A20ECB6}" sibTransId="{6C9440D0-8847-40C0-98BC-2B5EA5745C3A}"/>
    <dgm:cxn modelId="{508A9F6A-C4F1-4147-A5F6-B89293B446E8}" srcId="{082E8A29-955A-4C7C-A174-3E9DCD4DC89B}" destId="{B86124A4-14C7-49C7-A342-9B2C2B94980B}" srcOrd="2" destOrd="0" parTransId="{B2F6F8FA-C3EE-485C-BFEC-A81570DC47D8}" sibTransId="{1114C752-8188-4E63-BFFC-E4081ACE9882}"/>
    <dgm:cxn modelId="{F89EA6DF-D106-435E-9337-D23286A767A6}" srcId="{B6E26FFC-9977-4BBC-BEC7-3D6B63754E52}" destId="{44B2544A-D122-4B95-A36C-B03D9E272B48}" srcOrd="2" destOrd="0" parTransId="{9EE40E78-C1B8-4A87-A668-53AD816CED24}" sibTransId="{F32DECE0-DC7F-4DCF-A10D-96A117A49197}"/>
    <dgm:cxn modelId="{3B50A2DD-8777-42C9-93E1-40A37E404C87}" type="presOf" srcId="{44B2544A-D122-4B95-A36C-B03D9E272B48}" destId="{DAD9059A-916A-4916-A2A8-B42491568DD3}" srcOrd="0" destOrd="3"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59DDA576-1BA9-49E8-9D1D-361FF667A19A}" srcId="{B6E26FFC-9977-4BBC-BEC7-3D6B63754E52}" destId="{62831651-7C26-466C-BAA4-31EA8D14E47A}" srcOrd="1" destOrd="0" parTransId="{0F3EB6E4-07A5-4199-9C2F-8B91F53579FE}" sibTransId="{0D19FA60-5F9C-420B-AD2F-A0656A7F0783}"/>
    <dgm:cxn modelId="{A76240AD-13F6-40C0-BD9B-102D5EC0AE51}" srcId="{CF9055CF-8DEB-4A02-949A-DE72B6AC5D37}" destId="{E5E95E82-EF79-43CA-AA86-43B0E1CBCD3F}" srcOrd="3" destOrd="0" parTransId="{FD76A3AE-1B6C-45A0-8E84-63160283749F}" sibTransId="{BF76010C-5523-4E13-B3E7-886DCE6AEBD4}"/>
    <dgm:cxn modelId="{FB8541C0-3895-4553-A4C7-34B81A3C4A0B}" srcId="{E5E95E82-EF79-43CA-AA86-43B0E1CBCD3F}" destId="{A81358E0-3DE7-41AD-A28C-ABB22548B1F6}" srcOrd="0" destOrd="0" parTransId="{262E0B94-6EA9-4797-B705-959D7B185F91}" sibTransId="{77756FBB-BF6C-4D78-803E-BCC851F1DA03}"/>
    <dgm:cxn modelId="{CC1A92EB-2672-4443-858D-BCA16F76F740}" type="presOf" srcId="{F3256203-D9D1-492A-B801-68C1A32486F0}" destId="{25A33852-3C4B-4406-8856-3A4D6201948C}" srcOrd="0" destOrd="1" presId="urn:microsoft.com/office/officeart/2005/8/layout/hList6"/>
    <dgm:cxn modelId="{2FA258D4-5B38-426D-B0D7-CD8F217A1137}" type="presOf" srcId="{E5E95E82-EF79-43CA-AA86-43B0E1CBCD3F}" destId="{86146B22-5360-4D1B-AC91-3378F10134EE}" srcOrd="0" destOrd="0" presId="urn:microsoft.com/office/officeart/2005/8/layout/hList6"/>
    <dgm:cxn modelId="{F4F3BD4C-7DE7-449F-8ECF-B43B2B86F2EB}" type="presOf" srcId="{CBCC21F5-552F-4D39-812E-6FCD4A366F58}" destId="{DAD9059A-916A-4916-A2A8-B42491568DD3}" srcOrd="0" destOrd="1" presId="urn:microsoft.com/office/officeart/2005/8/layout/hList6"/>
    <dgm:cxn modelId="{67A03D8F-F327-4A9F-ABBC-1EB67EFD1ECB}" srcId="{082E8A29-955A-4C7C-A174-3E9DCD4DC89B}" destId="{23A0DE4A-FE92-496E-B335-3433CEFB74E9}" srcOrd="0" destOrd="0" parTransId="{68935D38-FEDC-4CD3-8002-43CB3944BEAF}" sibTransId="{55DF926D-029A-4E18-95C4-77A5A37CAE40}"/>
    <dgm:cxn modelId="{ECB535CD-5106-41E2-A5E6-D382C3792033}" type="presOf" srcId="{357008B7-F3FD-489F-A410-81C9A9EFE4DA}" destId="{25A33852-3C4B-4406-8856-3A4D6201948C}" srcOrd="0" destOrd="2" presId="urn:microsoft.com/office/officeart/2005/8/layout/hList6"/>
    <dgm:cxn modelId="{AB981D0D-0AD5-4DD6-BA19-D4E75ECF1C7D}" type="presOf" srcId="{A97FC57D-50D6-4D43-99C3-06D09820F122}" destId="{98302F07-D6A9-46A5-9807-EBF6C9F5B2DD}" srcOrd="0" destOrd="4"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5351B217-259B-4E6A-85F5-2E408BEB0764}" type="presOf" srcId="{082E8A29-955A-4C7C-A174-3E9DCD4DC89B}" destId="{98302F07-D6A9-46A5-9807-EBF6C9F5B2DD}" srcOrd="0" destOrd="0" presId="urn:microsoft.com/office/officeart/2005/8/layout/hList6"/>
    <dgm:cxn modelId="{9CB4B27D-95A7-458D-A9CA-7754788DD095}" type="presOf" srcId="{62831651-7C26-466C-BAA4-31EA8D14E47A}" destId="{DAD9059A-916A-4916-A2A8-B42491568DD3}" srcOrd="0" destOrd="2" presId="urn:microsoft.com/office/officeart/2005/8/layout/hList6"/>
    <dgm:cxn modelId="{0676BA07-1135-49D0-993A-27A9F99FC0CD}" type="presOf" srcId="{B6E26FFC-9977-4BBC-BEC7-3D6B63754E52}" destId="{DAD9059A-916A-4916-A2A8-B42491568DD3}" srcOrd="0" destOrd="0" presId="urn:microsoft.com/office/officeart/2005/8/layout/hList6"/>
    <dgm:cxn modelId="{D286A548-6BB0-4DED-9FB5-D87042DDBE0A}" srcId="{082E8A29-955A-4C7C-A174-3E9DCD4DC89B}" destId="{A97FC57D-50D6-4D43-99C3-06D09820F122}" srcOrd="3" destOrd="0" parTransId="{5DD877C7-E4D9-4A68-A305-5A7689D3DBE7}" sibTransId="{C17BCABE-BEF2-4CC4-B037-B6B4866665CD}"/>
    <dgm:cxn modelId="{DC53BA63-76BA-413A-ACCE-B7609C3FDC8E}" type="presOf" srcId="{A81358E0-3DE7-41AD-A28C-ABB22548B1F6}" destId="{86146B22-5360-4D1B-AC91-3378F10134EE}" srcOrd="0" destOrd="1" presId="urn:microsoft.com/office/officeart/2005/8/layout/hList6"/>
    <dgm:cxn modelId="{C06DA1C3-D38F-43B1-B24E-E80592CC29EC}" type="presOf" srcId="{23A0DE4A-FE92-496E-B335-3433CEFB74E9}" destId="{98302F07-D6A9-46A5-9807-EBF6C9F5B2DD}" srcOrd="0" destOrd="1" presId="urn:microsoft.com/office/officeart/2005/8/layout/hList6"/>
    <dgm:cxn modelId="{24179AE2-AA7E-4702-A358-E95F80152CCA}" type="presOf" srcId="{CF9055CF-8DEB-4A02-949A-DE72B6AC5D37}" destId="{6F1872F4-A030-4D64-A17C-72EA1ABBD62E}" srcOrd="0" destOrd="0" presId="urn:microsoft.com/office/officeart/2005/8/layout/hList6"/>
    <dgm:cxn modelId="{729DA21F-0A99-4CC3-ACFF-2A00EDCAA358}" type="presOf" srcId="{37A7C994-CC74-44DD-8777-ED6736B35821}" destId="{86146B22-5360-4D1B-AC91-3378F10134EE}" srcOrd="0" destOrd="2" presId="urn:microsoft.com/office/officeart/2005/8/layout/hList6"/>
    <dgm:cxn modelId="{97004F90-D1DB-4A84-A8AE-504DE1F07341}" srcId="{082E8A29-955A-4C7C-A174-3E9DCD4DC89B}" destId="{97AFB725-9839-43BA-B026-0DD6AA03AD9C}" srcOrd="1" destOrd="0" parTransId="{CC01022B-5039-457F-931E-79459E3C1DC4}" sibTransId="{D5C26250-A06D-4B41-BC14-92648809C21F}"/>
    <dgm:cxn modelId="{17E73148-9C08-4999-B21E-F3C5A0E3FC0C}" srcId="{CF9055CF-8DEB-4A02-949A-DE72B6AC5D37}" destId="{B6E26FFC-9977-4BBC-BEC7-3D6B63754E52}" srcOrd="1" destOrd="0" parTransId="{5CEFBD89-2F4F-4B51-A98A-0F3C86494166}" sibTransId="{48634C00-2335-4923-9072-EB7482323D9C}"/>
    <dgm:cxn modelId="{1C5CE732-A00F-4C06-A1A8-B209BC6B496D}" srcId="{E5E95E82-EF79-43CA-AA86-43B0E1CBCD3F}" destId="{37A7C994-CC74-44DD-8777-ED6736B35821}" srcOrd="1" destOrd="0" parTransId="{03F017E7-7E3C-4E2C-9CEF-B07099F38801}" sibTransId="{118572A4-3B5E-487E-8015-6A319369077F}"/>
    <dgm:cxn modelId="{8910F93B-7180-4A52-9856-879D102D33F8}" srcId="{6D0E5D9F-7263-4526-A227-51301233F549}" destId="{357008B7-F3FD-489F-A410-81C9A9EFE4DA}" srcOrd="1" destOrd="0" parTransId="{ED5EFE54-4C6D-4A88-939B-CE66C6668425}" sibTransId="{87BC108C-4915-4A4B-8565-E4BD28BA3C35}"/>
    <dgm:cxn modelId="{3C41F2E0-4620-40B4-9857-68872B278EFB}" srcId="{B6E26FFC-9977-4BBC-BEC7-3D6B63754E52}" destId="{CBCC21F5-552F-4D39-812E-6FCD4A366F58}" srcOrd="0" destOrd="0" parTransId="{4A973A1C-85F1-4969-A536-D29940229E2C}" sibTransId="{3640B940-6901-481F-ADF7-6B77DEEED764}"/>
    <dgm:cxn modelId="{77BD0D2D-7C4E-49B3-9A72-0FD33F32D294}" type="presOf" srcId="{6D0E5D9F-7263-4526-A227-51301233F549}" destId="{25A33852-3C4B-4406-8856-3A4D6201948C}" srcOrd="0" destOrd="0" presId="urn:microsoft.com/office/officeart/2005/8/layout/hList6"/>
    <dgm:cxn modelId="{3AE2742D-7673-4553-BCDD-292AE3B4BC50}" type="presOf" srcId="{97AFB725-9839-43BA-B026-0DD6AA03AD9C}" destId="{98302F07-D6A9-46A5-9807-EBF6C9F5B2DD}" srcOrd="0" destOrd="2"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234608" y="1238429"/>
          <a:ext cx="3986213" cy="1509354"/>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0" rIns="95250" bIns="0" numCol="1" spcCol="1270" anchor="t" anchorCtr="0">
          <a:noAutofit/>
        </a:bodyPr>
        <a:lstStyle/>
        <a:p>
          <a:pPr lvl="0" algn="l" defTabSz="666750">
            <a:lnSpc>
              <a:spcPct val="90000"/>
            </a:lnSpc>
            <a:spcBef>
              <a:spcPct val="0"/>
            </a:spcBef>
            <a:spcAft>
              <a:spcPct val="35000"/>
            </a:spcAft>
          </a:pPr>
          <a:r>
            <a:rPr lang="en-US" sz="1500" b="1" kern="1200" dirty="0" smtClean="0"/>
            <a:t>OHRP</a:t>
          </a:r>
          <a:endParaRPr lang="en-US" sz="1500" b="1" kern="1200" dirty="0"/>
        </a:p>
        <a:p>
          <a:pPr marL="114300" lvl="1" indent="-114300" algn="l" defTabSz="533400">
            <a:lnSpc>
              <a:spcPct val="90000"/>
            </a:lnSpc>
            <a:spcBef>
              <a:spcPct val="0"/>
            </a:spcBef>
            <a:spcAft>
              <a:spcPct val="15000"/>
            </a:spcAft>
            <a:buChar char="••"/>
          </a:pPr>
          <a:r>
            <a:rPr lang="en-US" sz="1200" kern="1200" dirty="0"/>
            <a:t>Task description</a:t>
          </a:r>
        </a:p>
        <a:p>
          <a:pPr marL="114300" lvl="1" indent="-114300" algn="l" defTabSz="533400">
            <a:lnSpc>
              <a:spcPct val="90000"/>
            </a:lnSpc>
            <a:spcBef>
              <a:spcPct val="0"/>
            </a:spcBef>
            <a:spcAft>
              <a:spcPct val="15000"/>
            </a:spcAft>
            <a:buChar char="••"/>
          </a:pPr>
          <a:r>
            <a:rPr lang="en-US" sz="1200" kern="1200" dirty="0"/>
            <a:t>Task description</a:t>
          </a:r>
        </a:p>
      </dsp:txBody>
      <dsp:txXfrm rot="5400000">
        <a:off x="3821" y="797243"/>
        <a:ext cx="1509354" cy="2391727"/>
      </dsp:txXfrm>
    </dsp:sp>
    <dsp:sp modelId="{DAD9059A-916A-4916-A2A8-B42491568DD3}">
      <dsp:nvSpPr>
        <dsp:cNvPr id="0" name=""/>
        <dsp:cNvSpPr/>
      </dsp:nvSpPr>
      <dsp:spPr>
        <a:xfrm rot="16200000">
          <a:off x="479386" y="1238429"/>
          <a:ext cx="3986213" cy="1509354"/>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0" rIns="95250" bIns="0" numCol="1" spcCol="1270" anchor="t" anchorCtr="0">
          <a:noAutofit/>
        </a:bodyPr>
        <a:lstStyle/>
        <a:p>
          <a:pPr lvl="0" algn="l" defTabSz="666750">
            <a:lnSpc>
              <a:spcPct val="90000"/>
            </a:lnSpc>
            <a:spcBef>
              <a:spcPct val="0"/>
            </a:spcBef>
            <a:spcAft>
              <a:spcPct val="35000"/>
            </a:spcAft>
          </a:pPr>
          <a:r>
            <a:rPr lang="en-US" sz="1500" b="1" kern="1200" dirty="0" smtClean="0"/>
            <a:t>FDA</a:t>
          </a:r>
          <a:endParaRPr lang="en-US" sz="1500" b="1" kern="1200" dirty="0"/>
        </a:p>
        <a:p>
          <a:pPr marL="114300" lvl="1" indent="-114300" algn="l" defTabSz="533400">
            <a:lnSpc>
              <a:spcPct val="90000"/>
            </a:lnSpc>
            <a:spcBef>
              <a:spcPct val="0"/>
            </a:spcBef>
            <a:spcAft>
              <a:spcPct val="15000"/>
            </a:spcAft>
            <a:buChar char="••"/>
          </a:pPr>
          <a:r>
            <a:rPr lang="en-US" sz="1200" kern="1200" dirty="0"/>
            <a:t>Task description</a:t>
          </a:r>
        </a:p>
        <a:p>
          <a:pPr marL="114300" lvl="1" indent="-114300" algn="l" defTabSz="533400">
            <a:lnSpc>
              <a:spcPct val="90000"/>
            </a:lnSpc>
            <a:spcBef>
              <a:spcPct val="0"/>
            </a:spcBef>
            <a:spcAft>
              <a:spcPct val="15000"/>
            </a:spcAft>
            <a:buChar char="••"/>
          </a:pPr>
          <a:r>
            <a:rPr lang="en-US" sz="1200" kern="1200" dirty="0"/>
            <a:t>Task description</a:t>
          </a:r>
        </a:p>
      </dsp:txBody>
      <dsp:txXfrm rot="5400000">
        <a:off x="1717815" y="797243"/>
        <a:ext cx="1509354" cy="2391727"/>
      </dsp:txXfrm>
    </dsp:sp>
    <dsp:sp modelId="{25A33852-3C4B-4406-8856-3A4D6201948C}">
      <dsp:nvSpPr>
        <dsp:cNvPr id="0" name=""/>
        <dsp:cNvSpPr/>
      </dsp:nvSpPr>
      <dsp:spPr>
        <a:xfrm rot="16200000">
          <a:off x="2010503" y="1238429"/>
          <a:ext cx="3986213" cy="1509354"/>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0" rIns="95250" bIns="0" numCol="1" spcCol="1270" anchor="t" anchorCtr="0">
          <a:noAutofit/>
        </a:bodyPr>
        <a:lstStyle/>
        <a:p>
          <a:pPr lvl="0" algn="l" defTabSz="666750">
            <a:lnSpc>
              <a:spcPct val="90000"/>
            </a:lnSpc>
            <a:spcBef>
              <a:spcPct val="0"/>
            </a:spcBef>
            <a:spcAft>
              <a:spcPct val="35000"/>
            </a:spcAft>
          </a:pPr>
          <a:r>
            <a:rPr lang="en-US" sz="1500" b="1" kern="1200" dirty="0" smtClean="0"/>
            <a:t>IRB</a:t>
          </a:r>
          <a:endParaRPr lang="en-US" sz="1200" kern="1200" dirty="0" smtClean="0"/>
        </a:p>
        <a:p>
          <a:pPr lvl="0" algn="l" defTabSz="666750">
            <a:lnSpc>
              <a:spcPct val="90000"/>
            </a:lnSpc>
            <a:spcBef>
              <a:spcPct val="0"/>
            </a:spcBef>
            <a:spcAft>
              <a:spcPct val="35000"/>
            </a:spcAft>
          </a:pPr>
          <a:r>
            <a:rPr lang="en-US" sz="1200" b="0" i="0" u="none" strike="noStrike" kern="1200" cap="none" dirty="0" smtClean="0">
              <a:solidFill>
                <a:schemeClr val="dk1"/>
              </a:solidFill>
              <a:latin typeface="Calibri"/>
              <a:ea typeface="Calibri"/>
              <a:cs typeface="Calibri"/>
              <a:sym typeface="Calibri"/>
            </a:rPr>
            <a:t>The main purpose of an IRB is to ensure studies that include the use of human subjects include: </a:t>
          </a:r>
          <a:endParaRPr lang="en-US" sz="1200" kern="1200" dirty="0"/>
        </a:p>
        <a:p>
          <a:pPr marL="57150" lvl="1" indent="-57150" algn="l" defTabSz="488950" rtl="0">
            <a:lnSpc>
              <a:spcPct val="90000"/>
            </a:lnSpc>
            <a:spcBef>
              <a:spcPct val="0"/>
            </a:spcBef>
            <a:spcAft>
              <a:spcPct val="15000"/>
            </a:spcAft>
            <a:buChar char="••"/>
          </a:pPr>
          <a:r>
            <a:rPr lang="en-US" sz="1100" b="0" i="0" u="none" strike="noStrike" kern="1200" cap="none" dirty="0" smtClean="0">
              <a:solidFill>
                <a:schemeClr val="dk1"/>
              </a:solidFill>
              <a:latin typeface="Calibri"/>
              <a:ea typeface="Calibri"/>
              <a:cs typeface="Calibri"/>
              <a:sym typeface="Calibri"/>
            </a:rPr>
            <a:t>Risks are minimized and reasonable related to benefit</a:t>
          </a:r>
          <a:endParaRPr lang="en-US" sz="1100" b="0" i="0" u="none" strike="noStrike" kern="1200" cap="none" dirty="0">
            <a:solidFill>
              <a:schemeClr val="dk1"/>
            </a:solidFill>
            <a:latin typeface="Calibri"/>
            <a:ea typeface="Calibri"/>
            <a:cs typeface="Calibri"/>
            <a:sym typeface="Calibri"/>
          </a:endParaRPr>
        </a:p>
        <a:p>
          <a:pPr marL="57150" lvl="1" indent="-57150" algn="l" defTabSz="488950" rtl="0">
            <a:lnSpc>
              <a:spcPct val="90000"/>
            </a:lnSpc>
            <a:spcBef>
              <a:spcPct val="0"/>
            </a:spcBef>
            <a:spcAft>
              <a:spcPct val="15000"/>
            </a:spcAft>
            <a:buChar char="••"/>
          </a:pPr>
          <a:r>
            <a:rPr lang="en-US" sz="1100" b="0" i="0" u="none" strike="noStrike" kern="1200" cap="none" dirty="0" smtClean="0">
              <a:solidFill>
                <a:schemeClr val="dk1"/>
              </a:solidFill>
              <a:latin typeface="Calibri"/>
              <a:ea typeface="Calibri"/>
              <a:cs typeface="Calibri"/>
              <a:sym typeface="Calibri"/>
            </a:rPr>
            <a:t>Informed consent or waiver of consent occurs</a:t>
          </a:r>
          <a:endParaRPr lang="en-US" sz="1100" b="0" i="0" u="none" strike="noStrike" kern="1200" cap="none" dirty="0">
            <a:solidFill>
              <a:schemeClr val="dk1"/>
            </a:solidFill>
            <a:latin typeface="Calibri"/>
            <a:ea typeface="Calibri"/>
            <a:cs typeface="Calibri"/>
            <a:sym typeface="Calibri"/>
          </a:endParaRPr>
        </a:p>
        <a:p>
          <a:pPr marL="57150" lvl="1" indent="-57150" algn="l" defTabSz="488950" rtl="0">
            <a:lnSpc>
              <a:spcPct val="90000"/>
            </a:lnSpc>
            <a:spcBef>
              <a:spcPct val="0"/>
            </a:spcBef>
            <a:spcAft>
              <a:spcPct val="15000"/>
            </a:spcAft>
            <a:buChar char="••"/>
          </a:pPr>
          <a:r>
            <a:rPr lang="en-US" sz="1100" b="0" i="0" u="none" strike="noStrike" kern="1200" cap="none" dirty="0" smtClean="0">
              <a:solidFill>
                <a:schemeClr val="dk1"/>
              </a:solidFill>
              <a:latin typeface="Calibri"/>
              <a:ea typeface="Calibri"/>
              <a:cs typeface="Calibri"/>
              <a:sym typeface="Calibri"/>
            </a:rPr>
            <a:t>The rights and welfare of subjects are maintained</a:t>
          </a:r>
          <a:endParaRPr lang="en-US" sz="1100" b="0" i="0" u="none" strike="noStrike" kern="1200" cap="none" dirty="0">
            <a:solidFill>
              <a:schemeClr val="dk1"/>
            </a:solidFill>
            <a:latin typeface="Calibri"/>
            <a:ea typeface="Calibri"/>
            <a:cs typeface="Calibri"/>
            <a:sym typeface="Calibri"/>
          </a:endParaRPr>
        </a:p>
      </dsp:txBody>
      <dsp:txXfrm rot="5400000">
        <a:off x="3248932" y="797243"/>
        <a:ext cx="1509354" cy="2391727"/>
      </dsp:txXfrm>
    </dsp:sp>
    <dsp:sp modelId="{86146B22-5360-4D1B-AC91-3378F10134EE}">
      <dsp:nvSpPr>
        <dsp:cNvPr id="0" name=""/>
        <dsp:cNvSpPr/>
      </dsp:nvSpPr>
      <dsp:spPr>
        <a:xfrm rot="16200000">
          <a:off x="3633058" y="1238429"/>
          <a:ext cx="3986213" cy="1509354"/>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0" rIns="95250" bIns="0" numCol="1" spcCol="1270" anchor="t" anchorCtr="0">
          <a:noAutofit/>
        </a:bodyPr>
        <a:lstStyle/>
        <a:p>
          <a:pPr lvl="0" algn="l" defTabSz="666750">
            <a:lnSpc>
              <a:spcPct val="90000"/>
            </a:lnSpc>
            <a:spcBef>
              <a:spcPct val="0"/>
            </a:spcBef>
            <a:spcAft>
              <a:spcPct val="35000"/>
            </a:spcAft>
          </a:pPr>
          <a:r>
            <a:rPr lang="en-US" sz="1500" b="1" kern="1200" dirty="0" smtClean="0"/>
            <a:t>ICH GCP</a:t>
          </a:r>
          <a:endParaRPr lang="en-US" sz="1500" b="1" kern="1200" dirty="0"/>
        </a:p>
        <a:p>
          <a:pPr marL="114300" lvl="1" indent="-114300" algn="l" defTabSz="533400">
            <a:lnSpc>
              <a:spcPct val="90000"/>
            </a:lnSpc>
            <a:spcBef>
              <a:spcPct val="0"/>
            </a:spcBef>
            <a:spcAft>
              <a:spcPct val="15000"/>
            </a:spcAft>
            <a:buChar char="••"/>
          </a:pPr>
          <a:r>
            <a:rPr lang="en-US" sz="1200" kern="1200" dirty="0" smtClean="0"/>
            <a:t>Task description</a:t>
          </a:r>
          <a:endParaRPr lang="en-US" sz="1200" kern="1200" dirty="0"/>
        </a:p>
        <a:p>
          <a:pPr marL="114300" lvl="1" indent="-114300" algn="l" defTabSz="533400">
            <a:lnSpc>
              <a:spcPct val="90000"/>
            </a:lnSpc>
            <a:spcBef>
              <a:spcPct val="0"/>
            </a:spcBef>
            <a:spcAft>
              <a:spcPct val="15000"/>
            </a:spcAft>
            <a:buChar char="••"/>
          </a:pPr>
          <a:r>
            <a:rPr lang="en-US" sz="1200" kern="1200" dirty="0"/>
            <a:t>Task description</a:t>
          </a:r>
        </a:p>
      </dsp:txBody>
      <dsp:txXfrm rot="5400000">
        <a:off x="4871487" y="797243"/>
        <a:ext cx="1509354" cy="2391727"/>
      </dsp:txXfrm>
    </dsp:sp>
    <dsp:sp modelId="{4117A624-9A21-4327-9D51-67CE6B741AB1}">
      <dsp:nvSpPr>
        <dsp:cNvPr id="0" name=""/>
        <dsp:cNvSpPr/>
      </dsp:nvSpPr>
      <dsp:spPr>
        <a:xfrm rot="16200000">
          <a:off x="5255614" y="1238429"/>
          <a:ext cx="3986213" cy="1509354"/>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0" rIns="95250" bIns="0" numCol="1" spcCol="1270" anchor="t" anchorCtr="0">
          <a:noAutofit/>
        </a:bodyPr>
        <a:lstStyle/>
        <a:p>
          <a:pPr lvl="0" algn="l" defTabSz="666750">
            <a:lnSpc>
              <a:spcPct val="90000"/>
            </a:lnSpc>
            <a:spcBef>
              <a:spcPct val="0"/>
            </a:spcBef>
            <a:spcAft>
              <a:spcPct val="35000"/>
            </a:spcAft>
          </a:pPr>
          <a:r>
            <a:rPr lang="en-US" sz="1500" b="1" kern="1200" dirty="0" smtClean="0"/>
            <a:t>Common Rule 45 CFR46</a:t>
          </a:r>
          <a:endParaRPr lang="en-US" sz="1500" b="1" kern="1200" dirty="0"/>
        </a:p>
        <a:p>
          <a:pPr marL="114300" lvl="1" indent="-114300" algn="l" defTabSz="533400">
            <a:lnSpc>
              <a:spcPct val="90000"/>
            </a:lnSpc>
            <a:spcBef>
              <a:spcPct val="0"/>
            </a:spcBef>
            <a:spcAft>
              <a:spcPct val="15000"/>
            </a:spcAft>
            <a:buChar char="••"/>
          </a:pPr>
          <a:r>
            <a:rPr lang="en-US" sz="1200" kern="1200" dirty="0"/>
            <a:t>Task description</a:t>
          </a:r>
        </a:p>
        <a:p>
          <a:pPr marL="114300" lvl="1" indent="-114300" algn="l" defTabSz="533400">
            <a:lnSpc>
              <a:spcPct val="90000"/>
            </a:lnSpc>
            <a:spcBef>
              <a:spcPct val="0"/>
            </a:spcBef>
            <a:spcAft>
              <a:spcPct val="15000"/>
            </a:spcAft>
            <a:buChar char="••"/>
          </a:pPr>
          <a:r>
            <a:rPr lang="en-US" sz="1200" kern="1200" dirty="0"/>
            <a:t>Task description</a:t>
          </a:r>
        </a:p>
      </dsp:txBody>
      <dsp:txXfrm rot="5400000">
        <a:off x="6494043" y="797243"/>
        <a:ext cx="1509354" cy="2391727"/>
      </dsp:txXfrm>
    </dsp:sp>
    <dsp:sp modelId="{AECE7BAB-107D-4B83-850C-D19304EC7A5A}">
      <dsp:nvSpPr>
        <dsp:cNvPr id="0" name=""/>
        <dsp:cNvSpPr/>
      </dsp:nvSpPr>
      <dsp:spPr>
        <a:xfrm rot="16200000">
          <a:off x="6878170" y="1238429"/>
          <a:ext cx="3986213" cy="1509354"/>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0" rIns="95250" bIns="0" numCol="1" spcCol="1270" anchor="t" anchorCtr="0">
          <a:noAutofit/>
        </a:bodyPr>
        <a:lstStyle/>
        <a:p>
          <a:pPr lvl="0" algn="l" defTabSz="666750">
            <a:lnSpc>
              <a:spcPct val="90000"/>
            </a:lnSpc>
            <a:spcBef>
              <a:spcPct val="0"/>
            </a:spcBef>
            <a:spcAft>
              <a:spcPct val="35000"/>
            </a:spcAft>
          </a:pPr>
          <a:r>
            <a:rPr lang="en-US" sz="1500" b="1" kern="1200" dirty="0" smtClean="0"/>
            <a:t>Belmont Report</a:t>
          </a:r>
          <a:endParaRPr lang="en-US" sz="1500" b="1" kern="1200" dirty="0"/>
        </a:p>
        <a:p>
          <a:pPr marL="114300" lvl="1" indent="-114300" algn="l" defTabSz="533400">
            <a:lnSpc>
              <a:spcPct val="90000"/>
            </a:lnSpc>
            <a:spcBef>
              <a:spcPct val="0"/>
            </a:spcBef>
            <a:spcAft>
              <a:spcPct val="15000"/>
            </a:spcAft>
            <a:buChar char="••"/>
          </a:pPr>
          <a:r>
            <a:rPr lang="en-US" sz="1200" kern="1200" dirty="0" smtClean="0"/>
            <a:t>Nuremberg Code</a:t>
          </a:r>
          <a:endParaRPr lang="en-US" sz="1200" kern="1200" dirty="0"/>
        </a:p>
      </dsp:txBody>
      <dsp:txXfrm rot="5400000">
        <a:off x="8116599" y="797243"/>
        <a:ext cx="1509354" cy="2391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851716"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0" rIns="162719" bIns="0" numCol="1" spcCol="1270" anchor="t" anchorCtr="0">
          <a:noAutofit/>
        </a:bodyPr>
        <a:lstStyle/>
        <a:p>
          <a:pPr lvl="0" algn="l" defTabSz="1155700">
            <a:lnSpc>
              <a:spcPct val="90000"/>
            </a:lnSpc>
            <a:spcBef>
              <a:spcPct val="0"/>
            </a:spcBef>
            <a:spcAft>
              <a:spcPct val="35000"/>
            </a:spcAft>
          </a:pPr>
          <a:r>
            <a:rPr lang="en-US" sz="2600" kern="1200" dirty="0" smtClean="0"/>
            <a:t>Review Protocol</a:t>
          </a:r>
          <a:endParaRPr lang="en-US" sz="2600" kern="1200" dirty="0"/>
        </a:p>
        <a:p>
          <a:pPr marL="228600" lvl="1" indent="-228600" algn="l" defTabSz="889000">
            <a:lnSpc>
              <a:spcPct val="90000"/>
            </a:lnSpc>
            <a:spcBef>
              <a:spcPct val="0"/>
            </a:spcBef>
            <a:spcAft>
              <a:spcPct val="15000"/>
            </a:spcAft>
            <a:buChar char="••"/>
          </a:pPr>
          <a:r>
            <a:rPr lang="en-US" sz="2000" kern="1200" dirty="0"/>
            <a:t>Task description</a:t>
          </a:r>
        </a:p>
        <a:p>
          <a:pPr marL="228600" lvl="1" indent="-228600" algn="l" defTabSz="889000">
            <a:lnSpc>
              <a:spcPct val="90000"/>
            </a:lnSpc>
            <a:spcBef>
              <a:spcPct val="0"/>
            </a:spcBef>
            <a:spcAft>
              <a:spcPct val="15000"/>
            </a:spcAft>
            <a:buChar char="••"/>
          </a:pPr>
          <a:r>
            <a:rPr lang="en-US" sz="2000" kern="1200" dirty="0"/>
            <a:t>Task description</a:t>
          </a:r>
        </a:p>
        <a:p>
          <a:pPr marL="228600" lvl="1" indent="-228600" algn="l" defTabSz="889000">
            <a:lnSpc>
              <a:spcPct val="90000"/>
            </a:lnSpc>
            <a:spcBef>
              <a:spcPct val="0"/>
            </a:spcBef>
            <a:spcAft>
              <a:spcPct val="15000"/>
            </a:spcAft>
            <a:buChar char="••"/>
          </a:pPr>
          <a:r>
            <a:rPr lang="en-US" sz="2000" kern="1200" dirty="0"/>
            <a:t>Task description</a:t>
          </a:r>
        </a:p>
        <a:p>
          <a:pPr marL="228600" lvl="1" indent="-228600" algn="l" defTabSz="889000">
            <a:lnSpc>
              <a:spcPct val="90000"/>
            </a:lnSpc>
            <a:spcBef>
              <a:spcPct val="0"/>
            </a:spcBef>
            <a:spcAft>
              <a:spcPct val="15000"/>
            </a:spcAft>
            <a:buChar char="••"/>
          </a:pPr>
          <a:r>
            <a:rPr lang="en-US" sz="2000" kern="1200" dirty="0"/>
            <a:t>Task description</a:t>
          </a:r>
        </a:p>
      </dsp:txBody>
      <dsp:txXfrm rot="5400000">
        <a:off x="2322" y="797242"/>
        <a:ext cx="2278137" cy="2391727"/>
      </dsp:txXfrm>
    </dsp:sp>
    <dsp:sp modelId="{DAD9059A-916A-4916-A2A8-B42491568DD3}">
      <dsp:nvSpPr>
        <dsp:cNvPr id="0" name=""/>
        <dsp:cNvSpPr/>
      </dsp:nvSpPr>
      <dsp:spPr>
        <a:xfrm rot="16200000">
          <a:off x="1597281"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0" rIns="162719" bIns="0" numCol="1" spcCol="1270" anchor="t" anchorCtr="0">
          <a:noAutofit/>
        </a:bodyPr>
        <a:lstStyle/>
        <a:p>
          <a:pPr lvl="0" algn="l" defTabSz="1155700">
            <a:lnSpc>
              <a:spcPct val="90000"/>
            </a:lnSpc>
            <a:spcBef>
              <a:spcPct val="0"/>
            </a:spcBef>
            <a:spcAft>
              <a:spcPct val="35000"/>
            </a:spcAft>
          </a:pPr>
          <a:r>
            <a:rPr lang="en-US" sz="2600" kern="1200" dirty="0" smtClean="0"/>
            <a:t>Build/Evaluate SOE</a:t>
          </a:r>
          <a:endParaRPr lang="en-US" sz="2600" kern="1200" dirty="0"/>
        </a:p>
        <a:p>
          <a:pPr marL="228600" lvl="1" indent="-228600" algn="l" defTabSz="889000">
            <a:lnSpc>
              <a:spcPct val="90000"/>
            </a:lnSpc>
            <a:spcBef>
              <a:spcPct val="0"/>
            </a:spcBef>
            <a:spcAft>
              <a:spcPct val="15000"/>
            </a:spcAft>
            <a:buChar char="••"/>
          </a:pPr>
          <a:r>
            <a:rPr lang="en-US" sz="2000" kern="1200" dirty="0"/>
            <a:t>Task description</a:t>
          </a:r>
        </a:p>
        <a:p>
          <a:pPr marL="228600" lvl="1" indent="-228600" algn="l" defTabSz="889000">
            <a:lnSpc>
              <a:spcPct val="90000"/>
            </a:lnSpc>
            <a:spcBef>
              <a:spcPct val="0"/>
            </a:spcBef>
            <a:spcAft>
              <a:spcPct val="15000"/>
            </a:spcAft>
            <a:buChar char="••"/>
          </a:pPr>
          <a:r>
            <a:rPr lang="en-US" sz="2000" kern="1200" dirty="0"/>
            <a:t>Task description</a:t>
          </a:r>
        </a:p>
        <a:p>
          <a:pPr marL="228600" lvl="1" indent="-228600" algn="l" defTabSz="889000">
            <a:lnSpc>
              <a:spcPct val="90000"/>
            </a:lnSpc>
            <a:spcBef>
              <a:spcPct val="0"/>
            </a:spcBef>
            <a:spcAft>
              <a:spcPct val="15000"/>
            </a:spcAft>
            <a:buChar char="••"/>
          </a:pPr>
          <a:r>
            <a:rPr lang="en-US" sz="2000" kern="1200" dirty="0"/>
            <a:t>Task description</a:t>
          </a:r>
        </a:p>
      </dsp:txBody>
      <dsp:txXfrm rot="5400000">
        <a:off x="2451319" y="797242"/>
        <a:ext cx="2278137" cy="2391727"/>
      </dsp:txXfrm>
    </dsp:sp>
    <dsp:sp modelId="{25A33852-3C4B-4406-8856-3A4D6201948C}">
      <dsp:nvSpPr>
        <dsp:cNvPr id="0" name=""/>
        <dsp:cNvSpPr/>
      </dsp:nvSpPr>
      <dsp:spPr>
        <a:xfrm rot="16200000">
          <a:off x="4046280"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0" rIns="162719" bIns="0" numCol="1" spcCol="1270" anchor="t" anchorCtr="0">
          <a:noAutofit/>
        </a:bodyPr>
        <a:lstStyle/>
        <a:p>
          <a:pPr lvl="0" algn="l" defTabSz="1155700">
            <a:lnSpc>
              <a:spcPct val="90000"/>
            </a:lnSpc>
            <a:spcBef>
              <a:spcPct val="0"/>
            </a:spcBef>
            <a:spcAft>
              <a:spcPct val="35000"/>
            </a:spcAft>
          </a:pPr>
          <a:r>
            <a:rPr lang="en-US" sz="2600" kern="1200" dirty="0" smtClean="0"/>
            <a:t>Gather Pricing ($) Details</a:t>
          </a:r>
          <a:endParaRPr lang="en-US" sz="2600" kern="1200" dirty="0"/>
        </a:p>
        <a:p>
          <a:pPr marL="228600" lvl="1" indent="-228600" algn="l" defTabSz="889000">
            <a:lnSpc>
              <a:spcPct val="90000"/>
            </a:lnSpc>
            <a:spcBef>
              <a:spcPct val="0"/>
            </a:spcBef>
            <a:spcAft>
              <a:spcPct val="15000"/>
            </a:spcAft>
            <a:buChar char="••"/>
          </a:pPr>
          <a:r>
            <a:rPr lang="en-US" sz="2000" kern="1200" dirty="0"/>
            <a:t>Task description</a:t>
          </a:r>
        </a:p>
        <a:p>
          <a:pPr marL="228600" lvl="1" indent="-228600" algn="l" defTabSz="889000">
            <a:lnSpc>
              <a:spcPct val="90000"/>
            </a:lnSpc>
            <a:spcBef>
              <a:spcPct val="0"/>
            </a:spcBef>
            <a:spcAft>
              <a:spcPct val="15000"/>
            </a:spcAft>
            <a:buChar char="••"/>
          </a:pPr>
          <a:r>
            <a:rPr lang="en-US" sz="2000" kern="1200" dirty="0"/>
            <a:t>Task description</a:t>
          </a:r>
        </a:p>
      </dsp:txBody>
      <dsp:txXfrm rot="5400000">
        <a:off x="4900318" y="797242"/>
        <a:ext cx="2278137" cy="2391727"/>
      </dsp:txXfrm>
    </dsp:sp>
    <dsp:sp modelId="{86146B22-5360-4D1B-AC91-3378F10134EE}">
      <dsp:nvSpPr>
        <dsp:cNvPr id="0" name=""/>
        <dsp:cNvSpPr/>
      </dsp:nvSpPr>
      <dsp:spPr>
        <a:xfrm rot="16200000">
          <a:off x="6495278"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0" rIns="162719" bIns="0" numCol="1" spcCol="1270" anchor="t" anchorCtr="0">
          <a:noAutofit/>
        </a:bodyPr>
        <a:lstStyle/>
        <a:p>
          <a:pPr lvl="0" algn="l" defTabSz="1155700">
            <a:lnSpc>
              <a:spcPct val="90000"/>
            </a:lnSpc>
            <a:spcBef>
              <a:spcPct val="0"/>
            </a:spcBef>
            <a:spcAft>
              <a:spcPct val="35000"/>
            </a:spcAft>
          </a:pPr>
          <a:r>
            <a:rPr lang="en-US" sz="2600" kern="1200" dirty="0" smtClean="0"/>
            <a:t>Negotiate!</a:t>
          </a:r>
          <a:endParaRPr lang="en-US" sz="2600" kern="1200" dirty="0"/>
        </a:p>
        <a:p>
          <a:pPr marL="228600" lvl="1" indent="-228600" algn="l" defTabSz="889000">
            <a:lnSpc>
              <a:spcPct val="90000"/>
            </a:lnSpc>
            <a:spcBef>
              <a:spcPct val="0"/>
            </a:spcBef>
            <a:spcAft>
              <a:spcPct val="15000"/>
            </a:spcAft>
            <a:buChar char="••"/>
          </a:pPr>
          <a:r>
            <a:rPr lang="en-US" sz="2000" kern="1200" dirty="0"/>
            <a:t>Task description</a:t>
          </a:r>
        </a:p>
        <a:p>
          <a:pPr marL="228600" lvl="1" indent="-228600" algn="l" defTabSz="889000">
            <a:lnSpc>
              <a:spcPct val="90000"/>
            </a:lnSpc>
            <a:spcBef>
              <a:spcPct val="0"/>
            </a:spcBef>
            <a:spcAft>
              <a:spcPct val="15000"/>
            </a:spcAft>
            <a:buChar char="••"/>
          </a:pPr>
          <a:r>
            <a:rPr lang="en-US" sz="2000" kern="1200" dirty="0"/>
            <a:t>Task description</a:t>
          </a:r>
        </a:p>
      </dsp:txBody>
      <dsp:txXfrm rot="5400000">
        <a:off x="7349316" y="797242"/>
        <a:ext cx="2278137"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9/28/2020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9/28/2020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Nazi War Crimes (1939-1945) - a series of medical experiments on large numbers of prisoners, including children, in concentration camps during World War II and the Holocaust. Twenty-three Nazi doctors and scientists were put on trial for the unethical treatment of concentration camp inmates and seven were sentenced to death. </a:t>
            </a:r>
          </a:p>
          <a:p>
            <a:r>
              <a:rPr lang="en-US" dirty="0" smtClean="0"/>
              <a:t>Tuskegee (1932-1972) -  a study conducted by the U.S. Public Health Service to observe the natural progression of untreated syphilis in rural African-American men in Alabama under the guise of receiving free health care from the United States government.</a:t>
            </a:r>
          </a:p>
          <a:p>
            <a:r>
              <a:rPr lang="en-US" dirty="0" smtClean="0"/>
              <a:t>Thalidomide and DES (1957-1960) – Thalidomide, given to pregnant women “investigation ally”, was used primarily as an OTC antidote for nausea in early pregnancy that caused thousands of children to be born with a rare set of deformities.</a:t>
            </a:r>
          </a:p>
          <a:p>
            <a:r>
              <a:rPr lang="en-US" dirty="0" smtClean="0"/>
              <a:t>Jewish Chronic Disease Hospital (1963) -  a physician at the Jewish Chronic Disease Hospital in Brooklyn, New York, was experimentally injecting live cancer cells into elderly debilitated patients without proper informed consent to explore the immune system's role in defense against cancer. </a:t>
            </a:r>
          </a:p>
          <a:p>
            <a:r>
              <a:rPr lang="en-US" dirty="0" err="1" smtClean="0"/>
              <a:t>Willowbrook</a:t>
            </a:r>
            <a:r>
              <a:rPr lang="en-US" dirty="0" smtClean="0"/>
              <a:t> (1956-1971) - Researchers infected children with a mild form of hepatitis during a study of the natural history, prevention, and treatment of viral hepatitis that eventually contributed to the development of a successful hepatitis vaccine.</a:t>
            </a:r>
          </a:p>
          <a:p>
            <a:r>
              <a:rPr lang="en-US" dirty="0" smtClean="0"/>
              <a:t>Milgram Experiments (1960) - a series of social psychology experiments conducted by Yale University psychologist Stanley Milgram after reading about the Nazi Holocaust to measure the willingness of participants' obedience to the authorized person who instructed them to perform acts that conflicted with their personal conscience. </a:t>
            </a:r>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7</a:t>
            </a:fld>
            <a:endParaRPr lang="en-US"/>
          </a:p>
        </p:txBody>
      </p:sp>
    </p:spTree>
    <p:extLst>
      <p:ext uri="{BB962C8B-B14F-4D97-AF65-F5344CB8AC3E}">
        <p14:creationId xmlns:p14="http://schemas.microsoft.com/office/powerpoint/2010/main" val="412104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9/28/2020</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9/28/2020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9/28/2020</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9/28/2020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9/28/2020</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9/28/2020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9/28/2020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9/28/2020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9/28/2020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9/28/2020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9/28/2020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9/28/2020</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centerwatch.com/news-online/2017/04/10/free-sites-focus-patients-not-payment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vertassets.blob.core.windows.net/image/2787ecb4/2787ecb4-a1d8-4d36-9e3f-a901b21ab76b/villain.pn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nhlbi.nih.gov/studies/clinicaltrials"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Trials</a:t>
            </a:r>
            <a:endParaRPr lang="en-US" dirty="0"/>
          </a:p>
        </p:txBody>
      </p:sp>
      <p:sp>
        <p:nvSpPr>
          <p:cNvPr id="3" name="Subtitle 2"/>
          <p:cNvSpPr>
            <a:spLocks noGrp="1"/>
          </p:cNvSpPr>
          <p:nvPr>
            <p:ph type="subTitle" idx="1"/>
          </p:nvPr>
        </p:nvSpPr>
        <p:spPr/>
        <p:txBody>
          <a:bodyPr/>
          <a:lstStyle/>
          <a:p>
            <a:r>
              <a:rPr lang="en-US" dirty="0" smtClean="0"/>
              <a:t>An Introduction</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Resulting Regulations</a:t>
            </a:r>
            <a:endParaRPr lang="en-US" dirty="0"/>
          </a:p>
        </p:txBody>
      </p:sp>
      <p:sp>
        <p:nvSpPr>
          <p:cNvPr id="3" name="TextBox 2"/>
          <p:cNvSpPr txBox="1"/>
          <p:nvPr/>
        </p:nvSpPr>
        <p:spPr>
          <a:xfrm>
            <a:off x="1280160" y="2038006"/>
            <a:ext cx="9930765" cy="4708981"/>
          </a:xfrm>
          <a:prstGeom prst="rect">
            <a:avLst/>
          </a:prstGeom>
          <a:noFill/>
        </p:spPr>
        <p:txBody>
          <a:bodyPr wrap="square" rtlCol="0">
            <a:spAutoFit/>
          </a:bodyPr>
          <a:lstStyle/>
          <a:p>
            <a:pPr marL="285750" indent="-285750">
              <a:buFont typeface="Wingdings" panose="05000000000000000000" pitchFamily="2" charset="2"/>
              <a:buChar char="§"/>
            </a:pPr>
            <a:r>
              <a:rPr lang="en-US" sz="1500" dirty="0"/>
              <a:t>The </a:t>
            </a:r>
            <a:r>
              <a:rPr lang="en-US" sz="1500" u="sng" dirty="0"/>
              <a:t>Food and Drug Act of 1906</a:t>
            </a:r>
            <a:r>
              <a:rPr lang="en-US" sz="1500" dirty="0"/>
              <a:t> - one of the world's most comprehensive and effective networks of public health and consumer protections</a:t>
            </a:r>
          </a:p>
          <a:p>
            <a:pPr marL="285750" indent="-285750">
              <a:buFont typeface="Wingdings" panose="05000000000000000000" pitchFamily="2" charset="2"/>
              <a:buChar char="§"/>
            </a:pPr>
            <a:r>
              <a:rPr lang="en-US" sz="1500" u="sng" dirty="0"/>
              <a:t>Federal, Food, Drug and Cosmetic Act of 1938 </a:t>
            </a:r>
            <a:r>
              <a:rPr lang="en-US" sz="1500" dirty="0"/>
              <a:t>–authorized the FDA to demand evidence of safety for new drugs, issue standards for food, and conduct factory inspections; the FDA did not employ this authority to regulate clinical trials until 1961. </a:t>
            </a:r>
          </a:p>
          <a:p>
            <a:pPr marL="285750" indent="-285750">
              <a:buFont typeface="Wingdings" panose="05000000000000000000" pitchFamily="2" charset="2"/>
              <a:buChar char="§"/>
            </a:pPr>
            <a:r>
              <a:rPr lang="en-US" sz="1500" u="sng" dirty="0"/>
              <a:t>Nuremberg Code 1949 </a:t>
            </a:r>
            <a:r>
              <a:rPr lang="en-US" sz="1500" dirty="0"/>
              <a:t>– the first International Standard for the protection of human subjects, and inclusion of informed consent</a:t>
            </a:r>
          </a:p>
          <a:p>
            <a:pPr marL="285750" indent="-285750">
              <a:buFont typeface="Wingdings" panose="05000000000000000000" pitchFamily="2" charset="2"/>
              <a:buChar char="§"/>
            </a:pPr>
            <a:r>
              <a:rPr lang="en-US" sz="1500" u="sng" dirty="0"/>
              <a:t>National Research Act 1974 </a:t>
            </a:r>
            <a:r>
              <a:rPr lang="en-US" sz="1500" dirty="0"/>
              <a:t>–recommend guidelines that could apply to human subjects research supported by the Dept of Health, Education and Welfare</a:t>
            </a:r>
          </a:p>
          <a:p>
            <a:pPr marL="285750" indent="-285750">
              <a:buFont typeface="Wingdings" panose="05000000000000000000" pitchFamily="2" charset="2"/>
              <a:buChar char="§"/>
            </a:pPr>
            <a:r>
              <a:rPr lang="en-US" sz="1500" u="sng" dirty="0"/>
              <a:t>Belmont Report 1979 </a:t>
            </a:r>
            <a:r>
              <a:rPr lang="en-US" sz="1500" dirty="0"/>
              <a:t>– outlines the basic ethical principles in research involving human subjects including: Respect for persons, Beneficence, &amp; Justice</a:t>
            </a:r>
          </a:p>
          <a:p>
            <a:pPr marL="285750" indent="-285750">
              <a:buFont typeface="Wingdings" panose="05000000000000000000" pitchFamily="2" charset="2"/>
              <a:buChar char="§"/>
            </a:pPr>
            <a:r>
              <a:rPr lang="en-US" sz="1500" u="sng" dirty="0"/>
              <a:t>The Common Rule 1991 </a:t>
            </a:r>
            <a:r>
              <a:rPr lang="en-US" sz="1500" dirty="0"/>
              <a:t>- outlines the basic provisions for IRBs, informed consent, and Assurances of Compliance: Subparts A-D</a:t>
            </a:r>
          </a:p>
          <a:p>
            <a:pPr marL="285750" indent="-285750">
              <a:buFont typeface="Wingdings" panose="05000000000000000000" pitchFamily="2" charset="2"/>
              <a:buChar char="§"/>
            </a:pPr>
            <a:r>
              <a:rPr lang="en-US" sz="1500" u="sng" dirty="0"/>
              <a:t>ICH &amp; GCP 1996 </a:t>
            </a:r>
            <a:r>
              <a:rPr lang="en-US" sz="1500" dirty="0"/>
              <a:t>- The objective of ICH GCP guidance is to provide a unified standard for the European Union (EU), Japan, and the United States to facilitate the mutual acceptance of clinical data by the regulatory authorities in these respective jurisdictions. </a:t>
            </a:r>
          </a:p>
          <a:p>
            <a:pPr marL="285750" indent="-285750">
              <a:buFont typeface="Wingdings" panose="05000000000000000000" pitchFamily="2" charset="2"/>
              <a:buChar char="§"/>
            </a:pPr>
            <a:r>
              <a:rPr lang="en-US" sz="1500" dirty="0"/>
              <a:t>The </a:t>
            </a:r>
            <a:r>
              <a:rPr lang="en-US" sz="1500" u="sng" dirty="0"/>
              <a:t>Final Rule 2017 </a:t>
            </a:r>
            <a:r>
              <a:rPr lang="en-US" sz="1500" dirty="0"/>
              <a:t>– revisions to modernize the Federal Policy for the Protection of Human Subjects originally know as the Common Rule of 1991. This final rule is intended to better protect human subjects involved in research, while facilitating valuable research and reducing burden, delay, and ambiguity for investigators. These revisions are an effort to modernize, simplify, and enhance the current system of oversight.</a:t>
            </a:r>
          </a:p>
        </p:txBody>
      </p:sp>
    </p:spTree>
    <p:extLst>
      <p:ext uri="{BB962C8B-B14F-4D97-AF65-F5344CB8AC3E}">
        <p14:creationId xmlns:p14="http://schemas.microsoft.com/office/powerpoint/2010/main" val="387012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Event Timeline</a:t>
            </a:r>
            <a:endParaRPr lang="en-US" dirty="0"/>
          </a:p>
        </p:txBody>
      </p:sp>
      <p:grpSp>
        <p:nvGrpSpPr>
          <p:cNvPr id="77" name="Group 76"/>
          <p:cNvGrpSpPr/>
          <p:nvPr/>
        </p:nvGrpSpPr>
        <p:grpSpPr>
          <a:xfrm>
            <a:off x="1017651" y="1609725"/>
            <a:ext cx="10153650" cy="5114925"/>
            <a:chOff x="986320" y="945222"/>
            <a:chExt cx="7417436" cy="3506479"/>
          </a:xfrm>
        </p:grpSpPr>
        <p:cxnSp>
          <p:nvCxnSpPr>
            <p:cNvPr id="78" name="Shape 182"/>
            <p:cNvCxnSpPr/>
            <p:nvPr/>
          </p:nvCxnSpPr>
          <p:spPr>
            <a:xfrm rot="10800000" flipH="1">
              <a:off x="1053099" y="3851629"/>
              <a:ext cx="7268968" cy="11551"/>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cxnSp>
          <p:nvCxnSpPr>
            <p:cNvPr id="79" name="Shape 183"/>
            <p:cNvCxnSpPr/>
            <p:nvPr/>
          </p:nvCxnSpPr>
          <p:spPr>
            <a:xfrm>
              <a:off x="1227762" y="3863180"/>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80" name="Shape 184"/>
            <p:cNvSpPr txBox="1"/>
            <p:nvPr/>
          </p:nvSpPr>
          <p:spPr>
            <a:xfrm>
              <a:off x="986320" y="4212405"/>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1900</a:t>
              </a:r>
            </a:p>
          </p:txBody>
        </p:sp>
        <p:cxnSp>
          <p:nvCxnSpPr>
            <p:cNvPr id="81" name="Shape 185"/>
            <p:cNvCxnSpPr/>
            <p:nvPr/>
          </p:nvCxnSpPr>
          <p:spPr>
            <a:xfrm>
              <a:off x="6136264" y="3876758"/>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82" name="Shape 186"/>
            <p:cNvSpPr txBox="1"/>
            <p:nvPr/>
          </p:nvSpPr>
          <p:spPr>
            <a:xfrm>
              <a:off x="5894823" y="4225983"/>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1980</a:t>
              </a:r>
            </a:p>
          </p:txBody>
        </p:sp>
        <p:cxnSp>
          <p:nvCxnSpPr>
            <p:cNvPr id="83" name="Shape 187"/>
            <p:cNvCxnSpPr/>
            <p:nvPr/>
          </p:nvCxnSpPr>
          <p:spPr>
            <a:xfrm>
              <a:off x="6793807" y="3879130"/>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84" name="Shape 188"/>
            <p:cNvSpPr txBox="1"/>
            <p:nvPr/>
          </p:nvSpPr>
          <p:spPr>
            <a:xfrm>
              <a:off x="6552364" y="4228355"/>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1990</a:t>
              </a:r>
            </a:p>
          </p:txBody>
        </p:sp>
        <p:cxnSp>
          <p:nvCxnSpPr>
            <p:cNvPr id="85" name="Shape 189"/>
            <p:cNvCxnSpPr/>
            <p:nvPr/>
          </p:nvCxnSpPr>
          <p:spPr>
            <a:xfrm>
              <a:off x="7423114" y="3876758"/>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86" name="Shape 190"/>
            <p:cNvSpPr txBox="1"/>
            <p:nvPr/>
          </p:nvSpPr>
          <p:spPr>
            <a:xfrm>
              <a:off x="7181671" y="4225983"/>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2000</a:t>
              </a:r>
            </a:p>
          </p:txBody>
        </p:sp>
        <p:cxnSp>
          <p:nvCxnSpPr>
            <p:cNvPr id="87" name="Shape 191"/>
            <p:cNvCxnSpPr/>
            <p:nvPr/>
          </p:nvCxnSpPr>
          <p:spPr>
            <a:xfrm>
              <a:off x="5530114" y="3876758"/>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88" name="Shape 192"/>
            <p:cNvSpPr txBox="1"/>
            <p:nvPr/>
          </p:nvSpPr>
          <p:spPr>
            <a:xfrm>
              <a:off x="5288671" y="4225983"/>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1970</a:t>
              </a:r>
            </a:p>
          </p:txBody>
        </p:sp>
        <p:cxnSp>
          <p:nvCxnSpPr>
            <p:cNvPr id="89" name="Shape 193"/>
            <p:cNvCxnSpPr/>
            <p:nvPr/>
          </p:nvCxnSpPr>
          <p:spPr>
            <a:xfrm>
              <a:off x="4870048" y="3876758"/>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90" name="Shape 194"/>
            <p:cNvSpPr txBox="1"/>
            <p:nvPr/>
          </p:nvSpPr>
          <p:spPr>
            <a:xfrm>
              <a:off x="4628605" y="4236257"/>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1960</a:t>
              </a:r>
            </a:p>
          </p:txBody>
        </p:sp>
        <p:cxnSp>
          <p:nvCxnSpPr>
            <p:cNvPr id="91" name="Shape 195"/>
            <p:cNvCxnSpPr/>
            <p:nvPr/>
          </p:nvCxnSpPr>
          <p:spPr>
            <a:xfrm>
              <a:off x="4233055" y="3876758"/>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92" name="Shape 196"/>
            <p:cNvSpPr txBox="1"/>
            <p:nvPr/>
          </p:nvSpPr>
          <p:spPr>
            <a:xfrm>
              <a:off x="3991612" y="4225983"/>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1950</a:t>
              </a:r>
            </a:p>
          </p:txBody>
        </p:sp>
        <p:cxnSp>
          <p:nvCxnSpPr>
            <p:cNvPr id="93" name="Shape 197"/>
            <p:cNvCxnSpPr/>
            <p:nvPr/>
          </p:nvCxnSpPr>
          <p:spPr>
            <a:xfrm>
              <a:off x="3673117" y="3876758"/>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94" name="Shape 198"/>
            <p:cNvSpPr txBox="1"/>
            <p:nvPr/>
          </p:nvSpPr>
          <p:spPr>
            <a:xfrm>
              <a:off x="3431675" y="4225983"/>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1940</a:t>
              </a:r>
            </a:p>
          </p:txBody>
        </p:sp>
        <p:cxnSp>
          <p:nvCxnSpPr>
            <p:cNvPr id="95" name="Shape 199"/>
            <p:cNvCxnSpPr/>
            <p:nvPr/>
          </p:nvCxnSpPr>
          <p:spPr>
            <a:xfrm>
              <a:off x="3002782" y="3887033"/>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96" name="Shape 200"/>
            <p:cNvSpPr txBox="1"/>
            <p:nvPr/>
          </p:nvSpPr>
          <p:spPr>
            <a:xfrm>
              <a:off x="2761340" y="4236258"/>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1930</a:t>
              </a:r>
            </a:p>
          </p:txBody>
        </p:sp>
        <p:cxnSp>
          <p:nvCxnSpPr>
            <p:cNvPr id="97" name="Shape 201"/>
            <p:cNvCxnSpPr/>
            <p:nvPr/>
          </p:nvCxnSpPr>
          <p:spPr>
            <a:xfrm>
              <a:off x="2404316" y="3876758"/>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98" name="Shape 202"/>
            <p:cNvSpPr txBox="1"/>
            <p:nvPr/>
          </p:nvSpPr>
          <p:spPr>
            <a:xfrm>
              <a:off x="2162875" y="4225983"/>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1920</a:t>
              </a:r>
            </a:p>
          </p:txBody>
        </p:sp>
        <p:cxnSp>
          <p:nvCxnSpPr>
            <p:cNvPr id="99" name="Shape 203"/>
            <p:cNvCxnSpPr/>
            <p:nvPr/>
          </p:nvCxnSpPr>
          <p:spPr>
            <a:xfrm>
              <a:off x="1849525" y="3887033"/>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100" name="Shape 204"/>
            <p:cNvSpPr txBox="1"/>
            <p:nvPr/>
          </p:nvSpPr>
          <p:spPr>
            <a:xfrm>
              <a:off x="1608083" y="4236258"/>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1910</a:t>
              </a:r>
            </a:p>
          </p:txBody>
        </p:sp>
        <p:cxnSp>
          <p:nvCxnSpPr>
            <p:cNvPr id="101" name="Shape 205"/>
            <p:cNvCxnSpPr/>
            <p:nvPr/>
          </p:nvCxnSpPr>
          <p:spPr>
            <a:xfrm rot="10800000">
              <a:off x="1489754" y="3513761"/>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02" name="Shape 206"/>
            <p:cNvSpPr txBox="1"/>
            <p:nvPr/>
          </p:nvSpPr>
          <p:spPr>
            <a:xfrm rot="-5400000">
              <a:off x="789044" y="2580879"/>
              <a:ext cx="146252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1906 - FDA Created</a:t>
              </a:r>
            </a:p>
          </p:txBody>
        </p:sp>
        <p:cxnSp>
          <p:nvCxnSpPr>
            <p:cNvPr id="103" name="Shape 207"/>
            <p:cNvCxnSpPr/>
            <p:nvPr/>
          </p:nvCxnSpPr>
          <p:spPr>
            <a:xfrm rot="10800000">
              <a:off x="3146799" y="3530716"/>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04" name="Shape 208"/>
            <p:cNvSpPr txBox="1"/>
            <p:nvPr/>
          </p:nvSpPr>
          <p:spPr>
            <a:xfrm rot="-5400000">
              <a:off x="2242402" y="2394147"/>
              <a:ext cx="186989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1932 – Tuskegee Study </a:t>
              </a:r>
            </a:p>
          </p:txBody>
        </p:sp>
        <p:cxnSp>
          <p:nvCxnSpPr>
            <p:cNvPr id="105" name="Shape 209"/>
            <p:cNvCxnSpPr/>
            <p:nvPr/>
          </p:nvCxnSpPr>
          <p:spPr>
            <a:xfrm rot="10800000">
              <a:off x="3585789" y="3515259"/>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06" name="Shape 210"/>
            <p:cNvSpPr txBox="1"/>
            <p:nvPr/>
          </p:nvSpPr>
          <p:spPr>
            <a:xfrm rot="-5400000">
              <a:off x="2581034" y="2278333"/>
              <a:ext cx="207061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1939-1945 Nazi Experiments</a:t>
              </a:r>
            </a:p>
          </p:txBody>
        </p:sp>
        <p:cxnSp>
          <p:nvCxnSpPr>
            <p:cNvPr id="107" name="Shape 211"/>
            <p:cNvCxnSpPr/>
            <p:nvPr/>
          </p:nvCxnSpPr>
          <p:spPr>
            <a:xfrm rot="10800000">
              <a:off x="4017837" y="3503707"/>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08" name="Shape 212"/>
            <p:cNvSpPr txBox="1"/>
            <p:nvPr/>
          </p:nvSpPr>
          <p:spPr>
            <a:xfrm rot="-5400000">
              <a:off x="2962558" y="2216256"/>
              <a:ext cx="217166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1947 – Nuremberg Code Created</a:t>
              </a:r>
            </a:p>
          </p:txBody>
        </p:sp>
        <p:cxnSp>
          <p:nvCxnSpPr>
            <p:cNvPr id="109" name="Shape 213"/>
            <p:cNvCxnSpPr/>
            <p:nvPr/>
          </p:nvCxnSpPr>
          <p:spPr>
            <a:xfrm rot="10800000">
              <a:off x="5021648" y="3503707"/>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10" name="Shape 214"/>
            <p:cNvSpPr txBox="1"/>
            <p:nvPr/>
          </p:nvSpPr>
          <p:spPr>
            <a:xfrm rot="-5400000">
              <a:off x="4130755" y="2380643"/>
              <a:ext cx="184288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1962 – Thalidomide Study</a:t>
              </a:r>
            </a:p>
          </p:txBody>
        </p:sp>
        <p:cxnSp>
          <p:nvCxnSpPr>
            <p:cNvPr id="111" name="Shape 215"/>
            <p:cNvCxnSpPr/>
            <p:nvPr/>
          </p:nvCxnSpPr>
          <p:spPr>
            <a:xfrm rot="10800000">
              <a:off x="5206314" y="3502211"/>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12" name="Shape 216"/>
            <p:cNvSpPr txBox="1"/>
            <p:nvPr/>
          </p:nvSpPr>
          <p:spPr>
            <a:xfrm rot="-5400000">
              <a:off x="4151514" y="1845907"/>
              <a:ext cx="2540034"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1964 – Declaration of Helsinki Released</a:t>
              </a:r>
            </a:p>
            <a:p>
              <a:pPr marL="0" marR="0" lvl="0" indent="0" algn="l" rtl="0">
                <a:spcBef>
                  <a:spcPts val="0"/>
                </a:spcBef>
                <a:buNone/>
              </a:pPr>
              <a:endParaRPr sz="1200" b="1">
                <a:solidFill>
                  <a:schemeClr val="dk1"/>
                </a:solidFill>
                <a:latin typeface="Calibri"/>
                <a:ea typeface="Calibri"/>
                <a:cs typeface="Calibri"/>
                <a:sym typeface="Calibri"/>
              </a:endParaRPr>
            </a:p>
          </p:txBody>
        </p:sp>
        <p:cxnSp>
          <p:nvCxnSpPr>
            <p:cNvPr id="113" name="Shape 217"/>
            <p:cNvCxnSpPr/>
            <p:nvPr/>
          </p:nvCxnSpPr>
          <p:spPr>
            <a:xfrm rot="10800000">
              <a:off x="5864271" y="3512266"/>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14" name="Shape 218"/>
            <p:cNvSpPr txBox="1"/>
            <p:nvPr/>
          </p:nvSpPr>
          <p:spPr>
            <a:xfrm rot="-5400000">
              <a:off x="4619778" y="2035601"/>
              <a:ext cx="255009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1974 – National Research Act Released</a:t>
              </a:r>
            </a:p>
          </p:txBody>
        </p:sp>
        <p:cxnSp>
          <p:nvCxnSpPr>
            <p:cNvPr id="115" name="Shape 219"/>
            <p:cNvCxnSpPr/>
            <p:nvPr/>
          </p:nvCxnSpPr>
          <p:spPr>
            <a:xfrm rot="10800000">
              <a:off x="6101085" y="3512266"/>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16" name="Shape 220"/>
            <p:cNvSpPr txBox="1"/>
            <p:nvPr/>
          </p:nvSpPr>
          <p:spPr>
            <a:xfrm rot="-5400000">
              <a:off x="4928512" y="2107520"/>
              <a:ext cx="2406251" cy="369332"/>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dk1"/>
                </a:buClr>
                <a:buSzPct val="100000"/>
                <a:buFont typeface="Calibri"/>
                <a:buAutoNum type="arabicPlain" startAt="1979"/>
              </a:pPr>
              <a:r>
                <a:rPr lang="en-US" sz="1200" b="1">
                  <a:solidFill>
                    <a:schemeClr val="dk1"/>
                  </a:solidFill>
                  <a:latin typeface="Calibri"/>
                  <a:ea typeface="Calibri"/>
                  <a:cs typeface="Calibri"/>
                  <a:sym typeface="Calibri"/>
                </a:rPr>
                <a:t>- Belmont Report Released</a:t>
              </a:r>
            </a:p>
          </p:txBody>
        </p:sp>
        <p:cxnSp>
          <p:nvCxnSpPr>
            <p:cNvPr id="117" name="Shape 221"/>
            <p:cNvCxnSpPr/>
            <p:nvPr/>
          </p:nvCxnSpPr>
          <p:spPr>
            <a:xfrm rot="10800000">
              <a:off x="6840579" y="3502211"/>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18" name="Shape 222"/>
            <p:cNvSpPr txBox="1"/>
            <p:nvPr/>
          </p:nvSpPr>
          <p:spPr>
            <a:xfrm rot="-5400000">
              <a:off x="5753333" y="2182792"/>
              <a:ext cx="223559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1991 – Common Rule Adopted</a:t>
              </a:r>
            </a:p>
          </p:txBody>
        </p:sp>
        <p:cxnSp>
          <p:nvCxnSpPr>
            <p:cNvPr id="119" name="Shape 223"/>
            <p:cNvCxnSpPr/>
            <p:nvPr/>
          </p:nvCxnSpPr>
          <p:spPr>
            <a:xfrm rot="10800000">
              <a:off x="7207896" y="3501898"/>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20" name="Shape 224"/>
            <p:cNvSpPr txBox="1"/>
            <p:nvPr/>
          </p:nvSpPr>
          <p:spPr>
            <a:xfrm rot="-5400000">
              <a:off x="6120806" y="2182636"/>
              <a:ext cx="223528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1996 – ICH &amp; GCP Created</a:t>
              </a:r>
            </a:p>
          </p:txBody>
        </p:sp>
        <p:cxnSp>
          <p:nvCxnSpPr>
            <p:cNvPr id="121" name="Shape 225"/>
            <p:cNvCxnSpPr/>
            <p:nvPr/>
          </p:nvCxnSpPr>
          <p:spPr>
            <a:xfrm>
              <a:off x="7926546" y="3863180"/>
              <a:ext cx="0" cy="369773"/>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122" name="Shape 226"/>
            <p:cNvSpPr txBox="1"/>
            <p:nvPr/>
          </p:nvSpPr>
          <p:spPr>
            <a:xfrm>
              <a:off x="7685104" y="4212405"/>
              <a:ext cx="50343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a:solidFill>
                    <a:schemeClr val="dk1"/>
                  </a:solidFill>
                  <a:latin typeface="Century Gothic"/>
                  <a:ea typeface="Century Gothic"/>
                  <a:cs typeface="Century Gothic"/>
                  <a:sym typeface="Century Gothic"/>
                </a:rPr>
                <a:t>2010</a:t>
              </a:r>
            </a:p>
          </p:txBody>
        </p:sp>
        <p:cxnSp>
          <p:nvCxnSpPr>
            <p:cNvPr id="123" name="Shape 227"/>
            <p:cNvCxnSpPr/>
            <p:nvPr/>
          </p:nvCxnSpPr>
          <p:spPr>
            <a:xfrm rot="10800000">
              <a:off x="8188538" y="3512266"/>
              <a:ext cx="0" cy="34941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124" name="Shape 228"/>
            <p:cNvSpPr txBox="1"/>
            <p:nvPr/>
          </p:nvSpPr>
          <p:spPr>
            <a:xfrm rot="-5400000">
              <a:off x="7101448" y="2193004"/>
              <a:ext cx="223528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2017 – Final Rule Released</a:t>
              </a:r>
            </a:p>
          </p:txBody>
        </p:sp>
      </p:gr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Governing Bodies</a:t>
            </a:r>
            <a:endParaRPr lang="en-US" dirty="0"/>
          </a:p>
        </p:txBody>
      </p:sp>
      <p:sp>
        <p:nvSpPr>
          <p:cNvPr id="3" name="TextBox 2"/>
          <p:cNvSpPr txBox="1"/>
          <p:nvPr/>
        </p:nvSpPr>
        <p:spPr>
          <a:xfrm>
            <a:off x="1280160" y="2169042"/>
            <a:ext cx="9530716" cy="4338084"/>
          </a:xfrm>
          <a:prstGeom prst="rect">
            <a:avLst/>
          </a:prstGeom>
          <a:noFill/>
        </p:spPr>
        <p:txBody>
          <a:bodyPr wrap="square" rtlCol="0">
            <a:spAutoFit/>
          </a:bodyPr>
          <a:lstStyle/>
          <a:p>
            <a:pPr marL="285750" indent="-285750">
              <a:buFont typeface="Wingdings" panose="05000000000000000000" pitchFamily="2" charset="2"/>
              <a:buChar char="Ø"/>
            </a:pPr>
            <a:r>
              <a:rPr lang="en-US" dirty="0"/>
              <a:t>FDA</a:t>
            </a:r>
          </a:p>
          <a:p>
            <a:pPr marL="285750" indent="-285750">
              <a:buFont typeface="Wingdings" panose="05000000000000000000" pitchFamily="2" charset="2"/>
              <a:buChar char="Ø"/>
            </a:pPr>
            <a:r>
              <a:rPr lang="en-US" dirty="0"/>
              <a:t>HHS</a:t>
            </a:r>
          </a:p>
          <a:p>
            <a:pPr marL="285750" indent="-285750">
              <a:buFont typeface="Wingdings" panose="05000000000000000000" pitchFamily="2" charset="2"/>
              <a:buChar char="Ø"/>
            </a:pPr>
            <a:r>
              <a:rPr lang="en-US" dirty="0"/>
              <a:t>OHRP</a:t>
            </a:r>
          </a:p>
          <a:p>
            <a:pPr marL="285750" indent="-285750">
              <a:buFont typeface="Wingdings" panose="05000000000000000000" pitchFamily="2" charset="2"/>
              <a:buChar char="Ø"/>
            </a:pPr>
            <a:r>
              <a:rPr lang="en-US" dirty="0"/>
              <a:t>IRB</a:t>
            </a:r>
          </a:p>
          <a:p>
            <a:pPr marL="285750" indent="-285750">
              <a:buFont typeface="Wingdings" panose="05000000000000000000" pitchFamily="2" charset="2"/>
              <a:buChar char="Ø"/>
            </a:pPr>
            <a:r>
              <a:rPr lang="en-US" dirty="0"/>
              <a:t>Sponsor </a:t>
            </a:r>
          </a:p>
          <a:p>
            <a:pPr marL="285750" indent="-285750">
              <a:buFont typeface="Wingdings" panose="05000000000000000000" pitchFamily="2" charset="2"/>
              <a:buChar char="Ø"/>
            </a:pPr>
            <a:r>
              <a:rPr lang="en-US" dirty="0"/>
              <a:t>Institution</a:t>
            </a:r>
          </a:p>
          <a:p>
            <a:pPr marL="285750" indent="-285750">
              <a:buFont typeface="Wingdings" panose="05000000000000000000" pitchFamily="2" charset="2"/>
              <a:buChar char="Ø"/>
            </a:pPr>
            <a:r>
              <a:rPr lang="en-US" dirty="0"/>
              <a:t>Other Federal Agencies (OMB)</a:t>
            </a:r>
          </a:p>
          <a:p>
            <a:pPr marL="285750" indent="-285750">
              <a:buFont typeface="Wingdings" panose="05000000000000000000" pitchFamily="2" charset="2"/>
              <a:buChar char="Ø"/>
            </a:pPr>
            <a:r>
              <a:rPr lang="en-US" dirty="0"/>
              <a:t>Others?</a:t>
            </a:r>
          </a:p>
          <a:p>
            <a:endParaRPr lang="en-US" dirty="0"/>
          </a:p>
          <a:p>
            <a:r>
              <a:rPr lang="en-US" dirty="0"/>
              <a:t>REMEMBER…HHS regulations apply to research funded or conducted by an HHS entity…FDA regulations apply to research involving products governed by the FDA (and - federal support is not necessary for something to be subject to FDA regulations). </a:t>
            </a:r>
          </a:p>
          <a:p>
            <a:endParaRPr lang="en-US" dirty="0"/>
          </a:p>
          <a:p>
            <a:r>
              <a:rPr lang="en-US" dirty="0" smtClean="0"/>
              <a:t>When the research </a:t>
            </a:r>
            <a:r>
              <a:rPr lang="en-US" dirty="0"/>
              <a:t>involves products regulated by the FDA and is funded by the FDA or HHS, </a:t>
            </a:r>
            <a:r>
              <a:rPr lang="en-US" dirty="0" smtClean="0"/>
              <a:t>BOTH </a:t>
            </a:r>
            <a:r>
              <a:rPr lang="en-US" dirty="0"/>
              <a:t>sets of regulations apply! </a:t>
            </a:r>
          </a:p>
        </p:txBody>
      </p:sp>
      <p:pic>
        <p:nvPicPr>
          <p:cNvPr id="4" name="Shape 255"/>
          <p:cNvPicPr preferRelativeResize="0"/>
          <p:nvPr/>
        </p:nvPicPr>
        <p:blipFill rotWithShape="1">
          <a:blip r:embed="rId2">
            <a:alphaModFix/>
          </a:blip>
          <a:srcRect/>
          <a:stretch/>
        </p:blipFill>
        <p:spPr>
          <a:xfrm>
            <a:off x="8484569" y="2169042"/>
            <a:ext cx="2424223" cy="2340036"/>
          </a:xfrm>
          <a:prstGeom prst="rect">
            <a:avLst/>
          </a:prstGeom>
          <a:noFill/>
          <a:ln>
            <a:noFill/>
          </a:ln>
        </p:spPr>
      </p:pic>
    </p:spTree>
    <p:extLst>
      <p:ext uri="{BB962C8B-B14F-4D97-AF65-F5344CB8AC3E}">
        <p14:creationId xmlns:p14="http://schemas.microsoft.com/office/powerpoint/2010/main" val="2893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clinical trial negotiations</a:t>
            </a:r>
            <a:endParaRPr lang="en-US" dirty="0"/>
          </a:p>
        </p:txBody>
      </p:sp>
      <p:sp>
        <p:nvSpPr>
          <p:cNvPr id="3" name="TextBox 2"/>
          <p:cNvSpPr txBox="1"/>
          <p:nvPr/>
        </p:nvSpPr>
        <p:spPr>
          <a:xfrm>
            <a:off x="1280160" y="2209456"/>
            <a:ext cx="995934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Most organizations, especially non-profits, are not interested in supplementing pharma and losing $$$ on clinical </a:t>
            </a:r>
            <a:r>
              <a:rPr lang="en-US" dirty="0" smtClean="0"/>
              <a:t>trials. </a:t>
            </a:r>
            <a:endParaRPr lang="en-US" dirty="0"/>
          </a:p>
          <a:p>
            <a:pPr marL="285750" indent="-285750">
              <a:buFont typeface="Arial" panose="020B0604020202020204" pitchFamily="34" charset="0"/>
              <a:buChar char="•"/>
            </a:pPr>
            <a:r>
              <a:rPr lang="en-US" dirty="0"/>
              <a:t>Collectively, when sites do not negotiate, it increases difficulty for those who do</a:t>
            </a:r>
          </a:p>
          <a:p>
            <a:pPr marL="285750" indent="-285750">
              <a:buFont typeface="Arial" panose="020B0604020202020204" pitchFamily="34" charset="0"/>
              <a:buChar char="•"/>
            </a:pPr>
            <a:r>
              <a:rPr lang="en-US" dirty="0"/>
              <a:t>Your site can gain a reputation of being “inexperienced” if you do not negotiate. </a:t>
            </a:r>
          </a:p>
          <a:p>
            <a:pPr marL="285750" indent="-285750">
              <a:buFont typeface="Arial" panose="020B0604020202020204" pitchFamily="34" charset="0"/>
              <a:buChar char="•"/>
            </a:pPr>
            <a:r>
              <a:rPr lang="en-US" dirty="0"/>
              <a:t>Know your sites policy for studies that end in a deficit; if the PI will be held liable, you can help alleviate that burden by negotiating a strong budget up front (and saving a huge headache and $$$ burden later!</a:t>
            </a:r>
          </a:p>
          <a:p>
            <a:pPr marL="285750" indent="-285750">
              <a:buFont typeface="Arial" panose="020B0604020202020204" pitchFamily="34" charset="0"/>
              <a:buChar char="•"/>
            </a:pPr>
            <a:r>
              <a:rPr lang="en-US" dirty="0"/>
              <a:t>A</a:t>
            </a:r>
            <a:r>
              <a:rPr lang="en-US" dirty="0" smtClean="0"/>
              <a:t> 2016 </a:t>
            </a:r>
            <a:r>
              <a:rPr lang="en-US" dirty="0" err="1"/>
              <a:t>CenterWatch</a:t>
            </a:r>
            <a:r>
              <a:rPr lang="en-US" dirty="0"/>
              <a:t> survey, budgeting and contracting were the main delaying factors in clinical trials (</a:t>
            </a:r>
            <a:r>
              <a:rPr lang="en-US" dirty="0" err="1"/>
              <a:t>CenterWatch</a:t>
            </a:r>
            <a:r>
              <a:rPr lang="en-US" dirty="0"/>
              <a:t> Survey)</a:t>
            </a:r>
          </a:p>
        </p:txBody>
      </p:sp>
      <p:sp>
        <p:nvSpPr>
          <p:cNvPr id="4" name="TextBox 3"/>
          <p:cNvSpPr txBox="1"/>
          <p:nvPr/>
        </p:nvSpPr>
        <p:spPr>
          <a:xfrm>
            <a:off x="1280160" y="6496011"/>
            <a:ext cx="7955280" cy="207749"/>
          </a:xfrm>
          <a:prstGeom prst="rect">
            <a:avLst/>
          </a:prstGeom>
          <a:noFill/>
        </p:spPr>
        <p:txBody>
          <a:bodyPr wrap="square" rtlCol="0">
            <a:spAutoFit/>
          </a:bodyPr>
          <a:lstStyle/>
          <a:p>
            <a:r>
              <a:rPr lang="en-US" sz="750" dirty="0">
                <a:hlinkClick r:id="rId2"/>
              </a:rPr>
              <a:t>http://www.centerwatch.com/news-online/2017/04/10/free-sites-focus-patients-not-payments/</a:t>
            </a:r>
            <a:endParaRPr lang="en-US" sz="750" dirty="0"/>
          </a:p>
        </p:txBody>
      </p:sp>
    </p:spTree>
    <p:extLst>
      <p:ext uri="{BB962C8B-B14F-4D97-AF65-F5344CB8AC3E}">
        <p14:creationId xmlns:p14="http://schemas.microsoft.com/office/powerpoint/2010/main" val="327741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 Budget Development</a:t>
            </a:r>
            <a:endParaRPr lang="en-US" dirty="0"/>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393890472"/>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17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Budget Development Suggestions…</a:t>
            </a:r>
            <a:endParaRPr lang="en-US" dirty="0"/>
          </a:p>
        </p:txBody>
      </p:sp>
      <p:sp>
        <p:nvSpPr>
          <p:cNvPr id="3" name="TextBox 2"/>
          <p:cNvSpPr txBox="1"/>
          <p:nvPr/>
        </p:nvSpPr>
        <p:spPr>
          <a:xfrm>
            <a:off x="1280160" y="1908101"/>
            <a:ext cx="1024509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It is critical that you read the protocol in enough detail to find any “hidden” costs</a:t>
            </a:r>
          </a:p>
          <a:p>
            <a:pPr marL="285750" indent="-285750">
              <a:buFont typeface="Arial" panose="020B0604020202020204" pitchFamily="34" charset="0"/>
              <a:buChar char="•"/>
            </a:pPr>
            <a:r>
              <a:rPr lang="en-US" dirty="0"/>
              <a:t>Use your own budget template; often times sponsor budget templates group costs or do not include line items for certain things that your site may need to recoup funds from. Double check all calculations!</a:t>
            </a:r>
          </a:p>
          <a:p>
            <a:pPr marL="285750" indent="-285750">
              <a:buFont typeface="Arial" panose="020B0604020202020204" pitchFamily="34" charset="0"/>
              <a:buChar char="•"/>
            </a:pPr>
            <a:r>
              <a:rPr lang="en-US" dirty="0"/>
              <a:t>Conduct a Medicare Coverage Analysis</a:t>
            </a:r>
          </a:p>
          <a:p>
            <a:pPr marL="285750" indent="-285750">
              <a:buFont typeface="Arial" panose="020B0604020202020204" pitchFamily="34" charset="0"/>
              <a:buChar char="•"/>
            </a:pPr>
            <a:r>
              <a:rPr lang="en-US" dirty="0"/>
              <a:t>Remember that “Fair Market Value” is different from site to site.</a:t>
            </a:r>
          </a:p>
          <a:p>
            <a:pPr marL="285750" indent="-285750">
              <a:buFont typeface="Arial" panose="020B0604020202020204" pitchFamily="34" charset="0"/>
              <a:buChar char="•"/>
            </a:pPr>
            <a:r>
              <a:rPr lang="en-US" dirty="0"/>
              <a:t>Know exactly what your site needs to perform the study…and then ask for a little bit more (within reason, of course!). Inevitably things will arise that will increase costs that cannot be predicted during budget development and negotiations. </a:t>
            </a:r>
            <a:endParaRPr lang="en-US" dirty="0" smtClean="0"/>
          </a:p>
          <a:p>
            <a:pPr marL="285750" indent="-285750">
              <a:buFont typeface="Arial" panose="020B0604020202020204" pitchFamily="34" charset="0"/>
              <a:buChar char="•"/>
            </a:pPr>
            <a:r>
              <a:rPr lang="en-US" dirty="0"/>
              <a:t>Did you remember to include administrative and other pass through costs? </a:t>
            </a:r>
          </a:p>
          <a:p>
            <a:pPr marL="285750" indent="-285750">
              <a:buFont typeface="Arial" panose="020B0604020202020204" pitchFamily="34" charset="0"/>
              <a:buChar char="•"/>
            </a:pPr>
            <a:r>
              <a:rPr lang="en-US" dirty="0"/>
              <a:t>Do you have a cost outline of administrative and other fees that are required to be secured at your site (e.g., pharmacy costs, lab costs, IRB fees, etc.)? Sponsors tend to like something formal that you use for all studies.</a:t>
            </a:r>
          </a:p>
          <a:p>
            <a:pPr marL="285750" indent="-285750">
              <a:buFont typeface="Arial" panose="020B0604020202020204" pitchFamily="34" charset="0"/>
              <a:buChar char="•"/>
            </a:pPr>
            <a:r>
              <a:rPr lang="en-US" dirty="0"/>
              <a:t>Does your budget/fee outline include applicable indirect or “overhead” costs? Sponsors may request to review your internal policy(</a:t>
            </a:r>
            <a:r>
              <a:rPr lang="en-US" dirty="0" err="1"/>
              <a:t>ies</a:t>
            </a:r>
            <a:r>
              <a:rPr lang="en-US" dirty="0"/>
              <a:t>).</a:t>
            </a:r>
          </a:p>
          <a:p>
            <a:pPr marL="285750" indent="-285750">
              <a:buFont typeface="Arial" panose="020B0604020202020204" pitchFamily="34" charset="0"/>
              <a:buChar char="•"/>
            </a:pPr>
            <a:r>
              <a:rPr lang="en-US" dirty="0"/>
              <a:t>Does your budget/fee outline include applicable </a:t>
            </a:r>
            <a:r>
              <a:rPr lang="en-US" dirty="0" err="1"/>
              <a:t>invoiceable</a:t>
            </a:r>
            <a:r>
              <a:rPr lang="en-US" dirty="0"/>
              <a:t> costs? </a:t>
            </a:r>
          </a:p>
          <a:p>
            <a:pPr marL="285750" indent="-285750">
              <a:buFont typeface="Arial" panose="020B0604020202020204" pitchFamily="34" charset="0"/>
              <a:buChar char="•"/>
            </a:pPr>
            <a:r>
              <a:rPr lang="en-US" dirty="0"/>
              <a:t>One strategy can be to include all procedural related costs as “</a:t>
            </a:r>
            <a:r>
              <a:rPr lang="en-US" dirty="0" err="1"/>
              <a:t>invoiceable</a:t>
            </a:r>
            <a:r>
              <a:rPr lang="en-US" dirty="0"/>
              <a:t>” in the event they have to be performed for other purposes, such as safety visits, throughout the study. </a:t>
            </a:r>
          </a:p>
          <a:p>
            <a:endParaRPr lang="en-US" dirty="0"/>
          </a:p>
        </p:txBody>
      </p:sp>
    </p:spTree>
    <p:extLst>
      <p:ext uri="{BB962C8B-B14F-4D97-AF65-F5344CB8AC3E}">
        <p14:creationId xmlns:p14="http://schemas.microsoft.com/office/powerpoint/2010/main" val="294907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OK…I have a final budget – now what?</a:t>
            </a:r>
            <a:endParaRPr lang="en-US" dirty="0"/>
          </a:p>
        </p:txBody>
      </p:sp>
      <p:sp>
        <p:nvSpPr>
          <p:cNvPr id="3" name="TextBox 2"/>
          <p:cNvSpPr txBox="1"/>
          <p:nvPr/>
        </p:nvSpPr>
        <p:spPr>
          <a:xfrm>
            <a:off x="1280160" y="2071327"/>
            <a:ext cx="790637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Now that you have all of your cost considerations documented for the study, you should begin your budget discussions with the sponsor.</a:t>
            </a:r>
          </a:p>
          <a:p>
            <a:pPr marL="285750" indent="-285750">
              <a:buFont typeface="Arial" panose="020B0604020202020204" pitchFamily="34" charset="0"/>
              <a:buChar char="•"/>
            </a:pPr>
            <a:r>
              <a:rPr lang="en-US" dirty="0"/>
              <a:t>Negotiations can happen by email or telephone or in person. I suggest that you document all details and agreements that you make with the sponsor. </a:t>
            </a:r>
          </a:p>
          <a:p>
            <a:pPr marL="285750" indent="-285750">
              <a:buFont typeface="Arial" panose="020B0604020202020204" pitchFamily="34" charset="0"/>
              <a:buChar char="•"/>
            </a:pPr>
            <a:r>
              <a:rPr lang="en-US" dirty="0"/>
              <a:t>Remember that sponsors/CROs often have a target budget for all sites – you do not have to fit in the box! </a:t>
            </a:r>
            <a:endParaRPr lang="en-US" dirty="0" smtClean="0"/>
          </a:p>
          <a:p>
            <a:pPr marL="285750" indent="-285750">
              <a:buFont typeface="Arial" panose="020B0604020202020204" pitchFamily="34" charset="0"/>
              <a:buChar char="•"/>
            </a:pPr>
            <a:r>
              <a:rPr lang="en-US" dirty="0"/>
              <a:t>Be ready to defend your costs and justify your requests.  </a:t>
            </a:r>
          </a:p>
          <a:p>
            <a:pPr marL="285750" indent="-285750">
              <a:buFont typeface="Arial" panose="020B0604020202020204" pitchFamily="34" charset="0"/>
              <a:buChar char="•"/>
            </a:pPr>
            <a:r>
              <a:rPr lang="en-US" dirty="0"/>
              <a:t>If you and the sponsor cannot agree on a certain line item price, consider grouping costs or taking a lower amount on one item with a higher on another to “break even” (e.g., you need $30 for a blood draw and $75 for processing; the sponsor will only allow $25 for a blood draw but up to $100 for processing. If you accepted, you are still net positive!)</a:t>
            </a:r>
          </a:p>
          <a:p>
            <a:pPr marL="285750" indent="-285750">
              <a:buFont typeface="Arial" panose="020B0604020202020204" pitchFamily="34" charset="0"/>
              <a:buChar char="•"/>
            </a:pPr>
            <a:r>
              <a:rPr lang="en-US" dirty="0"/>
              <a:t>Remain strong in your budget position, and always remember that you are your site’s ambassador! </a:t>
            </a:r>
          </a:p>
        </p:txBody>
      </p:sp>
      <p:pic>
        <p:nvPicPr>
          <p:cNvPr id="4" name="Picture 2" descr="Image result for ambass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8292" y="2767921"/>
            <a:ext cx="235131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4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I have to negotiate?!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The first rule of clinical trial negotiations is that you must negotiate! </a:t>
            </a:r>
          </a:p>
          <a:p>
            <a:r>
              <a:rPr lang="en-US" dirty="0"/>
              <a:t>It is estimated that ~20% of sites do not negotiate their study budgets/CTAs, which can make it challenging for other sites and future studies with the same sponsor. </a:t>
            </a:r>
          </a:p>
          <a:p>
            <a:r>
              <a:rPr lang="en-US" dirty="0"/>
              <a:t>Clinical trial negotiations are like most other business arrangements in which each party’s goal is to protect their own interest…in this case - $$$! </a:t>
            </a:r>
          </a:p>
          <a:p>
            <a:r>
              <a:rPr lang="en-US" dirty="0"/>
              <a:t>What are some other reasons you believe that clinical trial negotiation is critical?</a:t>
            </a:r>
          </a:p>
        </p:txBody>
      </p:sp>
      <p:pic>
        <p:nvPicPr>
          <p:cNvPr id="7" name="Content Placeholder 6" descr="Image result for negotiation"/>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39017" y="2194561"/>
            <a:ext cx="4137820" cy="3986784"/>
          </a:xfrm>
          <a:prstGeom prst="rect">
            <a:avLst/>
          </a:prstGeom>
          <a:noFill/>
          <a:ln>
            <a:noFill/>
          </a:ln>
        </p:spPr>
      </p:pic>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Set – NEGOTIATE!</a:t>
            </a:r>
            <a:endParaRPr lang="en-US" dirty="0"/>
          </a:p>
        </p:txBody>
      </p:sp>
      <p:sp>
        <p:nvSpPr>
          <p:cNvPr id="3" name="TextBox 2"/>
          <p:cNvSpPr txBox="1"/>
          <p:nvPr/>
        </p:nvSpPr>
        <p:spPr>
          <a:xfrm>
            <a:off x="1280160" y="2339606"/>
            <a:ext cx="573976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Be ready to defend your costs and justify your requests.  </a:t>
            </a:r>
          </a:p>
          <a:p>
            <a:pPr marL="285750" indent="-285750">
              <a:buFont typeface="Arial" panose="020B0604020202020204" pitchFamily="34" charset="0"/>
              <a:buChar char="•"/>
            </a:pPr>
            <a:r>
              <a:rPr lang="en-US" dirty="0"/>
              <a:t>If you and the sponsor cannot agree on a certain line item price, consider grouping costs or taking a lower amount on one item with a higher on another to “break even” (e.g., you need $30 for a blood draw and $75 for processing; the sponsor will only allow $25 for a blood draw but up to $100 for processing. If you accepted, you are still net positive!)</a:t>
            </a:r>
          </a:p>
          <a:p>
            <a:pPr marL="285750" indent="-285750">
              <a:buFont typeface="Arial" panose="020B0604020202020204" pitchFamily="34" charset="0"/>
              <a:buChar char="•"/>
            </a:pPr>
            <a:r>
              <a:rPr lang="en-US" dirty="0"/>
              <a:t>Remain strong in your budget position, and always remember that you are your site’s ambassador! </a:t>
            </a:r>
          </a:p>
          <a:p>
            <a:pPr marL="285750" indent="-285750">
              <a:buFont typeface="Arial" panose="020B0604020202020204" pitchFamily="34" charset="0"/>
              <a:buChar char="•"/>
            </a:pPr>
            <a:r>
              <a:rPr lang="en-US" dirty="0">
                <a:solidFill>
                  <a:schemeClr val="tx2"/>
                </a:solidFill>
              </a:rPr>
              <a:t>Like the Rolling Stones said, “You can't always get what you want…But if you try sometimes well you might find…You get what you need!”</a:t>
            </a:r>
          </a:p>
        </p:txBody>
      </p:sp>
      <p:pic>
        <p:nvPicPr>
          <p:cNvPr id="4" name="Picture 2" descr="Image result for fast and furious carto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76429" y="2339606"/>
            <a:ext cx="4168101" cy="312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5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Sponsor Objectives</a:t>
            </a:r>
            <a:endParaRPr lang="en-US" dirty="0"/>
          </a:p>
        </p:txBody>
      </p:sp>
      <p:sp>
        <p:nvSpPr>
          <p:cNvPr id="3" name="TextBox 2"/>
          <p:cNvSpPr txBox="1"/>
          <p:nvPr/>
        </p:nvSpPr>
        <p:spPr>
          <a:xfrm>
            <a:off x="1280160" y="2423879"/>
            <a:ext cx="5218565" cy="3139321"/>
          </a:xfrm>
          <a:prstGeom prst="rect">
            <a:avLst/>
          </a:prstGeom>
          <a:noFill/>
        </p:spPr>
        <p:txBody>
          <a:bodyPr wrap="square" rtlCol="0">
            <a:spAutoFit/>
          </a:bodyPr>
          <a:lstStyle/>
          <a:p>
            <a:pPr marL="285750" indent="-285750">
              <a:buFont typeface="Wingdings" panose="05000000000000000000" pitchFamily="2" charset="2"/>
              <a:buChar char="q"/>
            </a:pPr>
            <a:r>
              <a:rPr lang="en-US" dirty="0"/>
              <a:t>“No other site has asked for that much”</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a:t>
            </a:r>
            <a:r>
              <a:rPr lang="en-US" dirty="0"/>
              <a:t>Are you aware of the Sunshine Act?”</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a:t>
            </a:r>
            <a:r>
              <a:rPr lang="en-US" dirty="0"/>
              <a:t>We don’t expect the [visit/procedure/assessment/telephone call] to take that long”</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a:t>
            </a:r>
            <a:r>
              <a:rPr lang="en-US" dirty="0"/>
              <a:t>This is the cost of doing business.”</a:t>
            </a:r>
          </a:p>
        </p:txBody>
      </p:sp>
      <p:sp>
        <p:nvSpPr>
          <p:cNvPr id="4" name="TextBox 3"/>
          <p:cNvSpPr txBox="1"/>
          <p:nvPr/>
        </p:nvSpPr>
        <p:spPr>
          <a:xfrm>
            <a:off x="6252414" y="2423879"/>
            <a:ext cx="5218565" cy="3693319"/>
          </a:xfrm>
          <a:prstGeom prst="rect">
            <a:avLst/>
          </a:prstGeom>
          <a:noFill/>
        </p:spPr>
        <p:txBody>
          <a:bodyPr wrap="square" rtlCol="0">
            <a:spAutoFit/>
          </a:bodyPr>
          <a:lstStyle/>
          <a:p>
            <a:pPr marL="285750" indent="-285750">
              <a:buFont typeface="Wingdings" panose="05000000000000000000" pitchFamily="2" charset="2"/>
              <a:buChar char="ü"/>
            </a:pPr>
            <a:r>
              <a:rPr lang="en-US" dirty="0"/>
              <a:t>Not all sites have the same </a:t>
            </a:r>
            <a:r>
              <a:rPr lang="en-US" dirty="0" smtClean="0"/>
              <a:t>costs or cost structures for research.</a:t>
            </a:r>
            <a:endParaRPr lang="en-US" dirty="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Legally</a:t>
            </a:r>
            <a:r>
              <a:rPr lang="en-US" dirty="0"/>
              <a:t>, there is no formal definition of Fair Market Value; you must decide what you can justify in an audit. </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Experienced </a:t>
            </a:r>
            <a:r>
              <a:rPr lang="en-US" dirty="0"/>
              <a:t>study teams have a better understanding of what it takes at their site! </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smtClean="0"/>
              <a:t>It </a:t>
            </a:r>
            <a:r>
              <a:rPr lang="en-US" dirty="0"/>
              <a:t>is…and your job is to protect the interests of the business that you represent – your site! </a:t>
            </a:r>
          </a:p>
        </p:txBody>
      </p:sp>
      <p:sp>
        <p:nvSpPr>
          <p:cNvPr id="6" name="Rectangle 5"/>
          <p:cNvSpPr/>
          <p:nvPr/>
        </p:nvSpPr>
        <p:spPr>
          <a:xfrm>
            <a:off x="6800851" y="6534835"/>
            <a:ext cx="6356534" cy="207749"/>
          </a:xfrm>
          <a:prstGeom prst="rect">
            <a:avLst/>
          </a:prstGeom>
        </p:spPr>
        <p:txBody>
          <a:bodyPr wrap="square">
            <a:spAutoFit/>
          </a:bodyPr>
          <a:lstStyle/>
          <a:p>
            <a:r>
              <a:rPr lang="en-US" sz="750" dirty="0">
                <a:hlinkClick r:id="rId2"/>
              </a:rPr>
              <a:t>https://vertassets.blob.core.windows.net/image/2787ecb4/2787ecb4-a1d8-4d36-9e3f-a901b21ab76b/villain.png</a:t>
            </a:r>
            <a:r>
              <a:rPr lang="en-US" sz="750" dirty="0"/>
              <a:t> </a:t>
            </a:r>
          </a:p>
        </p:txBody>
      </p:sp>
    </p:spTree>
    <p:extLst>
      <p:ext uri="{BB962C8B-B14F-4D97-AF65-F5344CB8AC3E}">
        <p14:creationId xmlns:p14="http://schemas.microsoft.com/office/powerpoint/2010/main" val="346821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Objectives</a:t>
            </a:r>
            <a:endParaRPr lang="en-US" dirty="0"/>
          </a:p>
        </p:txBody>
      </p:sp>
      <p:sp>
        <p:nvSpPr>
          <p:cNvPr id="14" name="Content Placeholder 2"/>
          <p:cNvSpPr>
            <a:spLocks noGrp="1"/>
          </p:cNvSpPr>
          <p:nvPr>
            <p:ph idx="1"/>
          </p:nvPr>
        </p:nvSpPr>
        <p:spPr/>
        <p:txBody>
          <a:bodyPr/>
          <a:lstStyle/>
          <a:p>
            <a:r>
              <a:rPr lang="en-US" dirty="0" smtClean="0"/>
              <a:t>To provide an overview of what clinical trials are</a:t>
            </a:r>
            <a:endParaRPr lang="en-US" dirty="0"/>
          </a:p>
          <a:p>
            <a:r>
              <a:rPr lang="en-US" dirty="0" smtClean="0"/>
              <a:t>To provide an introduction to the regulatory bodies that govern clinical trials</a:t>
            </a:r>
            <a:endParaRPr lang="en-US" dirty="0"/>
          </a:p>
          <a:p>
            <a:r>
              <a:rPr lang="en-US" dirty="0" smtClean="0"/>
              <a:t>To provide an introduction to the common budget development and negotiation practices of clinical trials</a:t>
            </a:r>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Steps</a:t>
            </a:r>
            <a:endParaRPr lang="en-US" dirty="0"/>
          </a:p>
        </p:txBody>
      </p:sp>
      <p:sp>
        <p:nvSpPr>
          <p:cNvPr id="3" name="TextBox 2"/>
          <p:cNvSpPr txBox="1"/>
          <p:nvPr/>
        </p:nvSpPr>
        <p:spPr>
          <a:xfrm>
            <a:off x="1362075" y="2020186"/>
            <a:ext cx="9648826" cy="1754326"/>
          </a:xfrm>
          <a:prstGeom prst="rect">
            <a:avLst/>
          </a:prstGeom>
          <a:noFill/>
        </p:spPr>
        <p:txBody>
          <a:bodyPr wrap="square" rtlCol="0">
            <a:spAutoFit/>
          </a:bodyPr>
          <a:lstStyle/>
          <a:p>
            <a:pPr marL="285750" indent="-285750">
              <a:buFont typeface="Wingdings" panose="05000000000000000000" pitchFamily="2" charset="2"/>
              <a:buChar char="§"/>
            </a:pPr>
            <a:r>
              <a:rPr lang="en-US" dirty="0"/>
              <a:t>Do not forget that the ICF and CTA details also need to be negotiations. Before study initiation, it is imperative to confirm those three documents are in alignment. </a:t>
            </a:r>
          </a:p>
          <a:p>
            <a:pPr marL="285750" indent="-285750">
              <a:buFont typeface="Wingdings" panose="05000000000000000000" pitchFamily="2" charset="2"/>
              <a:buChar char="§"/>
            </a:pPr>
            <a:r>
              <a:rPr lang="en-US" dirty="0"/>
              <a:t>Part of CTA negotiations is directly related to the $$$ – be sure to be mindful of what is reasonable for your site in terms of invoicing, receivables and holdback details. </a:t>
            </a:r>
          </a:p>
          <a:p>
            <a:pPr marL="285750" indent="-285750">
              <a:buFont typeface="Wingdings" panose="05000000000000000000" pitchFamily="2" charset="2"/>
              <a:buChar char="§"/>
            </a:pPr>
            <a:r>
              <a:rPr lang="en-US" dirty="0"/>
              <a:t>It is important to keep good records about how effective the negotiated budget is in covering study costs; if budget-to-actual disparities occur, approach the sponsor to renegotiate. </a:t>
            </a:r>
          </a:p>
        </p:txBody>
      </p:sp>
    </p:spTree>
    <p:extLst>
      <p:ext uri="{BB962C8B-B14F-4D97-AF65-F5344CB8AC3E}">
        <p14:creationId xmlns:p14="http://schemas.microsoft.com/office/powerpoint/2010/main" val="378841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TextBox 2"/>
          <p:cNvSpPr txBox="1"/>
          <p:nvPr/>
        </p:nvSpPr>
        <p:spPr>
          <a:xfrm>
            <a:off x="1280160" y="2020186"/>
            <a:ext cx="9711690"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t>A successful clinical trial negotiation is when the site secures enough funds to perform the study without going into deficit and the sponsor is at or under their expected cost threshold and obtain good date from the site.</a:t>
            </a:r>
          </a:p>
          <a:p>
            <a:pPr marL="285750" indent="-285750">
              <a:buFont typeface="Wingdings" panose="05000000000000000000" pitchFamily="2" charset="2"/>
              <a:buChar char="§"/>
            </a:pPr>
            <a:r>
              <a:rPr lang="en-US" dirty="0"/>
              <a:t>Remember – clinical trial negotiations should be the first positive interaction between the site and the sponsor, which if done correctly, can lead to long-term business relationships. </a:t>
            </a:r>
          </a:p>
          <a:p>
            <a:pPr marL="285750" indent="-285750">
              <a:buFont typeface="Wingdings" panose="05000000000000000000" pitchFamily="2" charset="2"/>
              <a:buChar char="§"/>
            </a:pPr>
            <a:r>
              <a:rPr lang="en-US" dirty="0"/>
              <a:t>Your site’s job is not done! Now you need to enroll, provide good data, and be a good partner in the study!</a:t>
            </a:r>
          </a:p>
        </p:txBody>
      </p:sp>
    </p:spTree>
    <p:extLst>
      <p:ext uri="{BB962C8B-B14F-4D97-AF65-F5344CB8AC3E}">
        <p14:creationId xmlns:p14="http://schemas.microsoft.com/office/powerpoint/2010/main" val="8776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Clinical Trial Trainings on Campus</a:t>
            </a:r>
            <a:endParaRPr lang="en-US" dirty="0"/>
          </a:p>
        </p:txBody>
      </p:sp>
      <p:sp>
        <p:nvSpPr>
          <p:cNvPr id="3" name="TextBox 2"/>
          <p:cNvSpPr txBox="1"/>
          <p:nvPr/>
        </p:nvSpPr>
        <p:spPr>
          <a:xfrm>
            <a:off x="382772" y="2020186"/>
            <a:ext cx="11461898" cy="646331"/>
          </a:xfrm>
          <a:prstGeom prst="rect">
            <a:avLst/>
          </a:prstGeom>
          <a:noFill/>
        </p:spPr>
        <p:txBody>
          <a:bodyPr wrap="square" rtlCol="0">
            <a:spAutoFit/>
          </a:bodyPr>
          <a:lstStyle/>
          <a:p>
            <a:r>
              <a:rPr lang="en-US" dirty="0" smtClean="0"/>
              <a:t>INSERT LIST OF CAMPUS TRAININGS HERE</a:t>
            </a:r>
          </a:p>
          <a:p>
            <a:endParaRPr lang="en-US" dirty="0"/>
          </a:p>
        </p:txBody>
      </p:sp>
    </p:spTree>
    <p:extLst>
      <p:ext uri="{BB962C8B-B14F-4D97-AF65-F5344CB8AC3E}">
        <p14:creationId xmlns:p14="http://schemas.microsoft.com/office/powerpoint/2010/main" val="387948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Box 2"/>
          <p:cNvSpPr txBox="1"/>
          <p:nvPr/>
        </p:nvSpPr>
        <p:spPr>
          <a:xfrm>
            <a:off x="1280160" y="2527517"/>
            <a:ext cx="7038754" cy="3416320"/>
          </a:xfrm>
          <a:prstGeom prst="rect">
            <a:avLst/>
          </a:prstGeom>
          <a:noFill/>
        </p:spPr>
        <p:txBody>
          <a:bodyPr wrap="square" rtlCol="0">
            <a:spAutoFit/>
          </a:bodyPr>
          <a:lstStyle/>
          <a:p>
            <a:r>
              <a:rPr lang="en-US" u="sng" dirty="0"/>
              <a:t>Resources:</a:t>
            </a:r>
          </a:p>
          <a:p>
            <a:r>
              <a:rPr lang="en-US" dirty="0"/>
              <a:t>https://firstclinical.com/journal/2016/1608_Budget_Negotiation.pdf</a:t>
            </a:r>
          </a:p>
          <a:p>
            <a:r>
              <a:rPr lang="en-US" dirty="0"/>
              <a:t>https://www.clinicalleader.com/doc/villains-that-can-delay-your-clinical-trial-agreement-cta-and-how-to-defeat-them-0001</a:t>
            </a:r>
          </a:p>
          <a:p>
            <a:r>
              <a:rPr lang="en-US" dirty="0"/>
              <a:t>https://forteresearch.com/news/negotiating-trial-budgets-tips-to-help-sites-stand-their-ground/ </a:t>
            </a:r>
          </a:p>
          <a:p>
            <a:endParaRPr lang="en-US" dirty="0" smtClean="0"/>
          </a:p>
          <a:p>
            <a:endParaRPr lang="en-US" dirty="0"/>
          </a:p>
          <a:p>
            <a:r>
              <a:rPr lang="en-US" u="sng" dirty="0" smtClean="0"/>
              <a:t>Contact </a:t>
            </a:r>
            <a:r>
              <a:rPr lang="en-US" u="sng" dirty="0"/>
              <a:t>Information: </a:t>
            </a:r>
          </a:p>
          <a:p>
            <a:r>
              <a:rPr lang="en-US" dirty="0"/>
              <a:t>Nicole E. Quartiero, MS, CRA, CCRP</a:t>
            </a:r>
          </a:p>
          <a:p>
            <a:r>
              <a:rPr lang="en-US" dirty="0"/>
              <a:t>University of Colorado Denver</a:t>
            </a:r>
          </a:p>
          <a:p>
            <a:r>
              <a:rPr lang="en-US" dirty="0"/>
              <a:t>Nicole.Quartiero@ucdenver.edu </a:t>
            </a:r>
          </a:p>
        </p:txBody>
      </p:sp>
      <p:pic>
        <p:nvPicPr>
          <p:cNvPr id="4" name="Shape 491"/>
          <p:cNvPicPr preferRelativeResize="0">
            <a:picLocks/>
          </p:cNvPicPr>
          <p:nvPr/>
        </p:nvPicPr>
        <p:blipFill rotWithShape="1">
          <a:blip r:embed="rId2">
            <a:alphaModFix/>
          </a:blip>
          <a:srcRect/>
          <a:stretch/>
        </p:blipFill>
        <p:spPr>
          <a:xfrm>
            <a:off x="8307458" y="2632349"/>
            <a:ext cx="2871788" cy="3311488"/>
          </a:xfrm>
          <a:prstGeom prst="rect">
            <a:avLst/>
          </a:prstGeom>
          <a:noFill/>
          <a:ln>
            <a:noFill/>
          </a:ln>
        </p:spPr>
      </p:pic>
    </p:spTree>
    <p:extLst>
      <p:ext uri="{BB962C8B-B14F-4D97-AF65-F5344CB8AC3E}">
        <p14:creationId xmlns:p14="http://schemas.microsoft.com/office/powerpoint/2010/main" val="3860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Clinical Trial?</a:t>
            </a:r>
            <a:endParaRPr lang="en-US" dirty="0"/>
          </a:p>
        </p:txBody>
      </p:sp>
      <p:sp>
        <p:nvSpPr>
          <p:cNvPr id="4" name="Text Placeholder 3"/>
          <p:cNvSpPr>
            <a:spLocks noGrp="1"/>
          </p:cNvSpPr>
          <p:nvPr>
            <p:ph type="body" sz="half" idx="2"/>
          </p:nvPr>
        </p:nvSpPr>
        <p:spPr>
          <a:xfrm>
            <a:off x="699537" y="2350994"/>
            <a:ext cx="3834874" cy="3711669"/>
          </a:xfrm>
        </p:spPr>
        <p:txBody>
          <a:bodyPr/>
          <a:lstStyle/>
          <a:p>
            <a:r>
              <a:rPr lang="en-US" sz="2400" dirty="0">
                <a:solidFill>
                  <a:schemeClr val="dk1"/>
                </a:solidFill>
                <a:ea typeface="Calibri"/>
                <a:cs typeface="Calibri"/>
                <a:sym typeface="Calibri"/>
              </a:rPr>
              <a:t>A research project to test the safety or efficacy of a drug, device or other treatment; must develop or contribute to </a:t>
            </a:r>
            <a:r>
              <a:rPr lang="en-US" sz="2400" i="1" dirty="0">
                <a:solidFill>
                  <a:schemeClr val="dk1"/>
                </a:solidFill>
                <a:ea typeface="Calibri"/>
                <a:cs typeface="Calibri"/>
                <a:sym typeface="Calibri"/>
              </a:rPr>
              <a:t>generalizable </a:t>
            </a:r>
            <a:r>
              <a:rPr lang="en-US" sz="2400" i="1" dirty="0" smtClean="0">
                <a:solidFill>
                  <a:schemeClr val="dk1"/>
                </a:solidFill>
                <a:ea typeface="Calibri"/>
                <a:cs typeface="Calibri"/>
                <a:sym typeface="Calibri"/>
              </a:rPr>
              <a:t>knowledge</a:t>
            </a:r>
            <a:r>
              <a:rPr lang="en-US" sz="2400" dirty="0" smtClean="0">
                <a:solidFill>
                  <a:schemeClr val="dk1"/>
                </a:solidFill>
                <a:ea typeface="Calibri"/>
                <a:cs typeface="Calibri"/>
                <a:sym typeface="Calibri"/>
              </a:rPr>
              <a:t>. </a:t>
            </a:r>
          </a:p>
          <a:p>
            <a:r>
              <a:rPr lang="en-US" sz="2400" dirty="0" smtClean="0">
                <a:solidFill>
                  <a:schemeClr val="dk1"/>
                </a:solidFill>
                <a:ea typeface="Calibri"/>
                <a:cs typeface="Calibri"/>
                <a:sym typeface="Calibri"/>
              </a:rPr>
              <a:t>There are four main phases of clinical trials. </a:t>
            </a:r>
          </a:p>
          <a:p>
            <a:endParaRPr lang="en-US" sz="2400" dirty="0">
              <a:solidFill>
                <a:schemeClr val="dk1"/>
              </a:solidFill>
              <a:ea typeface="Calibri"/>
              <a:cs typeface="Calibri"/>
              <a:sym typeface="Calibri"/>
            </a:endParaRPr>
          </a:p>
          <a:p>
            <a:endParaRPr lang="en-US" sz="2400" dirty="0" smtClean="0">
              <a:solidFill>
                <a:schemeClr val="dk1"/>
              </a:solidFill>
              <a:ea typeface="Calibri"/>
              <a:cs typeface="Calibri"/>
              <a:sym typeface="Calibri"/>
            </a:endParaRPr>
          </a:p>
          <a:p>
            <a:endParaRPr lang="en-US" sz="2400" dirty="0">
              <a:solidFill>
                <a:schemeClr val="dk1"/>
              </a:solidFill>
              <a:ea typeface="Calibri"/>
              <a:cs typeface="Calibri"/>
              <a:sym typeface="Calibri"/>
            </a:endParaRPr>
          </a:p>
          <a:p>
            <a:endParaRPr lang="en-US" dirty="0"/>
          </a:p>
        </p:txBody>
      </p:sp>
      <p:sp>
        <p:nvSpPr>
          <p:cNvPr id="5" name="Rectangle 4"/>
          <p:cNvSpPr/>
          <p:nvPr/>
        </p:nvSpPr>
        <p:spPr>
          <a:xfrm>
            <a:off x="6219087" y="6176870"/>
            <a:ext cx="2701381" cy="215444"/>
          </a:xfrm>
          <a:prstGeom prst="rect">
            <a:avLst/>
          </a:prstGeom>
        </p:spPr>
        <p:txBody>
          <a:bodyPr wrap="none">
            <a:spAutoFit/>
          </a:bodyPr>
          <a:lstStyle/>
          <a:p>
            <a:r>
              <a:rPr lang="en-US" sz="800" dirty="0" smtClean="0"/>
              <a:t>Found at </a:t>
            </a:r>
            <a:r>
              <a:rPr lang="en-US" sz="800" dirty="0" smtClean="0">
                <a:hlinkClick r:id="rId2"/>
              </a:rPr>
              <a:t>https</a:t>
            </a:r>
            <a:r>
              <a:rPr lang="en-US" sz="800" dirty="0">
                <a:hlinkClick r:id="rId2"/>
              </a:rPr>
              <a:t>://</a:t>
            </a:r>
            <a:r>
              <a:rPr lang="en-US" sz="800" dirty="0" smtClean="0">
                <a:hlinkClick r:id="rId2"/>
              </a:rPr>
              <a:t>www.nhlbi.nih.gov/studies/clinicaltrials</a:t>
            </a:r>
            <a:r>
              <a:rPr lang="en-US" sz="800" dirty="0"/>
              <a:t> </a:t>
            </a:r>
          </a:p>
        </p:txBody>
      </p:sp>
      <p:pic>
        <p:nvPicPr>
          <p:cNvPr id="6" name="Shape 228"/>
          <p:cNvPicPr preferRelativeResize="0">
            <a:picLocks noGrp="1"/>
          </p:cNvPicPr>
          <p:nvPr>
            <p:ph idx="1"/>
          </p:nvPr>
        </p:nvPicPr>
        <p:blipFill rotWithShape="1">
          <a:blip r:embed="rId3">
            <a:alphaModFix/>
          </a:blip>
          <a:srcRect/>
          <a:stretch/>
        </p:blipFill>
        <p:spPr>
          <a:xfrm>
            <a:off x="4384965" y="1953491"/>
            <a:ext cx="6369626" cy="4223379"/>
          </a:xfrm>
          <a:prstGeom prst="rect">
            <a:avLst/>
          </a:prstGeom>
          <a:noFill/>
          <a:ln>
            <a:noFill/>
          </a:ln>
        </p:spPr>
      </p:pic>
    </p:spTree>
    <p:extLst>
      <p:ext uri="{BB962C8B-B14F-4D97-AF65-F5344CB8AC3E}">
        <p14:creationId xmlns:p14="http://schemas.microsoft.com/office/powerpoint/2010/main" val="297041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Society’s View on Clinical Trials</a:t>
            </a:r>
            <a:endParaRPr lang="en-US" dirty="0"/>
          </a:p>
        </p:txBody>
      </p:sp>
      <p:sp>
        <p:nvSpPr>
          <p:cNvPr id="4" name="Text Placeholder 3"/>
          <p:cNvSpPr>
            <a:spLocks noGrp="1"/>
          </p:cNvSpPr>
          <p:nvPr>
            <p:ph type="body" sz="half" idx="2"/>
          </p:nvPr>
        </p:nvSpPr>
        <p:spPr>
          <a:xfrm>
            <a:off x="1291818" y="2465294"/>
            <a:ext cx="9708414" cy="3711669"/>
          </a:xfrm>
        </p:spPr>
        <p:txBody>
          <a:bodyPr>
            <a:normAutofit fontScale="92500"/>
          </a:bodyPr>
          <a:lstStyle/>
          <a:p>
            <a:r>
              <a:rPr lang="en-US" sz="2400" dirty="0" smtClean="0">
                <a:solidFill>
                  <a:schemeClr val="dk1"/>
                </a:solidFill>
                <a:ea typeface="Calibri"/>
                <a:cs typeface="Calibri"/>
                <a:sym typeface="Calibri"/>
              </a:rPr>
              <a:t>Over time there has been differing views by the public with respect to medical research, however, recently public </a:t>
            </a:r>
            <a:r>
              <a:rPr lang="en-US" sz="2400" dirty="0">
                <a:solidFill>
                  <a:schemeClr val="dk1"/>
                </a:solidFill>
                <a:ea typeface="Calibri"/>
                <a:cs typeface="Calibri"/>
                <a:sym typeface="Calibri"/>
              </a:rPr>
              <a:t>trust in clinical trials has been improving </a:t>
            </a:r>
            <a:r>
              <a:rPr lang="en-US" sz="2400" dirty="0" smtClean="0">
                <a:solidFill>
                  <a:schemeClr val="dk1"/>
                </a:solidFill>
                <a:ea typeface="Calibri"/>
                <a:cs typeface="Calibri"/>
                <a:sym typeface="Calibri"/>
              </a:rPr>
              <a:t>as evidenced by a 2013 public </a:t>
            </a:r>
            <a:r>
              <a:rPr lang="en-US" sz="2400" dirty="0">
                <a:solidFill>
                  <a:schemeClr val="dk1"/>
                </a:solidFill>
                <a:ea typeface="Calibri"/>
                <a:cs typeface="Calibri"/>
                <a:sym typeface="Calibri"/>
              </a:rPr>
              <a:t>survey conducted by the Health Research Authority (HRA) for the </a:t>
            </a:r>
            <a:r>
              <a:rPr lang="en-US" sz="2400" dirty="0" smtClean="0">
                <a:solidFill>
                  <a:schemeClr val="dk1"/>
                </a:solidFill>
                <a:ea typeface="Calibri"/>
                <a:cs typeface="Calibri"/>
                <a:sym typeface="Calibri"/>
              </a:rPr>
              <a:t>NHS in which case </a:t>
            </a:r>
            <a:r>
              <a:rPr lang="en-US" sz="2400" dirty="0">
                <a:solidFill>
                  <a:schemeClr val="dk1"/>
                </a:solidFill>
                <a:ea typeface="Calibri"/>
                <a:cs typeface="Calibri"/>
                <a:sym typeface="Calibri"/>
              </a:rPr>
              <a:t>respondents </a:t>
            </a:r>
            <a:r>
              <a:rPr lang="en-US" sz="2400" dirty="0" smtClean="0">
                <a:solidFill>
                  <a:schemeClr val="dk1"/>
                </a:solidFill>
                <a:ea typeface="Calibri"/>
                <a:cs typeface="Calibri"/>
                <a:sym typeface="Calibri"/>
              </a:rPr>
              <a:t>reported </a:t>
            </a:r>
            <a:r>
              <a:rPr lang="en-US" sz="2400" dirty="0">
                <a:solidFill>
                  <a:schemeClr val="dk1"/>
                </a:solidFill>
                <a:ea typeface="Calibri"/>
                <a:cs typeface="Calibri"/>
                <a:sym typeface="Calibri"/>
              </a:rPr>
              <a:t>less confidence in health research studies undertaken by the pharmaceutical </a:t>
            </a:r>
            <a:r>
              <a:rPr lang="en-US" sz="2400" dirty="0" smtClean="0">
                <a:solidFill>
                  <a:schemeClr val="dk1"/>
                </a:solidFill>
                <a:ea typeface="Calibri"/>
                <a:cs typeface="Calibri"/>
                <a:sym typeface="Calibri"/>
              </a:rPr>
              <a:t>industry. </a:t>
            </a:r>
          </a:p>
          <a:p>
            <a:endParaRPr lang="en-US" sz="2400" dirty="0">
              <a:solidFill>
                <a:schemeClr val="dk1"/>
              </a:solidFill>
              <a:ea typeface="Calibri"/>
              <a:cs typeface="Calibri"/>
              <a:sym typeface="Calibri"/>
            </a:endParaRPr>
          </a:p>
          <a:p>
            <a:endParaRPr lang="en-US" sz="2400" dirty="0" smtClean="0">
              <a:solidFill>
                <a:schemeClr val="dk1"/>
              </a:solidFill>
              <a:ea typeface="Calibri"/>
              <a:cs typeface="Calibri"/>
              <a:sym typeface="Calibri"/>
            </a:endParaRPr>
          </a:p>
          <a:p>
            <a:endParaRPr lang="en-US" sz="2400" dirty="0">
              <a:solidFill>
                <a:schemeClr val="dk1"/>
              </a:solidFill>
              <a:ea typeface="Calibri"/>
              <a:cs typeface="Calibri"/>
              <a:sym typeface="Calibri"/>
            </a:endParaRPr>
          </a:p>
          <a:p>
            <a:r>
              <a:rPr lang="en-US" sz="1100" dirty="0"/>
              <a:t>http://www.crystalsandcatalysts.com/2016/10/does-public-trust-clinical-trials.html</a:t>
            </a:r>
          </a:p>
        </p:txBody>
      </p:sp>
    </p:spTree>
    <p:extLst>
      <p:ext uri="{BB962C8B-B14F-4D97-AF65-F5344CB8AC3E}">
        <p14:creationId xmlns:p14="http://schemas.microsoft.com/office/powerpoint/2010/main" val="291882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10096677" cy="1362113"/>
          </a:xfrm>
        </p:spPr>
        <p:txBody>
          <a:bodyPr/>
          <a:lstStyle/>
          <a:p>
            <a:r>
              <a:rPr lang="en-US" dirty="0" smtClean="0"/>
              <a:t>How do we mitigate risks in Clinical Trials? </a:t>
            </a:r>
            <a:br>
              <a:rPr lang="en-US" dirty="0" smtClean="0"/>
            </a:br>
            <a:r>
              <a:rPr lang="en-US" sz="2000" i="1" dirty="0" smtClean="0"/>
              <a:t>Regulatory Oversight</a:t>
            </a:r>
            <a:endParaRPr lang="en-US" sz="2000" i="1" dirty="0"/>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018591766"/>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here?</a:t>
            </a:r>
            <a:endParaRPr lang="en-US" dirty="0"/>
          </a:p>
        </p:txBody>
      </p:sp>
      <p:sp>
        <p:nvSpPr>
          <p:cNvPr id="3" name="TextBox 2"/>
          <p:cNvSpPr txBox="1"/>
          <p:nvPr/>
        </p:nvSpPr>
        <p:spPr>
          <a:xfrm>
            <a:off x="1280160" y="2126455"/>
            <a:ext cx="9409176" cy="2790508"/>
          </a:xfrm>
          <a:prstGeom prst="rect">
            <a:avLst/>
          </a:prstGeom>
          <a:noFill/>
        </p:spPr>
        <p:txBody>
          <a:bodyPr wrap="square" rtlCol="0">
            <a:spAutoFit/>
          </a:bodyPr>
          <a:lstStyle/>
          <a:p>
            <a:pPr marL="342900" lvl="0" indent="-342900" algn="just">
              <a:lnSpc>
                <a:spcPct val="80000"/>
              </a:lnSpc>
              <a:buClr>
                <a:schemeClr val="dk1"/>
              </a:buClr>
              <a:buSzPct val="101818"/>
              <a:buFont typeface="Arial"/>
              <a:buChar char="•"/>
            </a:pPr>
            <a:r>
              <a:rPr lang="en-US" dirty="0">
                <a:solidFill>
                  <a:schemeClr val="dk1"/>
                </a:solidFill>
                <a:ea typeface="Calibri"/>
                <a:cs typeface="Calibri"/>
                <a:sym typeface="Century Gothic"/>
              </a:rPr>
              <a:t>Research is fundamentally embodied in the practice of medicine; practitioners are trained to observe and analyze – the essence of research itself. </a:t>
            </a:r>
          </a:p>
          <a:p>
            <a:pPr marL="342900" lvl="0" indent="-342900" algn="just">
              <a:lnSpc>
                <a:spcPct val="80000"/>
              </a:lnSpc>
              <a:spcBef>
                <a:spcPts val="448"/>
              </a:spcBef>
              <a:buClr>
                <a:schemeClr val="dk1"/>
              </a:buClr>
              <a:buSzPct val="101818"/>
              <a:buFont typeface="Arial"/>
              <a:buChar char="•"/>
            </a:pPr>
            <a:r>
              <a:rPr lang="en-US" dirty="0">
                <a:solidFill>
                  <a:schemeClr val="dk1"/>
                </a:solidFill>
                <a:ea typeface="Calibri"/>
                <a:cs typeface="Calibri"/>
                <a:sym typeface="Century Gothic"/>
              </a:rPr>
              <a:t>During Greek times socially and economically disadvantaged people were often the subjects of experimentation in exchange for </a:t>
            </a:r>
            <a:r>
              <a:rPr lang="en-US" dirty="0" smtClean="0">
                <a:solidFill>
                  <a:schemeClr val="dk1"/>
                </a:solidFill>
                <a:ea typeface="Calibri"/>
                <a:cs typeface="Calibri"/>
                <a:sym typeface="Century Gothic"/>
              </a:rPr>
              <a:t>healthcare. </a:t>
            </a:r>
            <a:endParaRPr lang="en-US" dirty="0">
              <a:solidFill>
                <a:schemeClr val="dk1"/>
              </a:solidFill>
              <a:ea typeface="Calibri"/>
              <a:cs typeface="Calibri"/>
              <a:sym typeface="Century Gothic"/>
            </a:endParaRPr>
          </a:p>
          <a:p>
            <a:pPr marL="342900" lvl="0" indent="-342900" algn="just">
              <a:lnSpc>
                <a:spcPct val="80000"/>
              </a:lnSpc>
              <a:spcBef>
                <a:spcPts val="448"/>
              </a:spcBef>
              <a:buClr>
                <a:schemeClr val="dk1"/>
              </a:buClr>
              <a:buSzPct val="101818"/>
              <a:buFont typeface="Arial"/>
              <a:buChar char="•"/>
            </a:pPr>
            <a:r>
              <a:rPr lang="en-US" dirty="0">
                <a:solidFill>
                  <a:schemeClr val="dk1"/>
                </a:solidFill>
                <a:ea typeface="Calibri"/>
                <a:cs typeface="Calibri"/>
                <a:sym typeface="Century Gothic"/>
              </a:rPr>
              <a:t>Many of the early human subjects experiments were also done on prisoners who were often pardoned after participation if there were no tragic side </a:t>
            </a:r>
            <a:r>
              <a:rPr lang="en-US" dirty="0" smtClean="0">
                <a:solidFill>
                  <a:schemeClr val="dk1"/>
                </a:solidFill>
                <a:ea typeface="Calibri"/>
                <a:cs typeface="Calibri"/>
                <a:sym typeface="Century Gothic"/>
              </a:rPr>
              <a:t>effects.</a:t>
            </a:r>
            <a:endParaRPr lang="en-US" dirty="0">
              <a:solidFill>
                <a:schemeClr val="dk1"/>
              </a:solidFill>
              <a:ea typeface="Calibri"/>
              <a:cs typeface="Calibri"/>
              <a:sym typeface="Century Gothic"/>
            </a:endParaRPr>
          </a:p>
          <a:p>
            <a:pPr marL="342900" lvl="0" indent="-342900" algn="just">
              <a:lnSpc>
                <a:spcPct val="80000"/>
              </a:lnSpc>
              <a:spcBef>
                <a:spcPts val="448"/>
              </a:spcBef>
              <a:buClr>
                <a:schemeClr val="dk1"/>
              </a:buClr>
              <a:buSzPct val="101818"/>
              <a:buFont typeface="Arial"/>
              <a:buChar char="•"/>
            </a:pPr>
            <a:r>
              <a:rPr lang="en-US" dirty="0">
                <a:solidFill>
                  <a:schemeClr val="dk1"/>
                </a:solidFill>
                <a:ea typeface="Calibri"/>
                <a:cs typeface="Calibri"/>
                <a:sym typeface="Century Gothic"/>
              </a:rPr>
              <a:t>Despite the perceived </a:t>
            </a:r>
            <a:r>
              <a:rPr lang="en-US" dirty="0" smtClean="0">
                <a:solidFill>
                  <a:schemeClr val="dk1"/>
                </a:solidFill>
                <a:ea typeface="Calibri"/>
                <a:cs typeface="Calibri"/>
                <a:sym typeface="Century Gothic"/>
              </a:rPr>
              <a:t>altruism of research participation, in the early days </a:t>
            </a:r>
            <a:r>
              <a:rPr lang="en-US" dirty="0">
                <a:solidFill>
                  <a:schemeClr val="dk1"/>
                </a:solidFill>
                <a:ea typeface="Calibri"/>
                <a:cs typeface="Calibri"/>
                <a:sym typeface="Century Gothic"/>
              </a:rPr>
              <a:t>“the choices between death or enrollment in the experiment was not a freely made one” (Rothman, 1991</a:t>
            </a:r>
            <a:r>
              <a:rPr lang="en-US" dirty="0" smtClean="0">
                <a:solidFill>
                  <a:schemeClr val="dk1"/>
                </a:solidFill>
                <a:ea typeface="Calibri"/>
                <a:cs typeface="Calibri"/>
                <a:sym typeface="Century Gothic"/>
              </a:rPr>
              <a:t>).</a:t>
            </a:r>
            <a:endParaRPr lang="en-US" dirty="0">
              <a:solidFill>
                <a:schemeClr val="dk1"/>
              </a:solidFill>
              <a:ea typeface="Calibri"/>
              <a:cs typeface="Calibri"/>
              <a:sym typeface="Century Gothic"/>
            </a:endParaRPr>
          </a:p>
          <a:p>
            <a:pPr marL="342900" lvl="0" indent="-342900" algn="just">
              <a:lnSpc>
                <a:spcPct val="80000"/>
              </a:lnSpc>
              <a:spcBef>
                <a:spcPts val="448"/>
              </a:spcBef>
              <a:buClr>
                <a:schemeClr val="dk1"/>
              </a:buClr>
              <a:buSzPct val="101818"/>
              <a:buFont typeface="Arial"/>
              <a:buChar char="•"/>
            </a:pPr>
            <a:r>
              <a:rPr lang="en-US" dirty="0">
                <a:solidFill>
                  <a:schemeClr val="dk1"/>
                </a:solidFill>
                <a:ea typeface="Calibri"/>
                <a:cs typeface="Calibri"/>
                <a:sym typeface="Century Gothic"/>
              </a:rPr>
              <a:t>Dr. James Lind is said to have conducted the first controlled clinical trial of the modern era on a ship to study Scurvy in 1747.</a:t>
            </a:r>
          </a:p>
          <a:p>
            <a:endParaRPr lang="en-US" dirty="0"/>
          </a:p>
        </p:txBody>
      </p:sp>
      <p:sp>
        <p:nvSpPr>
          <p:cNvPr id="4" name="Shape 120"/>
          <p:cNvSpPr txBox="1"/>
          <p:nvPr/>
        </p:nvSpPr>
        <p:spPr>
          <a:xfrm>
            <a:off x="480060" y="6276848"/>
            <a:ext cx="11228832" cy="365759"/>
          </a:xfrm>
          <a:prstGeom prst="rect">
            <a:avLst/>
          </a:prstGeom>
          <a:noFill/>
          <a:ln>
            <a:noFill/>
          </a:ln>
        </p:spPr>
        <p:txBody>
          <a:bodyPr lIns="91425" tIns="45700" rIns="91425" bIns="45700" anchor="t" anchorCtr="0">
            <a:noAutofit/>
          </a:bodyPr>
          <a:lstStyle/>
          <a:p>
            <a:pPr marL="0" marR="0" lvl="0" indent="0" algn="l" rtl="0">
              <a:spcBef>
                <a:spcPts val="0"/>
              </a:spcBef>
              <a:buClr>
                <a:srgbClr val="7F7F7F"/>
              </a:buClr>
              <a:buSzPct val="25000"/>
              <a:buFont typeface="Century Gothic"/>
              <a:buNone/>
            </a:pPr>
            <a:r>
              <a:rPr lang="en-US" sz="1000" i="0" u="none" strike="noStrike" cap="none" dirty="0">
                <a:solidFill>
                  <a:srgbClr val="7F7F7F"/>
                </a:solidFill>
                <a:latin typeface="Calibri" panose="020F0502020204030204" pitchFamily="34" charset="0"/>
                <a:ea typeface="Century Gothic"/>
                <a:cs typeface="Calibri" panose="020F0502020204030204" pitchFamily="34" charset="0"/>
                <a:sym typeface="Century Gothic"/>
              </a:rPr>
              <a:t>Coleman, C. H., </a:t>
            </a:r>
            <a:r>
              <a:rPr lang="en-US" sz="1000" i="0" u="none" strike="noStrike" cap="none" dirty="0" err="1">
                <a:solidFill>
                  <a:srgbClr val="7F7F7F"/>
                </a:solidFill>
                <a:latin typeface="Calibri" panose="020F0502020204030204" pitchFamily="34" charset="0"/>
                <a:ea typeface="Century Gothic"/>
                <a:cs typeface="Calibri" panose="020F0502020204030204" pitchFamily="34" charset="0"/>
                <a:sym typeface="Century Gothic"/>
              </a:rPr>
              <a:t>Menikoff</a:t>
            </a:r>
            <a:r>
              <a:rPr lang="en-US" sz="1000" i="0" u="none" strike="noStrike" cap="none" dirty="0">
                <a:solidFill>
                  <a:srgbClr val="7F7F7F"/>
                </a:solidFill>
                <a:latin typeface="Calibri" panose="020F0502020204030204" pitchFamily="34" charset="0"/>
                <a:ea typeface="Century Gothic"/>
                <a:cs typeface="Calibri" panose="020F0502020204030204" pitchFamily="34" charset="0"/>
                <a:sym typeface="Century Gothic"/>
              </a:rPr>
              <a:t>, J., </a:t>
            </a:r>
            <a:r>
              <a:rPr lang="en-US" sz="1000" i="0" u="none" strike="noStrike" cap="none" dirty="0" err="1">
                <a:solidFill>
                  <a:srgbClr val="7F7F7F"/>
                </a:solidFill>
                <a:latin typeface="Calibri" panose="020F0502020204030204" pitchFamily="34" charset="0"/>
                <a:ea typeface="Century Gothic"/>
                <a:cs typeface="Calibri" panose="020F0502020204030204" pitchFamily="34" charset="0"/>
                <a:sym typeface="Century Gothic"/>
              </a:rPr>
              <a:t>Goldner</a:t>
            </a:r>
            <a:r>
              <a:rPr lang="en-US" sz="1000" i="0" u="none" strike="noStrike" cap="none" dirty="0">
                <a:solidFill>
                  <a:srgbClr val="7F7F7F"/>
                </a:solidFill>
                <a:latin typeface="Calibri" panose="020F0502020204030204" pitchFamily="34" charset="0"/>
                <a:ea typeface="Century Gothic"/>
                <a:cs typeface="Calibri" panose="020F0502020204030204" pitchFamily="34" charset="0"/>
                <a:sym typeface="Century Gothic"/>
              </a:rPr>
              <a:t>, J. A., &amp; </a:t>
            </a:r>
            <a:r>
              <a:rPr lang="en-US" sz="1000" i="0" u="none" strike="noStrike" cap="none" dirty="0" err="1">
                <a:solidFill>
                  <a:srgbClr val="7F7F7F"/>
                </a:solidFill>
                <a:latin typeface="Calibri" panose="020F0502020204030204" pitchFamily="34" charset="0"/>
                <a:ea typeface="Century Gothic"/>
                <a:cs typeface="Calibri" panose="020F0502020204030204" pitchFamily="34" charset="0"/>
                <a:sym typeface="Century Gothic"/>
              </a:rPr>
              <a:t>Parasidis</a:t>
            </a:r>
            <a:r>
              <a:rPr lang="en-US" sz="1000" i="0" u="none" strike="noStrike" cap="none" dirty="0">
                <a:solidFill>
                  <a:srgbClr val="7F7F7F"/>
                </a:solidFill>
                <a:latin typeface="Calibri" panose="020F0502020204030204" pitchFamily="34" charset="0"/>
                <a:ea typeface="Century Gothic"/>
                <a:cs typeface="Calibri" panose="020F0502020204030204" pitchFamily="34" charset="0"/>
                <a:sym typeface="Century Gothic"/>
              </a:rPr>
              <a:t>, E. (2015). </a:t>
            </a:r>
            <a:r>
              <a:rPr lang="en-US" sz="1000" i="1" u="none" strike="noStrike" cap="none" dirty="0">
                <a:solidFill>
                  <a:srgbClr val="7F7F7F"/>
                </a:solidFill>
                <a:latin typeface="Calibri" panose="020F0502020204030204" pitchFamily="34" charset="0"/>
                <a:ea typeface="Century Gothic"/>
                <a:cs typeface="Calibri" panose="020F0502020204030204" pitchFamily="34" charset="0"/>
                <a:sym typeface="Century Gothic"/>
              </a:rPr>
              <a:t>The ethics and regulation of research with human subjects</a:t>
            </a:r>
            <a:r>
              <a:rPr lang="en-US" sz="1000" i="0" u="none" strike="noStrike" cap="none" dirty="0">
                <a:solidFill>
                  <a:srgbClr val="7F7F7F"/>
                </a:solidFill>
                <a:latin typeface="Calibri" panose="020F0502020204030204" pitchFamily="34" charset="0"/>
                <a:ea typeface="Century Gothic"/>
                <a:cs typeface="Calibri" panose="020F0502020204030204" pitchFamily="34" charset="0"/>
                <a:sym typeface="Century Gothic"/>
              </a:rPr>
              <a:t>. New Providence, NJ: LexisNexis.</a:t>
            </a:r>
          </a:p>
          <a:p>
            <a:pPr marL="0" marR="0" lvl="0" indent="0" algn="l" rtl="0">
              <a:spcBef>
                <a:spcPts val="0"/>
              </a:spcBef>
              <a:buSzPct val="25000"/>
              <a:buNone/>
            </a:pPr>
            <a:r>
              <a:rPr lang="en-US" sz="1000" dirty="0">
                <a:solidFill>
                  <a:srgbClr val="7F7F7F"/>
                </a:solidFill>
                <a:latin typeface="Calibri" panose="020F0502020204030204" pitchFamily="34" charset="0"/>
                <a:ea typeface="Century Gothic"/>
                <a:cs typeface="Calibri" panose="020F0502020204030204" pitchFamily="34" charset="0"/>
                <a:sym typeface="Century Gothic"/>
              </a:rPr>
              <a:t>https://www.ncbi.nlm.nih.gov/pmc/articles/PMC3149409/</a:t>
            </a:r>
          </a:p>
          <a:p>
            <a:pPr marL="0" marR="0" lvl="0" indent="0" algn="l" rtl="0">
              <a:spcBef>
                <a:spcPts val="0"/>
              </a:spcBef>
              <a:buSzPct val="25000"/>
              <a:buNone/>
            </a:pPr>
            <a:r>
              <a:rPr lang="en-US" sz="1000" dirty="0">
                <a:solidFill>
                  <a:srgbClr val="7F7F7F"/>
                </a:solidFill>
                <a:latin typeface="Calibri" panose="020F0502020204030204" pitchFamily="34" charset="0"/>
                <a:ea typeface="Century Gothic"/>
                <a:cs typeface="Calibri" panose="020F0502020204030204" pitchFamily="34" charset="0"/>
                <a:sym typeface="Century Gothic"/>
              </a:rPr>
              <a:t>https://www.fda.gov/aboutfda/whatwedo/history/overviews/ucm304485.htm</a:t>
            </a:r>
          </a:p>
          <a:p>
            <a:pPr marL="0" marR="0" lvl="0" indent="0" algn="l" rtl="0">
              <a:spcBef>
                <a:spcPts val="0"/>
              </a:spcBef>
              <a:buNone/>
            </a:pPr>
            <a:endParaRPr sz="1000" i="0" u="none" strike="noStrike" cap="none" dirty="0">
              <a:solidFill>
                <a:srgbClr val="7F7F7F"/>
              </a:solidFill>
              <a:latin typeface="Calibri" panose="020F0502020204030204" pitchFamily="34" charset="0"/>
              <a:ea typeface="Century Gothic"/>
              <a:cs typeface="Calibri" panose="020F0502020204030204" pitchFamily="34" charset="0"/>
              <a:sym typeface="Century Gothic"/>
            </a:endParaRPr>
          </a:p>
        </p:txBody>
      </p:sp>
    </p:spTree>
    <p:extLst>
      <p:ext uri="{BB962C8B-B14F-4D97-AF65-F5344CB8AC3E}">
        <p14:creationId xmlns:p14="http://schemas.microsoft.com/office/powerpoint/2010/main" val="403941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Headliners</a:t>
            </a:r>
            <a:endParaRPr lang="en-US" dirty="0"/>
          </a:p>
        </p:txBody>
      </p:sp>
      <p:sp>
        <p:nvSpPr>
          <p:cNvPr id="6" name="TextBox 5"/>
          <p:cNvSpPr txBox="1"/>
          <p:nvPr/>
        </p:nvSpPr>
        <p:spPr>
          <a:xfrm>
            <a:off x="1280160" y="2142781"/>
            <a:ext cx="3552825"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Nazi War Crimes (1939-1945) </a:t>
            </a:r>
            <a:endParaRPr lang="en-US" dirty="0" smtClean="0"/>
          </a:p>
          <a:p>
            <a:pPr marL="285750" indent="-285750">
              <a:buFont typeface="Wingdings" panose="05000000000000000000" pitchFamily="2" charset="2"/>
              <a:buChar char="§"/>
            </a:pPr>
            <a:r>
              <a:rPr lang="en-US" dirty="0" smtClean="0"/>
              <a:t>Tuskegee </a:t>
            </a:r>
            <a:r>
              <a:rPr lang="en-US" dirty="0"/>
              <a:t>(1932-1972) </a:t>
            </a:r>
            <a:endParaRPr lang="en-US" dirty="0" smtClean="0"/>
          </a:p>
          <a:p>
            <a:pPr marL="285750" indent="-285750">
              <a:buFont typeface="Wingdings" panose="05000000000000000000" pitchFamily="2" charset="2"/>
              <a:buChar char="§"/>
            </a:pPr>
            <a:r>
              <a:rPr lang="en-US" dirty="0" smtClean="0"/>
              <a:t>Thalidomide </a:t>
            </a:r>
            <a:r>
              <a:rPr lang="en-US" dirty="0"/>
              <a:t>and DES (1957-1960) </a:t>
            </a:r>
            <a:endParaRPr lang="en-US" dirty="0" smtClean="0"/>
          </a:p>
          <a:p>
            <a:pPr marL="285750" indent="-285750">
              <a:buFont typeface="Wingdings" panose="05000000000000000000" pitchFamily="2" charset="2"/>
              <a:buChar char="§"/>
            </a:pPr>
            <a:r>
              <a:rPr lang="en-US" dirty="0" smtClean="0"/>
              <a:t>Jewish </a:t>
            </a:r>
            <a:r>
              <a:rPr lang="en-US" dirty="0"/>
              <a:t>Chronic Disease Hospital (1963) </a:t>
            </a:r>
            <a:endParaRPr lang="en-US" dirty="0" smtClean="0"/>
          </a:p>
          <a:p>
            <a:pPr marL="285750" indent="-285750">
              <a:buFont typeface="Wingdings" panose="05000000000000000000" pitchFamily="2" charset="2"/>
              <a:buChar char="§"/>
            </a:pPr>
            <a:r>
              <a:rPr lang="en-US" dirty="0" err="1" smtClean="0"/>
              <a:t>Willowbrook</a:t>
            </a:r>
            <a:r>
              <a:rPr lang="en-US" dirty="0" smtClean="0"/>
              <a:t> </a:t>
            </a:r>
            <a:r>
              <a:rPr lang="en-US" dirty="0"/>
              <a:t>(1956-1971) </a:t>
            </a:r>
            <a:endParaRPr lang="en-US" dirty="0" smtClean="0"/>
          </a:p>
          <a:p>
            <a:pPr marL="285750" indent="-285750">
              <a:buFont typeface="Wingdings" panose="05000000000000000000" pitchFamily="2" charset="2"/>
              <a:buChar char="§"/>
            </a:pPr>
            <a:r>
              <a:rPr lang="en-US" dirty="0" smtClean="0"/>
              <a:t>Milgram </a:t>
            </a:r>
            <a:r>
              <a:rPr lang="en-US" dirty="0"/>
              <a:t>Experiments (1960</a:t>
            </a:r>
            <a:r>
              <a:rPr lang="en-US" dirty="0" smtClean="0"/>
              <a:t>)</a:t>
            </a:r>
            <a:endParaRPr lang="en-US" dirty="0"/>
          </a:p>
          <a:p>
            <a:endParaRPr lang="en-US" dirty="0"/>
          </a:p>
          <a:p>
            <a:endParaRPr lang="en-US" dirty="0"/>
          </a:p>
          <a:p>
            <a:endParaRPr lang="en-US" dirty="0"/>
          </a:p>
        </p:txBody>
      </p:sp>
      <p:sp>
        <p:nvSpPr>
          <p:cNvPr id="8" name="Shape 162"/>
          <p:cNvSpPr txBox="1"/>
          <p:nvPr/>
        </p:nvSpPr>
        <p:spPr>
          <a:xfrm>
            <a:off x="0" y="6309108"/>
            <a:ext cx="8509818"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rgbClr val="7F7F7F"/>
                </a:solidFill>
                <a:latin typeface="Century Gothic"/>
                <a:ea typeface="Century Gothic"/>
                <a:cs typeface="Century Gothic"/>
                <a:sym typeface="Century Gothic"/>
              </a:rPr>
              <a:t>https://www.fda.gov/aboutfda/whatwedo/history/overviews/ucm304485.htm</a:t>
            </a:r>
          </a:p>
          <a:p>
            <a:pPr marL="0" marR="0" lvl="0" indent="0" algn="l" rtl="0">
              <a:spcBef>
                <a:spcPts val="0"/>
              </a:spcBef>
              <a:buSzPct val="25000"/>
              <a:buNone/>
            </a:pPr>
            <a:r>
              <a:rPr lang="en-US" sz="1000" dirty="0">
                <a:solidFill>
                  <a:srgbClr val="7F7F7F"/>
                </a:solidFill>
                <a:latin typeface="Century Gothic"/>
                <a:ea typeface="Century Gothic"/>
                <a:cs typeface="Century Gothic"/>
                <a:sym typeface="Century Gothic"/>
              </a:rPr>
              <a:t>https://www.ncbi.nlm.nih.gov/books/NBK236535/</a:t>
            </a:r>
          </a:p>
          <a:p>
            <a:pPr marL="0" marR="0" lvl="0" indent="0" algn="l" rtl="0">
              <a:spcBef>
                <a:spcPts val="0"/>
              </a:spcBef>
              <a:buSzPct val="25000"/>
              <a:buNone/>
            </a:pPr>
            <a:r>
              <a:rPr lang="en-US" sz="1000" dirty="0">
                <a:solidFill>
                  <a:srgbClr val="7F7F7F"/>
                </a:solidFill>
                <a:latin typeface="Century Gothic"/>
                <a:ea typeface="Century Gothic"/>
                <a:cs typeface="Century Gothic"/>
                <a:sym typeface="Century Gothic"/>
              </a:rPr>
              <a:t>https://www.nap.edu/read/10958/chapter/3#50</a:t>
            </a:r>
          </a:p>
          <a:p>
            <a:pPr marL="0" marR="0" lvl="0" indent="0" algn="l" rtl="0">
              <a:spcBef>
                <a:spcPts val="0"/>
              </a:spcBef>
              <a:buNone/>
            </a:pPr>
            <a:endParaRPr sz="1000" dirty="0">
              <a:solidFill>
                <a:srgbClr val="7F7F7F"/>
              </a:solidFill>
              <a:latin typeface="Century Gothic"/>
              <a:ea typeface="Century Gothic"/>
              <a:cs typeface="Century Gothic"/>
              <a:sym typeface="Century Gothic"/>
            </a:endParaRPr>
          </a:p>
          <a:p>
            <a:pPr marL="0" marR="0" lvl="0" indent="0" algn="l" rtl="0">
              <a:spcBef>
                <a:spcPts val="0"/>
              </a:spcBef>
              <a:buNone/>
            </a:pPr>
            <a:endParaRPr sz="1000" i="0" u="none" strike="noStrike" cap="none" dirty="0">
              <a:solidFill>
                <a:srgbClr val="7F7F7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8938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endParaRPr lang="en-US" dirty="0"/>
          </a:p>
        </p:txBody>
      </p:sp>
      <p:sp>
        <p:nvSpPr>
          <p:cNvPr id="3" name="TextBox 2"/>
          <p:cNvSpPr txBox="1"/>
          <p:nvPr/>
        </p:nvSpPr>
        <p:spPr>
          <a:xfrm>
            <a:off x="1280160" y="2062716"/>
            <a:ext cx="9628632"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a:t>The fast and furious growth of research had some negative side effects and many cases of noncompliance were reported during this time.</a:t>
            </a:r>
          </a:p>
          <a:p>
            <a:pPr marL="285750" indent="-285750">
              <a:buFont typeface="Wingdings" panose="05000000000000000000" pitchFamily="2" charset="2"/>
              <a:buChar char="§"/>
            </a:pPr>
            <a:r>
              <a:rPr lang="en-US" dirty="0"/>
              <a:t>In response to these scandals the government recognized the need for greater regulatory controls over research; many of which are now mandatory when engaged in human subjects research.</a:t>
            </a:r>
          </a:p>
          <a:p>
            <a:pPr marL="285750" indent="-285750">
              <a:buFont typeface="Wingdings" panose="05000000000000000000" pitchFamily="2" charset="2"/>
              <a:buChar char="§"/>
            </a:pPr>
            <a:r>
              <a:rPr lang="en-US" dirty="0"/>
              <a:t>The goal of increased regulatory oversight was to improved the quality of research, reduce risks to participants and increase dissemination of findings. </a:t>
            </a:r>
          </a:p>
          <a:p>
            <a:pPr marL="285750" indent="-285750">
              <a:buFont typeface="Wingdings" panose="05000000000000000000" pitchFamily="2" charset="2"/>
              <a:buChar char="§"/>
            </a:pPr>
            <a:r>
              <a:rPr lang="en-US" dirty="0"/>
              <a:t>Despite the intentions, some question the effectiveness of the existing systems. </a:t>
            </a:r>
          </a:p>
          <a:p>
            <a:endParaRPr lang="en-US" dirty="0"/>
          </a:p>
        </p:txBody>
      </p:sp>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Implications</a:t>
            </a:r>
            <a:endParaRPr lang="en-US" dirty="0"/>
          </a:p>
        </p:txBody>
      </p:sp>
      <p:sp>
        <p:nvSpPr>
          <p:cNvPr id="3" name="TextBox 2"/>
          <p:cNvSpPr txBox="1"/>
          <p:nvPr/>
        </p:nvSpPr>
        <p:spPr>
          <a:xfrm>
            <a:off x="1280160" y="2062716"/>
            <a:ext cx="9987915"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t>The </a:t>
            </a:r>
            <a:r>
              <a:rPr lang="en-US" b="1" dirty="0"/>
              <a:t>Nuremberg Code </a:t>
            </a:r>
            <a:r>
              <a:rPr lang="en-US" dirty="0"/>
              <a:t>was a result of the Nazi War Crimes and established the basic moral, ethical and legal principles when humans are involved in experiments.</a:t>
            </a:r>
          </a:p>
          <a:p>
            <a:pPr marL="285750" indent="-285750">
              <a:buFont typeface="Wingdings" panose="05000000000000000000" pitchFamily="2" charset="2"/>
              <a:buChar char="§"/>
            </a:pPr>
            <a:r>
              <a:rPr lang="en-US" dirty="0"/>
              <a:t>The </a:t>
            </a:r>
            <a:r>
              <a:rPr lang="en-US" b="1" dirty="0"/>
              <a:t>Declaration of Helsinki </a:t>
            </a:r>
            <a:r>
              <a:rPr lang="en-US" dirty="0"/>
              <a:t>was released in 1964 by the World Medical Association to guide physicians in human subjects research and its purpose is to assert the primary interests of the patients. </a:t>
            </a:r>
          </a:p>
          <a:p>
            <a:pPr marL="285750" indent="-285750">
              <a:buFont typeface="Wingdings" panose="05000000000000000000" pitchFamily="2" charset="2"/>
              <a:buChar char="§"/>
            </a:pPr>
            <a:r>
              <a:rPr lang="en-US" dirty="0"/>
              <a:t>In July of 1974, Congress passed the </a:t>
            </a:r>
            <a:r>
              <a:rPr lang="en-US" b="1" dirty="0"/>
              <a:t>National Research Act </a:t>
            </a:r>
            <a:r>
              <a:rPr lang="en-US" dirty="0"/>
              <a:t>(P.L. 93348), which called for the establishment of a National Commission for the Protection of Human Subjects of Biomedical and Behavioral Research (National Commission) to "identify ethical principles" and to "develop guidelines" for research involving human subjects.</a:t>
            </a:r>
          </a:p>
          <a:p>
            <a:pPr marL="285750" indent="-285750">
              <a:buFont typeface="Wingdings" panose="05000000000000000000" pitchFamily="2" charset="2"/>
              <a:buChar char="§"/>
            </a:pPr>
            <a:r>
              <a:rPr lang="en-US" dirty="0"/>
              <a:t>The </a:t>
            </a:r>
            <a:r>
              <a:rPr lang="en-US" b="1" dirty="0"/>
              <a:t>Belmont Report  </a:t>
            </a:r>
            <a:r>
              <a:rPr lang="en-US" dirty="0"/>
              <a:t>(1978)discusses the line to be drawn between the practice of biomedical and behavioral therapy and research identified through philosophical principles or “prescriptive judgments” relevant or research involving g human subjects</a:t>
            </a:r>
            <a:r>
              <a:rPr lang="en-US" dirty="0" smtClean="0"/>
              <a:t>. </a:t>
            </a:r>
          </a:p>
          <a:p>
            <a:pPr lvl="1"/>
            <a:r>
              <a:rPr lang="en-US" i="1" dirty="0" smtClean="0">
                <a:solidFill>
                  <a:srgbClr val="FF0000"/>
                </a:solidFill>
              </a:rPr>
              <a:t>Please note – this concept is covered in some versions of the CRA Exam!</a:t>
            </a:r>
            <a:endParaRPr lang="en-US" i="1" dirty="0">
              <a:solidFill>
                <a:srgbClr val="FF0000"/>
              </a:solidFill>
            </a:endParaRPr>
          </a:p>
        </p:txBody>
      </p:sp>
    </p:spTree>
    <p:extLst>
      <p:ext uri="{BB962C8B-B14F-4D97-AF65-F5344CB8AC3E}">
        <p14:creationId xmlns:p14="http://schemas.microsoft.com/office/powerpoint/2010/main" val="183425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4CACBA11253849A210BE1AE356F19D" ma:contentTypeVersion="1" ma:contentTypeDescription="Create a new document." ma:contentTypeScope="" ma:versionID="42e8c8867b5160fee5ed96f2c29de909">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4318E3-515E-415E-A13E-6FDA921EEFCD}">
  <ds:schemaRefs>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877EB164-7FB3-4F8D-8A3C-FFB8832AD4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C3DC6-0D61-4B64-9050-0BA67B754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109</TotalTime>
  <Words>2635</Words>
  <Application>Microsoft Office PowerPoint</Application>
  <PresentationFormat>Widescreen</PresentationFormat>
  <Paragraphs>213</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vt:lpstr>
      <vt:lpstr>Educational subjects 16x9</vt:lpstr>
      <vt:lpstr>Clinical Trials</vt:lpstr>
      <vt:lpstr>Objectives</vt:lpstr>
      <vt:lpstr>What is a Clinical Trial?</vt:lpstr>
      <vt:lpstr>Society’s View on Clinical Trials</vt:lpstr>
      <vt:lpstr>How do we mitigate risks in Clinical Trials?  Regulatory Oversight</vt:lpstr>
      <vt:lpstr>How did we get here?</vt:lpstr>
      <vt:lpstr>Headliners</vt:lpstr>
      <vt:lpstr>Quality Improvement</vt:lpstr>
      <vt:lpstr>Regulatory Implications</vt:lpstr>
      <vt:lpstr>Timeline of Resulting Regulations</vt:lpstr>
      <vt:lpstr>Regulatory Event Timeline</vt:lpstr>
      <vt:lpstr>Research Governing Bodies</vt:lpstr>
      <vt:lpstr>The importance of clinical trial negotiations</vt:lpstr>
      <vt:lpstr>Clinical Trial Budget Development</vt:lpstr>
      <vt:lpstr>More Budget Development Suggestions…</vt:lpstr>
      <vt:lpstr>OK…I have a final budget – now what?</vt:lpstr>
      <vt:lpstr>Wait, I have to negotiate?!</vt:lpstr>
      <vt:lpstr>Ready, Set – NEGOTIATE!</vt:lpstr>
      <vt:lpstr>Common Sponsor Objectives</vt:lpstr>
      <vt:lpstr>Final Steps</vt:lpstr>
      <vt:lpstr>Takeaways</vt:lpstr>
      <vt:lpstr>Other Clinical Trial Trainings on Campus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Trials</dc:title>
  <dc:creator>Quartiero, Nicole E</dc:creator>
  <cp:lastModifiedBy>Lemieux, Melissa</cp:lastModifiedBy>
  <cp:revision>21</cp:revision>
  <dcterms:created xsi:type="dcterms:W3CDTF">2018-09-10T02:31:20Z</dcterms:created>
  <dcterms:modified xsi:type="dcterms:W3CDTF">2020-09-28T22:46:58Z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0x010100864CACBA11253849A210BE1AE356F19D</vt:lpwstr>
  </property>
</Properties>
</file>