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5"/>
  </p:notesMasterIdLst>
  <p:sldIdLst>
    <p:sldId id="256" r:id="rId5"/>
    <p:sldId id="258" r:id="rId6"/>
    <p:sldId id="320" r:id="rId7"/>
    <p:sldId id="319" r:id="rId8"/>
    <p:sldId id="318" r:id="rId9"/>
    <p:sldId id="333" r:id="rId10"/>
    <p:sldId id="335" r:id="rId11"/>
    <p:sldId id="332" r:id="rId12"/>
    <p:sldId id="334" r:id="rId13"/>
    <p:sldId id="337" r:id="rId14"/>
    <p:sldId id="297" r:id="rId15"/>
    <p:sldId id="263" r:id="rId16"/>
    <p:sldId id="316" r:id="rId17"/>
    <p:sldId id="266" r:id="rId18"/>
    <p:sldId id="268" r:id="rId19"/>
    <p:sldId id="270" r:id="rId20"/>
    <p:sldId id="272" r:id="rId21"/>
    <p:sldId id="273" r:id="rId22"/>
    <p:sldId id="264" r:id="rId23"/>
    <p:sldId id="311" r:id="rId24"/>
    <p:sldId id="317" r:id="rId25"/>
    <p:sldId id="321" r:id="rId26"/>
    <p:sldId id="322" r:id="rId27"/>
    <p:sldId id="325" r:id="rId28"/>
    <p:sldId id="326" r:id="rId29"/>
    <p:sldId id="327" r:id="rId30"/>
    <p:sldId id="328" r:id="rId31"/>
    <p:sldId id="324" r:id="rId32"/>
    <p:sldId id="329" r:id="rId33"/>
    <p:sldId id="302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641" autoAdjust="0"/>
  </p:normalViewPr>
  <p:slideViewPr>
    <p:cSldViewPr>
      <p:cViewPr varScale="1">
        <p:scale>
          <a:sx n="111" d="100"/>
          <a:sy n="111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10D1EA9-736C-4E1F-8FAE-E55AEDBE688E}" type="datetimeFigureOut">
              <a:rPr lang="en-US"/>
              <a:pPr>
                <a:defRPr/>
              </a:pPr>
              <a:t>9/28/2020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6832F54-2EBC-49FE-B811-C19908EAE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43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0758A8-B725-4610-8BE1-49A313F3EBC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29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Lisa:  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E78358-40A8-4B2A-8800-204E6C1FB9E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385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832F54-2EBC-49FE-B811-C19908EAEF1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006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This can serve as a roadmap of options in any conflict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84D970-7301-4843-85D0-BF70F45196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88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A3C307-CED9-4C6B-9051-273175543D8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Thomas-Killman Conflict Mode.  Researchers have found that people have one or two preferred styles of managing conflict (combination of nature and nurture / personality and familial norms) and will react and engage in conflict our of habit.  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Lots of emotion with conflict  (thinking and experiencing emotion difficult to do at the same time) so habit kicks in – no conscientious choice about how to manage the conflict.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By themselves each style is not judged to be “better” or “worse” than the other. (although as Ombuds we tend to value “collaboration” above the others).  </a:t>
            </a: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2F6425-5E6C-428C-B3D5-5750F27B37E1}" type="slidenum">
              <a:rPr lang="en-US" sz="1200">
                <a:latin typeface="Calibri" pitchFamily="34" charset="0"/>
              </a:rPr>
              <a:pPr algn="r"/>
              <a:t>13</a:t>
            </a:fld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172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A3C307-CED9-4C6B-9051-273175543D8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Thomas-Killman Conflict Mode.  Researchers have found that people have one or two preferred styles of managing conflict (combination of nature and nurture / personality and familial norms) and will react and engage in conflict our of habit.  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Lots of emotion with conflict  (thinking and experiencing emotion difficult to do at the same time) so habit kicks in – no conscientious choice about how to manage the conflict.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By themselves each style is not judged to be “better” or “worse” than the other. (although as Ombuds we tend to value “collaboration” above the others).  </a:t>
            </a: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2F6425-5E6C-428C-B3D5-5750F27B37E1}" type="slidenum">
              <a:rPr lang="en-US" sz="1200">
                <a:latin typeface="Calibri" pitchFamily="34" charset="0"/>
              </a:rPr>
              <a:pPr algn="r"/>
              <a:t>21</a:t>
            </a:fld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148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832F54-2EBC-49FE-B811-C19908EAEF17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48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C1881B-55FB-402E-8465-A02DC007669D}" type="datetimeFigureOut">
              <a:rPr lang="en-US"/>
              <a:pPr>
                <a:defRPr/>
              </a:pPr>
              <a:t>9/28/2020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E9C7798-2D88-4275-8929-4D9A326B44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6B576-6F9B-4F15-963C-4843833DE9BF}" type="datetimeFigureOut">
              <a:rPr lang="en-US"/>
              <a:pPr>
                <a:defRPr/>
              </a:pPr>
              <a:t>9/28/2020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64DEC-6590-468C-9663-9DEED72E99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E040F-21BD-4B19-AAD7-6D15682266C1}" type="datetimeFigureOut">
              <a:rPr lang="en-US"/>
              <a:pPr>
                <a:defRPr/>
              </a:pPr>
              <a:t>9/28/2020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13267-4D44-4431-8C1C-0306C3A562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29E1ACB-D7F8-4463-8FF3-C9958F87BE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7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1A35A-2785-4049-A2DC-CCF5D1C56062}" type="datetimeFigureOut">
              <a:rPr lang="en-US"/>
              <a:pPr>
                <a:defRPr/>
              </a:pPr>
              <a:t>9/28/2020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65D92-5008-42C6-91E4-6A839EB19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DA8E9-39E0-43AD-A532-0C323A847DCF}" type="datetimeFigureOut">
              <a:rPr lang="en-US"/>
              <a:pPr>
                <a:defRPr/>
              </a:pPr>
              <a:t>9/28/2020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0C6CDBC-A5DE-4296-AB49-57BCB34670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CC2E80E-E93D-4D53-8438-AC5B5D0888B9}" type="datetimeFigureOut">
              <a:rPr lang="en-US"/>
              <a:pPr>
                <a:defRPr/>
              </a:pPr>
              <a:t>9/28/2020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00D262-4936-4D8D-A1E9-DA885CFB1D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6528820-E775-4A5A-B2D1-4908ADC4BB10}" type="datetimeFigureOut">
              <a:rPr lang="en-US"/>
              <a:pPr>
                <a:defRPr/>
              </a:pPr>
              <a:t>9/28/2020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F36211-7417-435D-A270-F164C15AE9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26953-7099-4C0F-A909-D674CC318705}" type="datetimeFigureOut">
              <a:rPr lang="en-US"/>
              <a:pPr>
                <a:defRPr/>
              </a:pPr>
              <a:t>9/28/2020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7245A-A12B-466F-A3B6-2CBCC9EE5F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C6A02-F999-4FE4-BF20-754497287857}" type="datetimeFigureOut">
              <a:rPr lang="en-US"/>
              <a:pPr>
                <a:defRPr/>
              </a:pPr>
              <a:t>9/28/2020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BDC4984-DDD8-4D01-8C3C-D6C4E2E92E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278C0-86FF-44E8-8B6B-A3BCDA675257}" type="datetimeFigureOut">
              <a:rPr lang="en-US"/>
              <a:pPr>
                <a:defRPr/>
              </a:pPr>
              <a:t>9/28/2020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CB18A-DFA4-4DAF-9DB4-72AD87C5D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FF7F2C-ABDD-4716-BA6D-6A5AAAF65320}" type="datetimeFigureOut">
              <a:rPr lang="en-US"/>
              <a:pPr>
                <a:defRPr/>
              </a:pPr>
              <a:t>9/28/2020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A35E66AE-EDDF-4E2D-8D27-069382D2CA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04C670B-9B82-4ECD-BBF8-7A0B1FFD947A}" type="datetimeFigureOut">
              <a:rPr lang="en-US"/>
              <a:pPr>
                <a:defRPr/>
              </a:pPr>
              <a:t>9/28/2020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5710BFB-6F28-4629-AAD5-6C5E06D19C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0" r:id="rId6"/>
    <p:sldLayoutId id="2147483676" r:id="rId7"/>
    <p:sldLayoutId id="2147483669" r:id="rId8"/>
    <p:sldLayoutId id="2147483677" r:id="rId9"/>
    <p:sldLayoutId id="2147483668" r:id="rId10"/>
    <p:sldLayoutId id="2147483678" r:id="rId11"/>
    <p:sldLayoutId id="2147483679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362200"/>
            <a:ext cx="7848600" cy="3200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Best practices:  Conflict and communication skills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Presented by Lisa Neale – ombuds office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362200" y="5791200"/>
            <a:ext cx="6705600" cy="944563"/>
          </a:xfrm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33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Identifying your Options: </a:t>
            </a:r>
            <a:br>
              <a:rPr lang="en-US" smtClean="0"/>
            </a:br>
            <a:r>
              <a:rPr lang="en-US" smtClean="0"/>
              <a:t>Conflict Styles</a:t>
            </a:r>
          </a:p>
        </p:txBody>
      </p:sp>
      <p:sp>
        <p:nvSpPr>
          <p:cNvPr id="30722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2133600" cy="4724400"/>
          </a:xfrm>
        </p:spPr>
        <p:txBody>
          <a:bodyPr/>
          <a:lstStyle/>
          <a:p>
            <a:r>
              <a:rPr lang="en-US" sz="2800" dirty="0" smtClean="0">
                <a:solidFill>
                  <a:srgbClr val="FFFFFF"/>
                </a:solidFill>
              </a:rPr>
              <a:t>Jot down what you did of these options     	</a:t>
            </a:r>
            <a:r>
              <a:rPr lang="en-US" sz="6000" dirty="0" smtClean="0">
                <a:solidFill>
                  <a:srgbClr val="FFFFFF"/>
                </a:solidFill>
                <a:latin typeface="Wingdings 3" pitchFamily="18" charset="2"/>
              </a:rPr>
              <a:t>a</a:t>
            </a:r>
            <a:endParaRPr lang="en-US" sz="60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This could be your preferred conflict style.</a:t>
            </a:r>
          </a:p>
        </p:txBody>
      </p:sp>
      <p:sp>
        <p:nvSpPr>
          <p:cNvPr id="30723" name="Content Placeholder 3"/>
          <p:cNvSpPr>
            <a:spLocks noGrp="1"/>
          </p:cNvSpPr>
          <p:nvPr>
            <p:ph sz="quarter" idx="1"/>
          </p:nvPr>
        </p:nvSpPr>
        <p:spPr>
          <a:xfrm>
            <a:off x="3048000" y="1752600"/>
            <a:ext cx="5715000" cy="4419600"/>
          </a:xfrm>
        </p:spPr>
        <p:txBody>
          <a:bodyPr/>
          <a:lstStyle/>
          <a:p>
            <a:r>
              <a:rPr lang="en-US" sz="3200" smtClean="0"/>
              <a:t>In your example conflict, </a:t>
            </a:r>
          </a:p>
          <a:p>
            <a:pPr lvl="1"/>
            <a:r>
              <a:rPr lang="en-US" sz="3200" smtClean="0"/>
              <a:t>What did you do?</a:t>
            </a:r>
          </a:p>
          <a:p>
            <a:pPr lvl="2"/>
            <a:r>
              <a:rPr lang="en-US" sz="3200" smtClean="0"/>
              <a:t>Give in?</a:t>
            </a:r>
          </a:p>
          <a:p>
            <a:pPr lvl="2"/>
            <a:r>
              <a:rPr lang="en-US" sz="3200" smtClean="0"/>
              <a:t>Try to win?</a:t>
            </a:r>
          </a:p>
          <a:p>
            <a:pPr lvl="2"/>
            <a:r>
              <a:rPr lang="en-US" sz="3200" smtClean="0"/>
              <a:t>Seek a compromise?</a:t>
            </a:r>
          </a:p>
          <a:p>
            <a:pPr lvl="2"/>
            <a:r>
              <a:rPr lang="en-US" sz="3200" smtClean="0"/>
              <a:t>Try and understand the other person’s perspective?</a:t>
            </a:r>
          </a:p>
          <a:p>
            <a:pPr lvl="2"/>
            <a:r>
              <a:rPr lang="en-US" sz="3200" smtClean="0"/>
              <a:t>Ignore or side-step issue?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Assessing Your Conflict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2500" smtClean="0"/>
          </a:p>
          <a:p>
            <a:pPr>
              <a:lnSpc>
                <a:spcPct val="90000"/>
              </a:lnSpc>
            </a:pPr>
            <a:r>
              <a:rPr lang="en-US" sz="3600" smtClean="0"/>
              <a:t>Most people have one or two preferred styles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Helpful to know that you have other options and the option you choose should be dependent on the results you want to achieve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There is no right or wrong style</a:t>
            </a:r>
          </a:p>
          <a:p>
            <a:pPr lvl="1">
              <a:lnSpc>
                <a:spcPct val="90000"/>
              </a:lnSpc>
              <a:buFont typeface="Wingdings 2" pitchFamily="18" charset="2"/>
              <a:buNone/>
            </a:pPr>
            <a:endParaRPr lang="en-US" sz="370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2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1"/>
          <p:cNvSpPr>
            <a:spLocks noGrp="1"/>
          </p:cNvSpPr>
          <p:nvPr>
            <p:ph idx="4294967295"/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pPr marL="365125" indent="-255588">
              <a:lnSpc>
                <a:spcPct val="80000"/>
              </a:lnSpc>
            </a:pPr>
            <a:endParaRPr lang="en-US" sz="1700" dirty="0" smtClean="0"/>
          </a:p>
          <a:p>
            <a:pPr marL="365125" indent="-255588">
              <a:lnSpc>
                <a:spcPct val="80000"/>
              </a:lnSpc>
              <a:buFontTx/>
              <a:buNone/>
            </a:pPr>
            <a:r>
              <a:rPr lang="en-US" b="1" dirty="0" smtClean="0"/>
              <a:t>    Concern</a:t>
            </a:r>
            <a:r>
              <a:rPr lang="en-US" sz="1700" dirty="0" smtClean="0"/>
              <a:t>		 </a:t>
            </a:r>
            <a:r>
              <a:rPr lang="en-US" sz="2800" b="1" dirty="0" smtClean="0"/>
              <a:t>Competing	</a:t>
            </a:r>
            <a:r>
              <a:rPr lang="en-US" sz="2000" dirty="0" smtClean="0"/>
              <a:t>	</a:t>
            </a:r>
            <a:r>
              <a:rPr lang="en-US" sz="2800" dirty="0" smtClean="0"/>
              <a:t>            </a:t>
            </a:r>
            <a:r>
              <a:rPr lang="en-US" sz="2800" b="1" dirty="0" smtClean="0"/>
              <a:t>Collaborating</a:t>
            </a:r>
          </a:p>
          <a:p>
            <a:pPr marL="365125" indent="-255588">
              <a:lnSpc>
                <a:spcPct val="80000"/>
              </a:lnSpc>
              <a:buFontTx/>
              <a:buNone/>
            </a:pPr>
            <a:r>
              <a:rPr lang="en-US" sz="2600" dirty="0" smtClean="0"/>
              <a:t>     </a:t>
            </a:r>
            <a:r>
              <a:rPr lang="en-US" b="1" dirty="0" smtClean="0"/>
              <a:t>for Self</a:t>
            </a:r>
            <a:r>
              <a:rPr lang="en-US" sz="1700" dirty="0" smtClean="0"/>
              <a:t>		  (win/lose)		                  (win/win)</a:t>
            </a:r>
          </a:p>
          <a:p>
            <a:pPr marL="365125" indent="-255588">
              <a:lnSpc>
                <a:spcPct val="80000"/>
              </a:lnSpc>
              <a:buFontTx/>
              <a:buNone/>
            </a:pPr>
            <a:endParaRPr lang="en-US" sz="1700" dirty="0" smtClean="0"/>
          </a:p>
          <a:p>
            <a:pPr marL="365125" indent="-255588">
              <a:lnSpc>
                <a:spcPct val="80000"/>
              </a:lnSpc>
              <a:buFontTx/>
              <a:buNone/>
            </a:pPr>
            <a:endParaRPr lang="en-US" sz="1700" dirty="0" smtClean="0"/>
          </a:p>
          <a:p>
            <a:pPr marL="365125" indent="-255588">
              <a:lnSpc>
                <a:spcPct val="80000"/>
              </a:lnSpc>
              <a:buFontTx/>
              <a:buNone/>
            </a:pPr>
            <a:r>
              <a:rPr lang="en-US" sz="1700" dirty="0" smtClean="0"/>
              <a:t>						</a:t>
            </a:r>
            <a:r>
              <a:rPr lang="en-US" sz="2800" b="1" dirty="0" smtClean="0"/>
              <a:t>Compromising</a:t>
            </a:r>
          </a:p>
          <a:p>
            <a:pPr marL="365125" indent="-255588">
              <a:lnSpc>
                <a:spcPct val="80000"/>
              </a:lnSpc>
              <a:buFontTx/>
              <a:buNone/>
            </a:pPr>
            <a:r>
              <a:rPr lang="en-US" sz="1700" dirty="0" smtClean="0"/>
              <a:t>				            	               (win/win) (lose/lose)</a:t>
            </a:r>
          </a:p>
          <a:p>
            <a:pPr marL="365125" indent="-255588">
              <a:lnSpc>
                <a:spcPct val="80000"/>
              </a:lnSpc>
              <a:buFontTx/>
              <a:buNone/>
            </a:pPr>
            <a:endParaRPr lang="en-US" sz="1700" dirty="0" smtClean="0"/>
          </a:p>
          <a:p>
            <a:pPr marL="365125" indent="-255588">
              <a:lnSpc>
                <a:spcPct val="80000"/>
              </a:lnSpc>
              <a:buFontTx/>
              <a:buNone/>
            </a:pPr>
            <a:endParaRPr lang="en-US" sz="1700" dirty="0" smtClean="0"/>
          </a:p>
          <a:p>
            <a:pPr marL="365125" indent="-255588">
              <a:lnSpc>
                <a:spcPct val="80000"/>
              </a:lnSpc>
              <a:buFontTx/>
              <a:buNone/>
            </a:pPr>
            <a:endParaRPr lang="en-US" sz="1700" dirty="0" smtClean="0"/>
          </a:p>
          <a:p>
            <a:pPr marL="365125" indent="-255588">
              <a:lnSpc>
                <a:spcPct val="80000"/>
              </a:lnSpc>
              <a:buFontTx/>
              <a:buNone/>
            </a:pPr>
            <a:r>
              <a:rPr lang="en-US" sz="1700" dirty="0" smtClean="0"/>
              <a:t>				 </a:t>
            </a:r>
            <a:r>
              <a:rPr lang="en-US" sz="2800" b="1" dirty="0" smtClean="0"/>
              <a:t>Avoiding</a:t>
            </a:r>
            <a:r>
              <a:rPr lang="en-US" sz="2000" dirty="0" smtClean="0"/>
              <a:t>		</a:t>
            </a:r>
            <a:r>
              <a:rPr lang="en-US" sz="2800" b="1" dirty="0" smtClean="0"/>
              <a:t>        Accommodating</a:t>
            </a:r>
          </a:p>
          <a:p>
            <a:pPr marL="365125" indent="-255588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			    </a:t>
            </a:r>
            <a:r>
              <a:rPr lang="en-US" sz="1700" dirty="0" smtClean="0"/>
              <a:t>(lose/lose)</a:t>
            </a:r>
            <a:r>
              <a:rPr lang="en-US" sz="1200" dirty="0" smtClean="0"/>
              <a:t>		   </a:t>
            </a:r>
            <a:r>
              <a:rPr lang="en-US" sz="1700" dirty="0" smtClean="0"/>
              <a:t>                   (win/lose) 	</a:t>
            </a:r>
          </a:p>
          <a:p>
            <a:pPr marL="365125" indent="-255588">
              <a:lnSpc>
                <a:spcPct val="80000"/>
              </a:lnSpc>
              <a:buFontTx/>
              <a:buNone/>
            </a:pPr>
            <a:endParaRPr lang="en-US" sz="1700" dirty="0" smtClean="0"/>
          </a:p>
          <a:p>
            <a:pPr marL="365125" indent="-255588">
              <a:lnSpc>
                <a:spcPct val="80000"/>
              </a:lnSpc>
              <a:buFontTx/>
              <a:buNone/>
            </a:pPr>
            <a:endParaRPr lang="en-US" sz="1700" dirty="0" smtClean="0"/>
          </a:p>
          <a:p>
            <a:pPr marL="365125" indent="-255588">
              <a:lnSpc>
                <a:spcPct val="80000"/>
              </a:lnSpc>
              <a:buFontTx/>
              <a:buNone/>
            </a:pPr>
            <a:r>
              <a:rPr lang="en-US" sz="1700" dirty="0" smtClean="0"/>
              <a:t>				             </a:t>
            </a:r>
            <a:r>
              <a:rPr lang="en-US" b="1" dirty="0" smtClean="0"/>
              <a:t>Concern for Others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1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Conflict Styles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819400" y="1524000"/>
            <a:ext cx="1" cy="3733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19400" y="5257800"/>
            <a:ext cx="525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900" dirty="0" smtClean="0"/>
              <a:t>AVOIDING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How do people act when using this style?</a:t>
            </a:r>
          </a:p>
          <a:p>
            <a:pPr lvl="1"/>
            <a:r>
              <a:rPr lang="en-US" sz="3200" i="1" dirty="0" smtClean="0"/>
              <a:t>Diplomatically side-step the issue, ignore, hide, procrastinate, deny there is a problem</a:t>
            </a:r>
          </a:p>
          <a:p>
            <a:r>
              <a:rPr lang="en-US" sz="3200" dirty="0" smtClean="0"/>
              <a:t>When would you use this style?</a:t>
            </a:r>
          </a:p>
          <a:p>
            <a:pPr lvl="1"/>
            <a:r>
              <a:rPr lang="en-US" sz="3200" i="1" dirty="0" smtClean="0"/>
              <a:t>When it isn’t important to you, not worth it to engage</a:t>
            </a:r>
          </a:p>
          <a:p>
            <a:r>
              <a:rPr lang="en-US" sz="3200" dirty="0" smtClean="0"/>
              <a:t>When wouldn’t you use this style?</a:t>
            </a:r>
          </a:p>
          <a:p>
            <a:pPr lvl="1"/>
            <a:r>
              <a:rPr lang="en-US" sz="3200" i="1" dirty="0" smtClean="0"/>
              <a:t>When the conflict continues, no one’s needs are being met</a:t>
            </a:r>
          </a:p>
          <a:p>
            <a:pPr lvl="1"/>
            <a:endParaRPr lang="en-US" sz="3200" i="1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900" dirty="0" smtClean="0"/>
              <a:t>ACCOMMODATING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600200"/>
            <a:ext cx="8153400" cy="4525963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What behaviors are present with this style?</a:t>
            </a:r>
          </a:p>
          <a:p>
            <a:pPr lvl="1"/>
            <a:r>
              <a:rPr lang="en-US" sz="3200" i="1" dirty="0" smtClean="0"/>
              <a:t>Smiling, listening, giving in, obeying, apologizing</a:t>
            </a:r>
            <a:endParaRPr lang="en-US" sz="3200" dirty="0" smtClean="0"/>
          </a:p>
          <a:p>
            <a:r>
              <a:rPr lang="en-US" sz="3200" dirty="0" smtClean="0"/>
              <a:t>When would you use this style?</a:t>
            </a:r>
          </a:p>
          <a:p>
            <a:pPr lvl="1"/>
            <a:r>
              <a:rPr lang="en-US" sz="3200" i="1" dirty="0" smtClean="0"/>
              <a:t>It’s not that important to you, not necessary to understand other person’s interests</a:t>
            </a:r>
          </a:p>
          <a:p>
            <a:r>
              <a:rPr lang="en-US" sz="3200" dirty="0" smtClean="0"/>
              <a:t>When wouldn’t you use this style?</a:t>
            </a:r>
          </a:p>
          <a:p>
            <a:pPr lvl="1"/>
            <a:r>
              <a:rPr lang="en-US" sz="3200" i="1" dirty="0" smtClean="0"/>
              <a:t>A fast decision is needed, not a lot of commitment involved in the process</a:t>
            </a:r>
          </a:p>
          <a:p>
            <a:endParaRPr lang="en-US" sz="3200" i="1" dirty="0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COMPETING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524000"/>
            <a:ext cx="8534400" cy="441801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How do people act when using this style?</a:t>
            </a:r>
          </a:p>
          <a:p>
            <a:pPr lvl="1">
              <a:lnSpc>
                <a:spcPct val="90000"/>
              </a:lnSpc>
            </a:pPr>
            <a:r>
              <a:rPr lang="en-US" sz="3200" i="1" dirty="0" smtClean="0"/>
              <a:t>Assert their position, debate, shout, interrupt, do not give in, possible physical contact/violence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When would you use this style?</a:t>
            </a:r>
          </a:p>
          <a:p>
            <a:pPr lvl="1">
              <a:lnSpc>
                <a:spcPct val="90000"/>
              </a:lnSpc>
            </a:pPr>
            <a:r>
              <a:rPr lang="en-US" sz="3200" i="1" dirty="0" smtClean="0"/>
              <a:t>Emergencies, when you are being taken advantage of/manipulated, when you really want to win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When wouldn’t you use this style?</a:t>
            </a:r>
          </a:p>
          <a:p>
            <a:pPr lvl="1">
              <a:lnSpc>
                <a:spcPct val="90000"/>
              </a:lnSpc>
            </a:pPr>
            <a:r>
              <a:rPr lang="en-US" sz="3200" i="1" dirty="0" smtClean="0"/>
              <a:t>When the relationship takes precedence over your winning</a:t>
            </a:r>
          </a:p>
          <a:p>
            <a:pPr>
              <a:lnSpc>
                <a:spcPct val="90000"/>
              </a:lnSpc>
            </a:pPr>
            <a:endParaRPr lang="en-US" sz="3200" i="1" dirty="0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900" dirty="0" smtClean="0"/>
              <a:t>COLLABORATING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1" y="1939925"/>
            <a:ext cx="8458200" cy="45370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How do people act when using this style?</a:t>
            </a:r>
          </a:p>
          <a:p>
            <a:pPr lvl="1">
              <a:lnSpc>
                <a:spcPct val="90000"/>
              </a:lnSpc>
            </a:pPr>
            <a:r>
              <a:rPr lang="en-US" sz="3200" i="1" dirty="0" smtClean="0"/>
              <a:t>Listen, identify interests, explore issue in depth, find ways to improve relationship 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When would you use this style?</a:t>
            </a:r>
          </a:p>
          <a:p>
            <a:pPr lvl="1">
              <a:lnSpc>
                <a:spcPct val="90000"/>
              </a:lnSpc>
            </a:pPr>
            <a:r>
              <a:rPr lang="en-US" sz="3200" i="1" dirty="0" smtClean="0"/>
              <a:t>Long-term relationships, you have the time to commit to the process, you want a lot of buy-in, involvement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When wouldn’t you use this style?</a:t>
            </a:r>
          </a:p>
          <a:p>
            <a:pPr lvl="1">
              <a:lnSpc>
                <a:spcPct val="90000"/>
              </a:lnSpc>
            </a:pPr>
            <a:r>
              <a:rPr lang="en-US" sz="3200" i="1" dirty="0" smtClean="0"/>
              <a:t>Time factor, leadership is more important, situation does not require this process</a:t>
            </a:r>
          </a:p>
          <a:p>
            <a:pPr lvl="1">
              <a:lnSpc>
                <a:spcPct val="90000"/>
              </a:lnSpc>
            </a:pPr>
            <a:endParaRPr lang="en-US" sz="3200" i="1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/>
              <a:t>COMPROMISING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686800" cy="5029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How do people act when using this style?</a:t>
            </a:r>
          </a:p>
          <a:p>
            <a:pPr lvl="1"/>
            <a:r>
              <a:rPr lang="en-US" sz="3200" i="1" dirty="0" smtClean="0"/>
              <a:t>Make concessions, seek to split the difference, find happy medium</a:t>
            </a:r>
            <a:endParaRPr lang="en-US" sz="3200" dirty="0" smtClean="0"/>
          </a:p>
          <a:p>
            <a:r>
              <a:rPr lang="en-US" sz="3200" dirty="0" smtClean="0"/>
              <a:t>When would you use this style?</a:t>
            </a:r>
          </a:p>
          <a:p>
            <a:pPr lvl="1"/>
            <a:r>
              <a:rPr lang="en-US" sz="3200" i="1" dirty="0" smtClean="0"/>
              <a:t>When you don’t have the time and energy, need for a fast solution, relationship isn’t that important</a:t>
            </a:r>
          </a:p>
          <a:p>
            <a:r>
              <a:rPr lang="en-US" sz="3200" dirty="0" smtClean="0"/>
              <a:t>When wouldn’t you use this style?</a:t>
            </a:r>
          </a:p>
          <a:p>
            <a:pPr lvl="1"/>
            <a:r>
              <a:rPr lang="en-US" sz="3200" i="1" dirty="0" smtClean="0"/>
              <a:t>When determining interests to enhance the relationship is more important than a quick solution</a:t>
            </a: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When to use which style…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8975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much time to do you have (i.e., does action need to be taken immediately?)</a:t>
            </a:r>
          </a:p>
          <a:p>
            <a:r>
              <a:rPr lang="en-US" sz="3200" dirty="0" smtClean="0"/>
              <a:t>What have you already tried?</a:t>
            </a:r>
          </a:p>
          <a:p>
            <a:r>
              <a:rPr lang="en-US" sz="3200" dirty="0" smtClean="0"/>
              <a:t>How important is the issue to you?</a:t>
            </a:r>
          </a:p>
          <a:p>
            <a:r>
              <a:rPr lang="en-US" sz="3200" dirty="0" smtClean="0"/>
              <a:t>Is there a relationship?</a:t>
            </a:r>
          </a:p>
          <a:p>
            <a:r>
              <a:rPr lang="en-US" sz="3200" dirty="0" smtClean="0"/>
              <a:t>Is there a possibility you are wrong?</a:t>
            </a:r>
          </a:p>
          <a:p>
            <a:r>
              <a:rPr lang="en-US" sz="3200" dirty="0" smtClean="0"/>
              <a:t>Has this ever happened before?</a:t>
            </a:r>
          </a:p>
          <a:p>
            <a:r>
              <a:rPr lang="en-US" sz="3200" dirty="0" smtClean="0"/>
              <a:t>Is there a difference in power?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Today’s 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81534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dirty="0" smtClean="0"/>
              <a:t>Crucial Conversations teaser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Conflict Styles</a:t>
            </a:r>
          </a:p>
          <a:p>
            <a:pPr>
              <a:lnSpc>
                <a:spcPct val="90000"/>
              </a:lnSpc>
            </a:pPr>
            <a:r>
              <a:rPr lang="en-US" sz="4000" dirty="0" err="1" smtClean="0"/>
              <a:t>DiSC</a:t>
            </a:r>
            <a:r>
              <a:rPr lang="en-US" sz="4000" dirty="0" smtClean="0"/>
              <a:t> Personality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Scenario: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r>
              <a:rPr lang="en-US" sz="3200" dirty="0" smtClean="0"/>
              <a:t>A co-worker recently stopped friendly conversations with you.  You are unsure why.  Yesterday, this co-worker came into your office, slammed the door shut behind her, and began screaming at you for not completing an important report.  After a few minutes of screaming, she left your office.  </a:t>
            </a:r>
          </a:p>
          <a:p>
            <a:endParaRPr lang="en-US" sz="3200" dirty="0" smtClean="0"/>
          </a:p>
          <a:p>
            <a:r>
              <a:rPr lang="en-US" sz="3200" dirty="0" smtClean="0"/>
              <a:t>What conflict styles have you used?  What other options do you have at this point?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1"/>
          <p:cNvSpPr>
            <a:spLocks noGrp="1"/>
          </p:cNvSpPr>
          <p:nvPr>
            <p:ph idx="4294967295"/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pPr marL="365125" indent="-255588">
              <a:lnSpc>
                <a:spcPct val="80000"/>
              </a:lnSpc>
            </a:pPr>
            <a:endParaRPr lang="en-US" sz="1700" dirty="0" smtClean="0"/>
          </a:p>
          <a:p>
            <a:pPr marL="365125" indent="-255588">
              <a:lnSpc>
                <a:spcPct val="80000"/>
              </a:lnSpc>
              <a:buFontTx/>
              <a:buNone/>
            </a:pPr>
            <a:r>
              <a:rPr lang="en-US" b="1" dirty="0" smtClean="0"/>
              <a:t>    Concern</a:t>
            </a:r>
            <a:r>
              <a:rPr lang="en-US" sz="1700" dirty="0" smtClean="0"/>
              <a:t>		 </a:t>
            </a:r>
            <a:r>
              <a:rPr lang="en-US" sz="2800" b="1" dirty="0" smtClean="0"/>
              <a:t>Competing	</a:t>
            </a:r>
            <a:r>
              <a:rPr lang="en-US" sz="2000" dirty="0" smtClean="0"/>
              <a:t>	</a:t>
            </a:r>
            <a:r>
              <a:rPr lang="en-US" sz="2800" dirty="0" smtClean="0"/>
              <a:t>            </a:t>
            </a:r>
            <a:r>
              <a:rPr lang="en-US" sz="2800" b="1" dirty="0" smtClean="0"/>
              <a:t>Collaborating</a:t>
            </a:r>
          </a:p>
          <a:p>
            <a:pPr marL="365125" indent="-255588">
              <a:lnSpc>
                <a:spcPct val="80000"/>
              </a:lnSpc>
              <a:buFontTx/>
              <a:buNone/>
            </a:pPr>
            <a:r>
              <a:rPr lang="en-US" sz="2600" dirty="0" smtClean="0"/>
              <a:t>     </a:t>
            </a:r>
            <a:r>
              <a:rPr lang="en-US" b="1" dirty="0" smtClean="0"/>
              <a:t>for Self</a:t>
            </a:r>
            <a:r>
              <a:rPr lang="en-US" sz="1700" dirty="0" smtClean="0"/>
              <a:t>		  (win/lose)		                  (win/win)</a:t>
            </a:r>
          </a:p>
          <a:p>
            <a:pPr marL="365125" indent="-255588">
              <a:lnSpc>
                <a:spcPct val="80000"/>
              </a:lnSpc>
              <a:buFontTx/>
              <a:buNone/>
            </a:pPr>
            <a:endParaRPr lang="en-US" sz="1700" dirty="0" smtClean="0"/>
          </a:p>
          <a:p>
            <a:pPr marL="365125" indent="-255588">
              <a:lnSpc>
                <a:spcPct val="80000"/>
              </a:lnSpc>
              <a:buFontTx/>
              <a:buNone/>
            </a:pPr>
            <a:endParaRPr lang="en-US" sz="1700" dirty="0" smtClean="0"/>
          </a:p>
          <a:p>
            <a:pPr marL="365125" indent="-255588">
              <a:lnSpc>
                <a:spcPct val="80000"/>
              </a:lnSpc>
              <a:buFontTx/>
              <a:buNone/>
            </a:pPr>
            <a:r>
              <a:rPr lang="en-US" sz="1700" dirty="0" smtClean="0"/>
              <a:t>						</a:t>
            </a:r>
            <a:r>
              <a:rPr lang="en-US" sz="2800" b="1" dirty="0" smtClean="0"/>
              <a:t>Compromising</a:t>
            </a:r>
          </a:p>
          <a:p>
            <a:pPr marL="365125" indent="-255588">
              <a:lnSpc>
                <a:spcPct val="80000"/>
              </a:lnSpc>
              <a:buFontTx/>
              <a:buNone/>
            </a:pPr>
            <a:r>
              <a:rPr lang="en-US" sz="1700" dirty="0" smtClean="0"/>
              <a:t>				            	               (win/win) (lose/lose)</a:t>
            </a:r>
          </a:p>
          <a:p>
            <a:pPr marL="365125" indent="-255588">
              <a:lnSpc>
                <a:spcPct val="80000"/>
              </a:lnSpc>
              <a:buFontTx/>
              <a:buNone/>
            </a:pPr>
            <a:endParaRPr lang="en-US" sz="1700" dirty="0" smtClean="0"/>
          </a:p>
          <a:p>
            <a:pPr marL="365125" indent="-255588">
              <a:lnSpc>
                <a:spcPct val="80000"/>
              </a:lnSpc>
              <a:buFontTx/>
              <a:buNone/>
            </a:pPr>
            <a:endParaRPr lang="en-US" sz="1700" dirty="0" smtClean="0"/>
          </a:p>
          <a:p>
            <a:pPr marL="365125" indent="-255588">
              <a:lnSpc>
                <a:spcPct val="80000"/>
              </a:lnSpc>
              <a:buFontTx/>
              <a:buNone/>
            </a:pPr>
            <a:endParaRPr lang="en-US" sz="1700" dirty="0" smtClean="0"/>
          </a:p>
          <a:p>
            <a:pPr marL="365125" indent="-255588">
              <a:lnSpc>
                <a:spcPct val="80000"/>
              </a:lnSpc>
              <a:buFontTx/>
              <a:buNone/>
            </a:pPr>
            <a:r>
              <a:rPr lang="en-US" sz="1700" dirty="0" smtClean="0"/>
              <a:t>				 </a:t>
            </a:r>
            <a:r>
              <a:rPr lang="en-US" sz="2800" b="1" dirty="0" smtClean="0"/>
              <a:t>Avoiding</a:t>
            </a:r>
            <a:r>
              <a:rPr lang="en-US" sz="2000" dirty="0" smtClean="0"/>
              <a:t>		</a:t>
            </a:r>
            <a:r>
              <a:rPr lang="en-US" sz="2800" b="1" dirty="0" smtClean="0"/>
              <a:t>        Accommodating</a:t>
            </a:r>
          </a:p>
          <a:p>
            <a:pPr marL="365125" indent="-255588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			    </a:t>
            </a:r>
            <a:r>
              <a:rPr lang="en-US" sz="1700" dirty="0" smtClean="0"/>
              <a:t>(lose/lose)</a:t>
            </a:r>
            <a:r>
              <a:rPr lang="en-US" sz="1200" dirty="0" smtClean="0"/>
              <a:t>		   </a:t>
            </a:r>
            <a:r>
              <a:rPr lang="en-US" sz="1700" dirty="0" smtClean="0"/>
              <a:t>                   (win/lose) 	</a:t>
            </a:r>
          </a:p>
          <a:p>
            <a:pPr marL="365125" indent="-255588">
              <a:lnSpc>
                <a:spcPct val="80000"/>
              </a:lnSpc>
              <a:buFontTx/>
              <a:buNone/>
            </a:pPr>
            <a:endParaRPr lang="en-US" sz="1700" dirty="0" smtClean="0"/>
          </a:p>
          <a:p>
            <a:pPr marL="365125" indent="-255588">
              <a:lnSpc>
                <a:spcPct val="80000"/>
              </a:lnSpc>
              <a:buFontTx/>
              <a:buNone/>
            </a:pPr>
            <a:endParaRPr lang="en-US" sz="1700" dirty="0" smtClean="0"/>
          </a:p>
          <a:p>
            <a:pPr marL="365125" indent="-255588">
              <a:lnSpc>
                <a:spcPct val="80000"/>
              </a:lnSpc>
              <a:buFontTx/>
              <a:buNone/>
            </a:pPr>
            <a:r>
              <a:rPr lang="en-US" sz="1700" dirty="0" smtClean="0"/>
              <a:t>				             </a:t>
            </a:r>
            <a:r>
              <a:rPr lang="en-US" b="1" dirty="0" smtClean="0"/>
              <a:t>Concern for Others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1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Conflict Styles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819400" y="1524000"/>
            <a:ext cx="1" cy="3733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19400" y="5257800"/>
            <a:ext cx="525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</a:t>
            </a:r>
            <a:r>
              <a:rPr lang="en-US" dirty="0" smtClean="0"/>
              <a:t> Personality Profile - Teaser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695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152" y="91440"/>
            <a:ext cx="6711696" cy="667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328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 pitchFamily="18" charset="0"/>
              </a:rPr>
              <a:t>          Understanding “D”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2667000"/>
            <a:ext cx="7391400" cy="3886200"/>
          </a:xfrm>
        </p:spPr>
        <p:txBody>
          <a:bodyPr/>
          <a:lstStyle/>
          <a:p>
            <a:r>
              <a:rPr lang="en-US" sz="2400"/>
              <a:t>High ego strength</a:t>
            </a:r>
          </a:p>
          <a:p>
            <a:r>
              <a:rPr lang="en-US" sz="2400"/>
              <a:t>Strong-willed</a:t>
            </a:r>
          </a:p>
          <a:p>
            <a:r>
              <a:rPr lang="en-US" sz="2400"/>
              <a:t>Decisive, Direct</a:t>
            </a:r>
          </a:p>
          <a:p>
            <a:r>
              <a:rPr lang="en-US" sz="2400"/>
              <a:t>Efficient, Energetic</a:t>
            </a:r>
          </a:p>
          <a:p>
            <a:r>
              <a:rPr lang="en-US" sz="2400"/>
              <a:t>Competitive</a:t>
            </a:r>
          </a:p>
          <a:p>
            <a:r>
              <a:rPr lang="en-US" sz="2400"/>
              <a:t>Independent, Risk-Taker</a:t>
            </a:r>
          </a:p>
          <a:p>
            <a:r>
              <a:rPr lang="en-US" sz="2400"/>
              <a:t>Practical, wants bottom-line answers</a:t>
            </a:r>
          </a:p>
          <a:p>
            <a:r>
              <a:rPr lang="en-US" sz="2400"/>
              <a:t>Likes to take charge, be in charge</a:t>
            </a:r>
          </a:p>
          <a:p>
            <a:r>
              <a:rPr lang="en-US" sz="2400"/>
              <a:t>Active and in a hurry</a:t>
            </a:r>
          </a:p>
        </p:txBody>
      </p:sp>
      <p:pic>
        <p:nvPicPr>
          <p:cNvPr id="15364" name="Picture 4" descr="DiSC log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122238"/>
            <a:ext cx="1066800" cy="1052513"/>
          </a:xfrm>
          <a:noFill/>
          <a:ln/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52400" y="2057400"/>
            <a:ext cx="899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</a:rPr>
              <a:t>Key characteristics of people with high “D” tendencies:</a:t>
            </a:r>
          </a:p>
        </p:txBody>
      </p:sp>
    </p:spTree>
    <p:extLst>
      <p:ext uri="{BB962C8B-B14F-4D97-AF65-F5344CB8AC3E}">
        <p14:creationId xmlns:p14="http://schemas.microsoft.com/office/powerpoint/2010/main" val="2330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 pitchFamily="18" charset="0"/>
              </a:rPr>
              <a:t>          Understanding “i”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2667000"/>
            <a:ext cx="7391400" cy="3886200"/>
          </a:xfrm>
        </p:spPr>
        <p:txBody>
          <a:bodyPr/>
          <a:lstStyle/>
          <a:p>
            <a:r>
              <a:rPr lang="en-US" sz="2400"/>
              <a:t>Optimistic</a:t>
            </a:r>
          </a:p>
          <a:p>
            <a:r>
              <a:rPr lang="en-US" sz="2400"/>
              <a:t>Enthusiastic, Emotional</a:t>
            </a:r>
          </a:p>
          <a:p>
            <a:r>
              <a:rPr lang="en-US" sz="2400"/>
              <a:t>Persuasive</a:t>
            </a:r>
          </a:p>
          <a:p>
            <a:r>
              <a:rPr lang="en-US" sz="2400"/>
              <a:t>Animated, Fun-Loving</a:t>
            </a:r>
          </a:p>
          <a:p>
            <a:r>
              <a:rPr lang="en-US" sz="2400"/>
              <a:t>Very Verbal, Talkative, Lots of stories</a:t>
            </a:r>
          </a:p>
          <a:p>
            <a:r>
              <a:rPr lang="en-US" sz="2400"/>
              <a:t>Involved with people</a:t>
            </a:r>
          </a:p>
          <a:p>
            <a:r>
              <a:rPr lang="en-US" sz="2400"/>
              <a:t>Stimulating, Entertaining</a:t>
            </a:r>
          </a:p>
          <a:p>
            <a:r>
              <a:rPr lang="en-US" sz="2400"/>
              <a:t>Very Outgoing</a:t>
            </a:r>
          </a:p>
          <a:p>
            <a:r>
              <a:rPr lang="en-US" sz="2400"/>
              <a:t>Active</a:t>
            </a:r>
          </a:p>
        </p:txBody>
      </p:sp>
      <p:pic>
        <p:nvPicPr>
          <p:cNvPr id="17412" name="Picture 4" descr="DiSC log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1435" y="122238"/>
            <a:ext cx="1066800" cy="1052513"/>
          </a:xfrm>
          <a:noFill/>
          <a:ln/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52400" y="2057400"/>
            <a:ext cx="899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</a:rPr>
              <a:t>Key characteristics of people with high “i” tendencies:</a:t>
            </a:r>
          </a:p>
        </p:txBody>
      </p:sp>
    </p:spTree>
    <p:extLst>
      <p:ext uri="{BB962C8B-B14F-4D97-AF65-F5344CB8AC3E}">
        <p14:creationId xmlns:p14="http://schemas.microsoft.com/office/powerpoint/2010/main" val="195429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 pitchFamily="18" charset="0"/>
              </a:rPr>
              <a:t>          Understanding “S”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2667000"/>
            <a:ext cx="7391400" cy="3886200"/>
          </a:xfrm>
        </p:spPr>
        <p:txBody>
          <a:bodyPr/>
          <a:lstStyle/>
          <a:p>
            <a:r>
              <a:rPr lang="en-US" sz="2400"/>
              <a:t>Patient, Loyal</a:t>
            </a:r>
          </a:p>
          <a:p>
            <a:r>
              <a:rPr lang="en-US" sz="2400"/>
              <a:t>Good listeners</a:t>
            </a:r>
          </a:p>
          <a:p>
            <a:r>
              <a:rPr lang="en-US" sz="2400"/>
              <a:t>Team Player</a:t>
            </a:r>
          </a:p>
          <a:p>
            <a:r>
              <a:rPr lang="en-US" sz="2400"/>
              <a:t>Relaxed, Easy-going, Friendly</a:t>
            </a:r>
          </a:p>
          <a:p>
            <a:r>
              <a:rPr lang="en-US" sz="2400"/>
              <a:t>Speaks softly</a:t>
            </a:r>
          </a:p>
          <a:p>
            <a:r>
              <a:rPr lang="en-US" sz="2400"/>
              <a:t>Calming influence</a:t>
            </a:r>
          </a:p>
          <a:p>
            <a:r>
              <a:rPr lang="en-US" sz="2400"/>
              <a:t>Supportive</a:t>
            </a:r>
          </a:p>
          <a:p>
            <a:r>
              <a:rPr lang="en-US" sz="2400"/>
              <a:t>Reserved</a:t>
            </a:r>
          </a:p>
          <a:p>
            <a:r>
              <a:rPr lang="en-US" sz="2400"/>
              <a:t>Prefers stability, methodical approach</a:t>
            </a:r>
          </a:p>
        </p:txBody>
      </p:sp>
      <p:pic>
        <p:nvPicPr>
          <p:cNvPr id="19460" name="Picture 4" descr="DiSC log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145387"/>
            <a:ext cx="1066800" cy="1052513"/>
          </a:xfrm>
          <a:noFill/>
          <a:ln/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52400" y="2057400"/>
            <a:ext cx="899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</a:rPr>
              <a:t>Key characteristics of people with high “S” tendencies:</a:t>
            </a:r>
          </a:p>
        </p:txBody>
      </p:sp>
    </p:spTree>
    <p:extLst>
      <p:ext uri="{BB962C8B-B14F-4D97-AF65-F5344CB8AC3E}">
        <p14:creationId xmlns:p14="http://schemas.microsoft.com/office/powerpoint/2010/main" val="229257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 pitchFamily="18" charset="0"/>
              </a:rPr>
              <a:t>          Understanding “C”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2667000"/>
            <a:ext cx="73914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Gives attention to high standards, perfectionist</a:t>
            </a:r>
          </a:p>
          <a:p>
            <a:pPr>
              <a:lnSpc>
                <a:spcPct val="90000"/>
              </a:lnSpc>
            </a:pPr>
            <a:r>
              <a:rPr lang="en-US" sz="2400"/>
              <a:t>Accuracy, Analytical thinking</a:t>
            </a:r>
          </a:p>
          <a:p>
            <a:pPr>
              <a:lnSpc>
                <a:spcPct val="90000"/>
              </a:lnSpc>
            </a:pPr>
            <a:r>
              <a:rPr lang="en-US" sz="2400"/>
              <a:t>Persistent</a:t>
            </a:r>
          </a:p>
          <a:p>
            <a:pPr>
              <a:lnSpc>
                <a:spcPct val="90000"/>
              </a:lnSpc>
            </a:pPr>
            <a:r>
              <a:rPr lang="en-US" sz="2400"/>
              <a:t>Quality control, Very detailed</a:t>
            </a:r>
          </a:p>
          <a:p>
            <a:pPr>
              <a:lnSpc>
                <a:spcPct val="90000"/>
              </a:lnSpc>
            </a:pPr>
            <a:r>
              <a:rPr lang="en-US" sz="2400"/>
              <a:t>Responds with caution</a:t>
            </a:r>
          </a:p>
          <a:p>
            <a:pPr>
              <a:lnSpc>
                <a:spcPct val="90000"/>
              </a:lnSpc>
            </a:pPr>
            <a:r>
              <a:rPr lang="en-US" sz="2400"/>
              <a:t>Speaks without emotion</a:t>
            </a:r>
          </a:p>
          <a:p>
            <a:pPr>
              <a:lnSpc>
                <a:spcPct val="90000"/>
              </a:lnSpc>
            </a:pPr>
            <a:r>
              <a:rPr lang="en-US" sz="2400"/>
              <a:t>Precise, Diplomatic</a:t>
            </a:r>
          </a:p>
          <a:p>
            <a:pPr>
              <a:lnSpc>
                <a:spcPct val="90000"/>
              </a:lnSpc>
            </a:pPr>
            <a:r>
              <a:rPr lang="en-US" sz="2400"/>
              <a:t>Reserved with expressions and feelings</a:t>
            </a:r>
          </a:p>
          <a:p>
            <a:pPr>
              <a:lnSpc>
                <a:spcPct val="90000"/>
              </a:lnSpc>
            </a:pPr>
            <a:r>
              <a:rPr lang="en-US" sz="2400"/>
              <a:t>Prefers a lot of information, Factual</a:t>
            </a:r>
          </a:p>
          <a:p>
            <a:pPr>
              <a:lnSpc>
                <a:spcPct val="90000"/>
              </a:lnSpc>
            </a:pPr>
            <a:r>
              <a:rPr lang="en-US" sz="2400"/>
              <a:t>Uses indirect approaches to conflict</a:t>
            </a:r>
          </a:p>
        </p:txBody>
      </p:sp>
      <p:pic>
        <p:nvPicPr>
          <p:cNvPr id="21508" name="Picture 4" descr="DiSC log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6159" y="158750"/>
            <a:ext cx="1066800" cy="1052513"/>
          </a:xfrm>
          <a:noFill/>
          <a:ln/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52400" y="2057400"/>
            <a:ext cx="899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</a:rPr>
              <a:t>Key characteristics of people with high “C” tendencies:</a:t>
            </a:r>
          </a:p>
        </p:txBody>
      </p:sp>
    </p:spTree>
    <p:extLst>
      <p:ext uri="{BB962C8B-B14F-4D97-AF65-F5344CB8AC3E}">
        <p14:creationId xmlns:p14="http://schemas.microsoft.com/office/powerpoint/2010/main" val="58447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845" y="9455"/>
            <a:ext cx="6000750" cy="12858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Name that style:  email decoding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964" y="2035969"/>
            <a:ext cx="6561631" cy="43934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375" dirty="0"/>
              <a:t>Formal, detailed, serious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375" dirty="0"/>
              <a:t>Happy tone, </a:t>
            </a:r>
            <a:r>
              <a:rPr lang="en-US" sz="3375" dirty="0">
                <a:sym typeface="Wingdings" panose="05000000000000000000" pitchFamily="2" charset="2"/>
              </a:rPr>
              <a:t> , colors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375" dirty="0">
                <a:sym typeface="Wingdings" panose="05000000000000000000" pitchFamily="2" charset="2"/>
              </a:rPr>
              <a:t>States purpose, brief notification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375" dirty="0">
                <a:sym typeface="Wingdings" panose="05000000000000000000" pitchFamily="2" charset="2"/>
              </a:rPr>
              <a:t>Friendly, methodical approach</a:t>
            </a:r>
            <a:endParaRPr lang="en-US" sz="3375" dirty="0"/>
          </a:p>
        </p:txBody>
      </p:sp>
    </p:spTree>
    <p:extLst>
      <p:ext uri="{BB962C8B-B14F-4D97-AF65-F5344CB8AC3E}">
        <p14:creationId xmlns:p14="http://schemas.microsoft.com/office/powerpoint/2010/main" val="414371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06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Style Under Stress?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2960" y="2241551"/>
            <a:ext cx="7543800" cy="301752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Take the assessment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Why would it be important to know this?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How can you use this?</a:t>
            </a:r>
          </a:p>
        </p:txBody>
      </p:sp>
    </p:spTree>
    <p:extLst>
      <p:ext uri="{BB962C8B-B14F-4D97-AF65-F5344CB8AC3E}">
        <p14:creationId xmlns:p14="http://schemas.microsoft.com/office/powerpoint/2010/main" val="285114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 Are Here to Help!</a:t>
            </a:r>
          </a:p>
        </p:txBody>
      </p:sp>
      <p:sp>
        <p:nvSpPr>
          <p:cNvPr id="45058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45059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The Ombuds Office is on both campuses:</a:t>
            </a:r>
          </a:p>
          <a:p>
            <a:pPr lvl="1"/>
            <a:r>
              <a:rPr lang="en-US" sz="3600" dirty="0" smtClean="0"/>
              <a:t>Anschutz – Building 500, Room 7005C</a:t>
            </a:r>
          </a:p>
          <a:p>
            <a:pPr lvl="1"/>
            <a:r>
              <a:rPr lang="en-US" sz="3600" dirty="0" smtClean="0"/>
              <a:t>Denver – LSC, Room 1003</a:t>
            </a:r>
          </a:p>
          <a:p>
            <a:pPr lvl="1"/>
            <a:r>
              <a:rPr lang="en-US" sz="3600" dirty="0" smtClean="0"/>
              <a:t>www.ucdenver.edu/ombuds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97662" cy="868605"/>
          </a:xfrm>
        </p:spPr>
        <p:txBody>
          <a:bodyPr/>
          <a:lstStyle/>
          <a:p>
            <a:r>
              <a:rPr lang="en-US" dirty="0" smtClean="0"/>
              <a:t>Examples of Silence and Violence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352310" y="1876388"/>
            <a:ext cx="4143489" cy="460061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/>
              <a:t>Silence – any action taken to keep information out of the Pool of Shared Meaning: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Withdrawing, masking, avoiding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Sounds or looks like?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4818080" y="1850240"/>
            <a:ext cx="4021119" cy="462676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/>
              <a:t>Violence – any action taken to compel others toward your point of view: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Attacking, labeling, controlling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Sounds or looks like? </a:t>
            </a:r>
          </a:p>
        </p:txBody>
      </p:sp>
    </p:spTree>
    <p:extLst>
      <p:ext uri="{BB962C8B-B14F-4D97-AF65-F5344CB8AC3E}">
        <p14:creationId xmlns:p14="http://schemas.microsoft.com/office/powerpoint/2010/main" val="149434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762000"/>
            <a:ext cx="5012489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51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reptilian br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7800" y="1447800"/>
            <a:ext cx="6045549" cy="481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42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and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What’s the difference?</a:t>
            </a:r>
          </a:p>
          <a:p>
            <a:r>
              <a:rPr lang="en-US" sz="3600" dirty="0" smtClean="0"/>
              <a:t>Good stories</a:t>
            </a:r>
          </a:p>
          <a:p>
            <a:r>
              <a:rPr lang="en-US" sz="3600" dirty="0" smtClean="0"/>
              <a:t>Unhelpful stories</a:t>
            </a:r>
          </a:p>
          <a:p>
            <a:pPr lvl="1"/>
            <a:r>
              <a:rPr lang="en-US" sz="3300" dirty="0" smtClean="0"/>
              <a:t>Victim</a:t>
            </a:r>
          </a:p>
          <a:p>
            <a:pPr lvl="1"/>
            <a:r>
              <a:rPr lang="en-US" sz="3300" dirty="0" smtClean="0"/>
              <a:t>Villain</a:t>
            </a:r>
          </a:p>
          <a:p>
            <a:pPr lvl="1"/>
            <a:r>
              <a:rPr lang="en-US" sz="3300" dirty="0" smtClean="0"/>
              <a:t>Helpless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26533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8505"/>
            <a:ext cx="9144000" cy="514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13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429000"/>
          </a:xfrm>
        </p:spPr>
        <p:txBody>
          <a:bodyPr/>
          <a:lstStyle/>
          <a:p>
            <a:r>
              <a:rPr lang="en-US" sz="4000" dirty="0" smtClean="0"/>
              <a:t>In small groups, describe a person who is…</a:t>
            </a:r>
          </a:p>
          <a:p>
            <a:r>
              <a:rPr lang="en-US" sz="4000" dirty="0" smtClean="0"/>
              <a:t>Disrespectful</a:t>
            </a:r>
          </a:p>
          <a:p>
            <a:r>
              <a:rPr lang="en-US" sz="4000" dirty="0" smtClean="0"/>
              <a:t>Lazy</a:t>
            </a:r>
          </a:p>
          <a:p>
            <a:r>
              <a:rPr lang="en-US" sz="4000" dirty="0" smtClean="0"/>
              <a:t>Unreliable</a:t>
            </a:r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4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4CACBA11253849A210BE1AE356F19D" ma:contentTypeVersion="1" ma:contentTypeDescription="Create a new document." ma:contentTypeScope="" ma:versionID="42e8c8867b5160fee5ed96f2c29de90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810986b036840e28274f9fca8f918e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A880278-F3D7-49BA-99FE-8C9083796F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70AC9B-E01F-45B9-9E9B-4AB7356A0E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A47C7F-1393-4BCC-9099-2CC4BEFF3133}">
  <ds:schemaRefs>
    <ds:schemaRef ds:uri="http://schemas.microsoft.com/office/2006/documentManagement/types"/>
    <ds:schemaRef ds:uri="http://purl.org/dc/terms/"/>
    <ds:schemaRef ds:uri="http://schemas.microsoft.com/sharepoint/v3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3950</TotalTime>
  <Words>1358</Words>
  <Application>Microsoft Office PowerPoint</Application>
  <PresentationFormat>On-screen Show (4:3)</PresentationFormat>
  <Paragraphs>201</Paragraphs>
  <Slides>30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Garamond</vt:lpstr>
      <vt:lpstr>Georgia</vt:lpstr>
      <vt:lpstr>Tw Cen MT</vt:lpstr>
      <vt:lpstr>Wingdings</vt:lpstr>
      <vt:lpstr>Wingdings 2</vt:lpstr>
      <vt:lpstr>Wingdings 3</vt:lpstr>
      <vt:lpstr>Median</vt:lpstr>
      <vt:lpstr>Best practices:  Conflict and communication skills  Presented by Lisa Neale – ombuds office </vt:lpstr>
      <vt:lpstr>Today’s Agenda</vt:lpstr>
      <vt:lpstr>What is your Style Under Stress?</vt:lpstr>
      <vt:lpstr>Examples of Silence and Violence</vt:lpstr>
      <vt:lpstr>PowerPoint Presentation</vt:lpstr>
      <vt:lpstr>PowerPoint Presentation</vt:lpstr>
      <vt:lpstr>Facts and Stories</vt:lpstr>
      <vt:lpstr>PowerPoint Presentation</vt:lpstr>
      <vt:lpstr>Let’s practice!</vt:lpstr>
      <vt:lpstr>BREAK</vt:lpstr>
      <vt:lpstr>Identifying your Options:  Conflict Styles</vt:lpstr>
      <vt:lpstr>Assessing Your Conflict Style</vt:lpstr>
      <vt:lpstr>Conflict Styles</vt:lpstr>
      <vt:lpstr>AVOIDING</vt:lpstr>
      <vt:lpstr>ACCOMMODATING</vt:lpstr>
      <vt:lpstr>COMPETING</vt:lpstr>
      <vt:lpstr>COLLABORATING</vt:lpstr>
      <vt:lpstr>COMPROMISING</vt:lpstr>
      <vt:lpstr>When to use which style…</vt:lpstr>
      <vt:lpstr>Scenario:</vt:lpstr>
      <vt:lpstr>Conflict Styles</vt:lpstr>
      <vt:lpstr>DiSC Personality Profile - Teaser</vt:lpstr>
      <vt:lpstr>PowerPoint Presentation</vt:lpstr>
      <vt:lpstr>          Understanding “D”</vt:lpstr>
      <vt:lpstr>          Understanding “i”</vt:lpstr>
      <vt:lpstr>          Understanding “S”</vt:lpstr>
      <vt:lpstr>          Understanding “C”</vt:lpstr>
      <vt:lpstr>Name that style:  email decoding</vt:lpstr>
      <vt:lpstr>CASE STUDIES</vt:lpstr>
      <vt:lpstr>We Are Here to Help!</vt:lpstr>
    </vt:vector>
  </TitlesOfParts>
  <Company>University of Colorado Denver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management skills &amp; tools</dc:title>
  <dc:creator>lisa neale</dc:creator>
  <cp:lastModifiedBy>Lemieux, Melissa</cp:lastModifiedBy>
  <cp:revision>79</cp:revision>
  <dcterms:created xsi:type="dcterms:W3CDTF">2011-10-13T15:19:51Z</dcterms:created>
  <dcterms:modified xsi:type="dcterms:W3CDTF">2020-09-28T22:45:10Z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0x010100864CACBA11253849A210BE1AE356F19D</vt:lpwstr>
  </property>
</Properties>
</file>