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73" r:id="rId5"/>
  </p:sldMasterIdLst>
  <p:notesMasterIdLst>
    <p:notesMasterId r:id="rId92"/>
  </p:notesMasterIdLst>
  <p:handoutMasterIdLst>
    <p:handoutMasterId r:id="rId93"/>
  </p:handoutMasterIdLst>
  <p:sldIdLst>
    <p:sldId id="425" r:id="rId6"/>
    <p:sldId id="428" r:id="rId7"/>
    <p:sldId id="426" r:id="rId8"/>
    <p:sldId id="429" r:id="rId9"/>
    <p:sldId id="430" r:id="rId10"/>
    <p:sldId id="431" r:id="rId11"/>
    <p:sldId id="432" r:id="rId12"/>
    <p:sldId id="434" r:id="rId13"/>
    <p:sldId id="433" r:id="rId14"/>
    <p:sldId id="435" r:id="rId15"/>
    <p:sldId id="436"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451" r:id="rId30"/>
    <p:sldId id="452" r:id="rId31"/>
    <p:sldId id="453" r:id="rId32"/>
    <p:sldId id="454" r:id="rId33"/>
    <p:sldId id="455" r:id="rId34"/>
    <p:sldId id="456" r:id="rId35"/>
    <p:sldId id="457" r:id="rId36"/>
    <p:sldId id="458" r:id="rId37"/>
    <p:sldId id="459" r:id="rId38"/>
    <p:sldId id="460" r:id="rId39"/>
    <p:sldId id="461" r:id="rId40"/>
    <p:sldId id="462" r:id="rId41"/>
    <p:sldId id="463" r:id="rId42"/>
    <p:sldId id="464" r:id="rId43"/>
    <p:sldId id="465" r:id="rId44"/>
    <p:sldId id="466" r:id="rId45"/>
    <p:sldId id="467" r:id="rId46"/>
    <p:sldId id="468" r:id="rId47"/>
    <p:sldId id="469" r:id="rId48"/>
    <p:sldId id="470"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 id="496" r:id="rId75"/>
    <p:sldId id="497" r:id="rId76"/>
    <p:sldId id="498" r:id="rId77"/>
    <p:sldId id="499" r:id="rId78"/>
    <p:sldId id="500" r:id="rId79"/>
    <p:sldId id="501" r:id="rId80"/>
    <p:sldId id="502" r:id="rId81"/>
    <p:sldId id="503" r:id="rId82"/>
    <p:sldId id="504" r:id="rId83"/>
    <p:sldId id="505" r:id="rId84"/>
    <p:sldId id="506" r:id="rId85"/>
    <p:sldId id="507" r:id="rId86"/>
    <p:sldId id="508" r:id="rId87"/>
    <p:sldId id="509" r:id="rId88"/>
    <p:sldId id="510" r:id="rId89"/>
    <p:sldId id="511" r:id="rId90"/>
    <p:sldId id="512" r:id="rId91"/>
  </p:sldIdLst>
  <p:sldSz cx="9144000" cy="5715000" type="screen16x1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Osaka" charset="0"/>
        <a:cs typeface="Osaka" charset="0"/>
      </a:defRPr>
    </a:lvl1pPr>
    <a:lvl2pPr marL="457200" algn="l" rtl="0" eaLnBrk="0" fontAlgn="base" hangingPunct="0">
      <a:spcBef>
        <a:spcPct val="0"/>
      </a:spcBef>
      <a:spcAft>
        <a:spcPct val="0"/>
      </a:spcAft>
      <a:defRPr sz="2400" kern="1200">
        <a:solidFill>
          <a:schemeClr val="tx1"/>
        </a:solidFill>
        <a:latin typeface="Times" charset="0"/>
        <a:ea typeface="Osaka" charset="0"/>
        <a:cs typeface="Osaka" charset="0"/>
      </a:defRPr>
    </a:lvl2pPr>
    <a:lvl3pPr marL="914400" algn="l" rtl="0" eaLnBrk="0" fontAlgn="base" hangingPunct="0">
      <a:spcBef>
        <a:spcPct val="0"/>
      </a:spcBef>
      <a:spcAft>
        <a:spcPct val="0"/>
      </a:spcAft>
      <a:defRPr sz="2400" kern="1200">
        <a:solidFill>
          <a:schemeClr val="tx1"/>
        </a:solidFill>
        <a:latin typeface="Times" charset="0"/>
        <a:ea typeface="Osaka" charset="0"/>
        <a:cs typeface="Osaka" charset="0"/>
      </a:defRPr>
    </a:lvl3pPr>
    <a:lvl4pPr marL="1371600" algn="l" rtl="0" eaLnBrk="0" fontAlgn="base" hangingPunct="0">
      <a:spcBef>
        <a:spcPct val="0"/>
      </a:spcBef>
      <a:spcAft>
        <a:spcPct val="0"/>
      </a:spcAft>
      <a:defRPr sz="2400" kern="1200">
        <a:solidFill>
          <a:schemeClr val="tx1"/>
        </a:solidFill>
        <a:latin typeface="Times" charset="0"/>
        <a:ea typeface="Osaka" charset="0"/>
        <a:cs typeface="Osaka" charset="0"/>
      </a:defRPr>
    </a:lvl4pPr>
    <a:lvl5pPr marL="1828800" algn="l" rtl="0" eaLnBrk="0" fontAlgn="base" hangingPunct="0">
      <a:spcBef>
        <a:spcPct val="0"/>
      </a:spcBef>
      <a:spcAft>
        <a:spcPct val="0"/>
      </a:spcAft>
      <a:defRPr sz="2400" kern="1200">
        <a:solidFill>
          <a:schemeClr val="tx1"/>
        </a:solidFill>
        <a:latin typeface="Times" charset="0"/>
        <a:ea typeface="Osaka" charset="0"/>
        <a:cs typeface="Osaka" charset="0"/>
      </a:defRPr>
    </a:lvl5pPr>
    <a:lvl6pPr marL="2286000" algn="l" defTabSz="457200" rtl="0" eaLnBrk="1" latinLnBrk="0" hangingPunct="1">
      <a:defRPr sz="2400" kern="1200">
        <a:solidFill>
          <a:schemeClr val="tx1"/>
        </a:solidFill>
        <a:latin typeface="Times" charset="0"/>
        <a:ea typeface="Osaka" charset="0"/>
        <a:cs typeface="Osaka" charset="0"/>
      </a:defRPr>
    </a:lvl6pPr>
    <a:lvl7pPr marL="2743200" algn="l" defTabSz="457200" rtl="0" eaLnBrk="1" latinLnBrk="0" hangingPunct="1">
      <a:defRPr sz="2400" kern="1200">
        <a:solidFill>
          <a:schemeClr val="tx1"/>
        </a:solidFill>
        <a:latin typeface="Times" charset="0"/>
        <a:ea typeface="Osaka" charset="0"/>
        <a:cs typeface="Osaka" charset="0"/>
      </a:defRPr>
    </a:lvl7pPr>
    <a:lvl8pPr marL="3200400" algn="l" defTabSz="457200" rtl="0" eaLnBrk="1" latinLnBrk="0" hangingPunct="1">
      <a:defRPr sz="2400" kern="1200">
        <a:solidFill>
          <a:schemeClr val="tx1"/>
        </a:solidFill>
        <a:latin typeface="Times" charset="0"/>
        <a:ea typeface="Osaka" charset="0"/>
        <a:cs typeface="Osaka" charset="0"/>
      </a:defRPr>
    </a:lvl8pPr>
    <a:lvl9pPr marL="3657600" algn="l" defTabSz="457200" rtl="0" eaLnBrk="1" latinLnBrk="0" hangingPunct="1">
      <a:defRPr sz="2400" kern="1200">
        <a:solidFill>
          <a:schemeClr val="tx1"/>
        </a:solidFill>
        <a:latin typeface="Times" charset="0"/>
        <a:ea typeface="Osaka" charset="0"/>
        <a:cs typeface="Osaka" charset="0"/>
      </a:defRPr>
    </a:lvl9pPr>
  </p:defaultTextStyle>
  <p:extLst>
    <p:ext uri="{EFAFB233-063F-42B5-8137-9DF3F51BA10A}">
      <p15:sldGuideLst xmlns:p15="http://schemas.microsoft.com/office/powerpoint/2012/main">
        <p15:guide id="1" orient="horz" pos="1800">
          <p15:clr>
            <a:srgbClr val="A4A3A4"/>
          </p15:clr>
        </p15:guide>
        <p15:guide id="2" pos="384">
          <p15:clr>
            <a:srgbClr val="A4A3A4"/>
          </p15:clr>
        </p15:guide>
        <p15:guide id="3" pos="5424">
          <p15:clr>
            <a:srgbClr val="A4A3A4"/>
          </p15:clr>
        </p15:guide>
        <p15:guide id="4" pos="5568">
          <p15:clr>
            <a:srgbClr val="A4A3A4"/>
          </p15:clr>
        </p15:guide>
        <p15:guide id="5" pos="2880">
          <p15:clr>
            <a:srgbClr val="A4A3A4"/>
          </p15:clr>
        </p15:guide>
        <p15:guide id="6" pos="3840">
          <p15:clr>
            <a:srgbClr val="A4A3A4"/>
          </p15:clr>
        </p15:guide>
        <p15:guide id="7" pos="1920">
          <p15:clr>
            <a:srgbClr val="A4A3A4"/>
          </p15:clr>
        </p15:guide>
      </p15:sldGuideLst>
    </p:ext>
    <p:ext uri="{2D200454-40CA-4A62-9FC3-DE9A4176ACB9}">
      <p15:notesGuideLst xmlns:p15="http://schemas.microsoft.com/office/powerpoint/2012/main">
        <p15:guide id="1" orient="horz" pos="3044" userDrawn="1">
          <p15:clr>
            <a:srgbClr val="A4A3A4"/>
          </p15:clr>
        </p15:guide>
        <p15:guide id="2" pos="2304" userDrawn="1">
          <p15:clr>
            <a:srgbClr val="A4A3A4"/>
          </p15:clr>
        </p15:guide>
        <p15:guide id="3" orient="horz"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472"/>
    <a:srgbClr val="A45F20"/>
    <a:srgbClr val="C38E24"/>
    <a:srgbClr val="000000"/>
    <a:srgbClr val="CEBA7B"/>
    <a:srgbClr val="170CFC"/>
    <a:srgbClr val="FFFFFF"/>
    <a:srgbClr val="618273"/>
    <a:srgbClr val="767E3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2" autoAdjust="0"/>
    <p:restoredTop sz="93742" autoAdjust="0"/>
  </p:normalViewPr>
  <p:slideViewPr>
    <p:cSldViewPr showGuides="1">
      <p:cViewPr varScale="1">
        <p:scale>
          <a:sx n="75" d="100"/>
          <a:sy n="75" d="100"/>
        </p:scale>
        <p:origin x="570" y="72"/>
      </p:cViewPr>
      <p:guideLst>
        <p:guide orient="horz" pos="1800"/>
        <p:guide pos="384"/>
        <p:guide pos="5424"/>
        <p:guide pos="5568"/>
        <p:guide pos="2880"/>
        <p:guide pos="3840"/>
        <p:guide pos="192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howGuides="1">
      <p:cViewPr varScale="1">
        <p:scale>
          <a:sx n="144" d="100"/>
          <a:sy n="144" d="100"/>
        </p:scale>
        <p:origin x="-2328" y="-120"/>
      </p:cViewPr>
      <p:guideLst>
        <p:guide orient="horz" pos="3044"/>
        <p:guide pos="2304"/>
        <p:guide orient="horz"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73706-1770-413B-A777-03BF90516753}" type="doc">
      <dgm:prSet loTypeId="urn:microsoft.com/office/officeart/2005/8/layout/process1" loCatId="process" qsTypeId="urn:microsoft.com/office/officeart/2005/8/quickstyle/simple2" qsCatId="simple" csTypeId="urn:microsoft.com/office/officeart/2005/8/colors/colorful3" csCatId="colorful" phldr="1"/>
      <dgm:spPr/>
      <dgm:t>
        <a:bodyPr/>
        <a:lstStyle/>
        <a:p>
          <a:endParaRPr lang="en-US"/>
        </a:p>
      </dgm:t>
    </dgm:pt>
    <dgm:pt modelId="{693B8D0E-9B0F-4E1D-B0AE-B44E982D3A42}">
      <dgm:prSet/>
      <dgm:spPr/>
      <dgm:t>
        <a:bodyPr/>
        <a:lstStyle/>
        <a:p>
          <a:pPr rtl="0"/>
          <a:r>
            <a:rPr lang="en-US" dirty="0" smtClean="0"/>
            <a:t>60 Days</a:t>
          </a:r>
          <a:endParaRPr lang="en-US" dirty="0"/>
        </a:p>
      </dgm:t>
    </dgm:pt>
    <dgm:pt modelId="{77743190-8E51-4961-937D-04A7172844FF}" type="parTrans" cxnId="{80BA87FD-162E-402F-BCB5-E8F0D9AB0307}">
      <dgm:prSet/>
      <dgm:spPr/>
      <dgm:t>
        <a:bodyPr/>
        <a:lstStyle/>
        <a:p>
          <a:endParaRPr lang="en-US"/>
        </a:p>
      </dgm:t>
    </dgm:pt>
    <dgm:pt modelId="{41717CFC-5F5C-4C81-BE89-C776EA9CC503}" type="sibTrans" cxnId="{80BA87FD-162E-402F-BCB5-E8F0D9AB0307}">
      <dgm:prSet/>
      <dgm:spPr/>
      <dgm:t>
        <a:bodyPr/>
        <a:lstStyle/>
        <a:p>
          <a:endParaRPr lang="en-US"/>
        </a:p>
      </dgm:t>
    </dgm:pt>
    <dgm:pt modelId="{9BADF194-46F0-4180-90C0-4D16B4F64D3C}">
      <dgm:prSet/>
      <dgm:spPr/>
      <dgm:t>
        <a:bodyPr/>
        <a:lstStyle/>
        <a:p>
          <a:pPr rtl="0"/>
          <a:r>
            <a:rPr lang="en-US" dirty="0" smtClean="0"/>
            <a:t>30 Days</a:t>
          </a:r>
          <a:endParaRPr lang="en-US" dirty="0"/>
        </a:p>
      </dgm:t>
    </dgm:pt>
    <dgm:pt modelId="{BE9B5FA7-5B86-4020-BA9E-D1009D17B261}" type="parTrans" cxnId="{6D177BDA-1774-4BDD-B4B7-F14174262672}">
      <dgm:prSet/>
      <dgm:spPr/>
      <dgm:t>
        <a:bodyPr/>
        <a:lstStyle/>
        <a:p>
          <a:endParaRPr lang="en-US"/>
        </a:p>
      </dgm:t>
    </dgm:pt>
    <dgm:pt modelId="{254FF3B8-6965-45B2-803B-1E80E849B8A9}" type="sibTrans" cxnId="{6D177BDA-1774-4BDD-B4B7-F14174262672}">
      <dgm:prSet/>
      <dgm:spPr/>
      <dgm:t>
        <a:bodyPr/>
        <a:lstStyle/>
        <a:p>
          <a:endParaRPr lang="en-US"/>
        </a:p>
      </dgm:t>
    </dgm:pt>
    <dgm:pt modelId="{5E69CAFA-F71E-4C9E-B689-7C8AC2DEBD32}">
      <dgm:prSet/>
      <dgm:spPr/>
      <dgm:t>
        <a:bodyPr/>
        <a:lstStyle/>
        <a:p>
          <a:pPr rtl="0"/>
          <a:r>
            <a:rPr lang="en-US" dirty="0" smtClean="0"/>
            <a:t>90 Days</a:t>
          </a:r>
          <a:endParaRPr lang="en-US" dirty="0"/>
        </a:p>
      </dgm:t>
    </dgm:pt>
    <dgm:pt modelId="{8FAC2A1E-86D9-43F0-8D17-8DDB69E60A48}" type="parTrans" cxnId="{6E3E2B32-C659-49D6-AF78-C9C72A9A90BF}">
      <dgm:prSet/>
      <dgm:spPr/>
      <dgm:t>
        <a:bodyPr/>
        <a:lstStyle/>
        <a:p>
          <a:endParaRPr lang="en-US"/>
        </a:p>
      </dgm:t>
    </dgm:pt>
    <dgm:pt modelId="{D2366FAF-EEA2-47A1-8AAE-E56BFCE0B82C}" type="sibTrans" cxnId="{6E3E2B32-C659-49D6-AF78-C9C72A9A90BF}">
      <dgm:prSet/>
      <dgm:spPr/>
      <dgm:t>
        <a:bodyPr/>
        <a:lstStyle/>
        <a:p>
          <a:endParaRPr lang="en-US"/>
        </a:p>
      </dgm:t>
    </dgm:pt>
    <dgm:pt modelId="{7F1C66D6-E648-493E-9C62-8F97F2BBFEC3}">
      <dgm:prSet/>
      <dgm:spPr/>
      <dgm:t>
        <a:bodyPr/>
        <a:lstStyle/>
        <a:p>
          <a:pPr rtl="0"/>
          <a:r>
            <a:rPr lang="en-US" dirty="0" smtClean="0"/>
            <a:t>Do you need more time to complete the project?</a:t>
          </a:r>
          <a:endParaRPr lang="en-US" dirty="0"/>
        </a:p>
      </dgm:t>
    </dgm:pt>
    <dgm:pt modelId="{CF10B917-8475-4DC2-848B-08C3EC124615}" type="parTrans" cxnId="{B96F49A0-F628-4BE2-A89F-B4AC96BF6F0B}">
      <dgm:prSet/>
      <dgm:spPr/>
      <dgm:t>
        <a:bodyPr/>
        <a:lstStyle/>
        <a:p>
          <a:endParaRPr lang="en-US"/>
        </a:p>
      </dgm:t>
    </dgm:pt>
    <dgm:pt modelId="{2CA0133E-EABE-4D84-9887-121AEB10B740}" type="sibTrans" cxnId="{B96F49A0-F628-4BE2-A89F-B4AC96BF6F0B}">
      <dgm:prSet/>
      <dgm:spPr/>
      <dgm:t>
        <a:bodyPr/>
        <a:lstStyle/>
        <a:p>
          <a:endParaRPr lang="en-US"/>
        </a:p>
      </dgm:t>
    </dgm:pt>
    <dgm:pt modelId="{D6061248-5237-46F8-BBFD-5A5DA1CC0FD1}">
      <dgm:prSet/>
      <dgm:spPr/>
      <dgm:t>
        <a:bodyPr/>
        <a:lstStyle/>
        <a:p>
          <a:pPr rtl="0"/>
          <a:r>
            <a:rPr lang="en-US" dirty="0" smtClean="0"/>
            <a:t>Review outstanding PO encumbrances</a:t>
          </a:r>
          <a:endParaRPr lang="en-US" dirty="0"/>
        </a:p>
      </dgm:t>
    </dgm:pt>
    <dgm:pt modelId="{774EBCC3-AAF5-4E40-9374-78B97D169365}" type="parTrans" cxnId="{882F7B22-0251-491C-8252-19A771BF8172}">
      <dgm:prSet/>
      <dgm:spPr/>
      <dgm:t>
        <a:bodyPr/>
        <a:lstStyle/>
        <a:p>
          <a:endParaRPr lang="en-US"/>
        </a:p>
      </dgm:t>
    </dgm:pt>
    <dgm:pt modelId="{19FA9FAE-80F2-47EC-ACFF-66D4A6AC2AD3}" type="sibTrans" cxnId="{882F7B22-0251-491C-8252-19A771BF8172}">
      <dgm:prSet/>
      <dgm:spPr/>
      <dgm:t>
        <a:bodyPr/>
        <a:lstStyle/>
        <a:p>
          <a:endParaRPr lang="en-US"/>
        </a:p>
      </dgm:t>
    </dgm:pt>
    <dgm:pt modelId="{83DD1DDA-3093-4F2B-84FD-764DA2AA389B}">
      <dgm:prSet/>
      <dgm:spPr/>
      <dgm:t>
        <a:bodyPr/>
        <a:lstStyle/>
        <a:p>
          <a:pPr rtl="0"/>
          <a:r>
            <a:rPr lang="en-US" dirty="0" smtClean="0"/>
            <a:t>Review outstanding payroll encumbrances</a:t>
          </a:r>
          <a:endParaRPr lang="en-US" dirty="0"/>
        </a:p>
      </dgm:t>
    </dgm:pt>
    <dgm:pt modelId="{6D7F3886-E790-45F5-B61C-9D54DDDA1573}" type="parTrans" cxnId="{30B489B6-3080-42A0-B3BD-5DF22975AC4E}">
      <dgm:prSet/>
      <dgm:spPr/>
      <dgm:t>
        <a:bodyPr/>
        <a:lstStyle/>
        <a:p>
          <a:endParaRPr lang="en-US"/>
        </a:p>
      </dgm:t>
    </dgm:pt>
    <dgm:pt modelId="{E8476C42-79B2-47B4-80CA-93B54D87954D}" type="sibTrans" cxnId="{30B489B6-3080-42A0-B3BD-5DF22975AC4E}">
      <dgm:prSet/>
      <dgm:spPr/>
      <dgm:t>
        <a:bodyPr/>
        <a:lstStyle/>
        <a:p>
          <a:endParaRPr lang="en-US"/>
        </a:p>
      </dgm:t>
    </dgm:pt>
    <dgm:pt modelId="{7E47F16F-4433-44B0-8B1A-6EA0CB66F859}">
      <dgm:prSet/>
      <dgm:spPr/>
      <dgm:t>
        <a:bodyPr/>
        <a:lstStyle/>
        <a:p>
          <a:pPr rtl="0"/>
          <a:r>
            <a:rPr lang="en-US" dirty="0" smtClean="0"/>
            <a:t>Ensure all necessary remaining purchases are planned and sufficient funds are available</a:t>
          </a:r>
          <a:endParaRPr lang="en-US" dirty="0"/>
        </a:p>
      </dgm:t>
    </dgm:pt>
    <dgm:pt modelId="{E2763E65-CB40-4FE7-A3F3-8D2665E120DA}" type="parTrans" cxnId="{7C2AAF5B-6580-41FA-9BBF-FAF063C29E02}">
      <dgm:prSet/>
      <dgm:spPr/>
      <dgm:t>
        <a:bodyPr/>
        <a:lstStyle/>
        <a:p>
          <a:endParaRPr lang="en-US"/>
        </a:p>
      </dgm:t>
    </dgm:pt>
    <dgm:pt modelId="{57BACC19-C344-4997-B229-63C6A82BEC02}" type="sibTrans" cxnId="{7C2AAF5B-6580-41FA-9BBF-FAF063C29E02}">
      <dgm:prSet/>
      <dgm:spPr/>
      <dgm:t>
        <a:bodyPr/>
        <a:lstStyle/>
        <a:p>
          <a:endParaRPr lang="en-US"/>
        </a:p>
      </dgm:t>
    </dgm:pt>
    <dgm:pt modelId="{C65B8D36-D135-4CB1-921A-DA9BDAC4D4C5}">
      <dgm:prSet/>
      <dgm:spPr/>
      <dgm:t>
        <a:bodyPr/>
        <a:lstStyle/>
        <a:p>
          <a:pPr rtl="0"/>
          <a:r>
            <a:rPr lang="en-US" dirty="0" smtClean="0"/>
            <a:t>Review project expenses</a:t>
          </a:r>
          <a:endParaRPr lang="en-US" dirty="0"/>
        </a:p>
      </dgm:t>
    </dgm:pt>
    <dgm:pt modelId="{3FAF95FD-F8F2-4DEC-A16E-8E1C29804C22}" type="parTrans" cxnId="{7D28DA70-F866-4D3A-B701-2666D300A615}">
      <dgm:prSet/>
      <dgm:spPr/>
      <dgm:t>
        <a:bodyPr/>
        <a:lstStyle/>
        <a:p>
          <a:endParaRPr lang="en-US"/>
        </a:p>
      </dgm:t>
    </dgm:pt>
    <dgm:pt modelId="{5711FAD2-892A-4985-8676-2D107CEF0AEF}" type="sibTrans" cxnId="{7D28DA70-F866-4D3A-B701-2666D300A615}">
      <dgm:prSet/>
      <dgm:spPr/>
      <dgm:t>
        <a:bodyPr/>
        <a:lstStyle/>
        <a:p>
          <a:endParaRPr lang="en-US"/>
        </a:p>
      </dgm:t>
    </dgm:pt>
    <dgm:pt modelId="{1A828A95-5474-4BE8-B39A-4627586E9916}">
      <dgm:prSet/>
      <dgm:spPr/>
      <dgm:t>
        <a:bodyPr/>
        <a:lstStyle/>
        <a:p>
          <a:pPr rtl="0"/>
          <a:r>
            <a:rPr lang="en-US" dirty="0" smtClean="0"/>
            <a:t>Request NCE</a:t>
          </a:r>
          <a:endParaRPr lang="en-US" dirty="0"/>
        </a:p>
      </dgm:t>
    </dgm:pt>
    <dgm:pt modelId="{644698B3-7F3F-44A2-8540-B65A4BD91ACA}" type="parTrans" cxnId="{AF41571B-B90D-4049-A7BE-3F89B6C8B5F4}">
      <dgm:prSet/>
      <dgm:spPr/>
      <dgm:t>
        <a:bodyPr/>
        <a:lstStyle/>
        <a:p>
          <a:endParaRPr lang="en-US"/>
        </a:p>
      </dgm:t>
    </dgm:pt>
    <dgm:pt modelId="{90B8A81F-7C6C-49EF-9E9E-217BA1AC47B2}" type="sibTrans" cxnId="{AF41571B-B90D-4049-A7BE-3F89B6C8B5F4}">
      <dgm:prSet/>
      <dgm:spPr/>
      <dgm:t>
        <a:bodyPr/>
        <a:lstStyle/>
        <a:p>
          <a:endParaRPr lang="en-US"/>
        </a:p>
      </dgm:t>
    </dgm:pt>
    <dgm:pt modelId="{67F74B6B-33E0-4D53-8112-E1583D96E5B0}">
      <dgm:prSet/>
      <dgm:spPr/>
      <dgm:t>
        <a:bodyPr/>
        <a:lstStyle/>
        <a:p>
          <a:pPr rtl="0"/>
          <a:r>
            <a:rPr lang="en-US" dirty="0" smtClean="0"/>
            <a:t>Review outstanding items from 90 day section</a:t>
          </a:r>
          <a:endParaRPr lang="en-US" dirty="0"/>
        </a:p>
      </dgm:t>
    </dgm:pt>
    <dgm:pt modelId="{F50E3031-030A-4FE6-9AB6-E6F83F7F3264}" type="parTrans" cxnId="{489FB6C4-09C1-424E-BDE5-EC0B4BCE8E2E}">
      <dgm:prSet/>
      <dgm:spPr/>
      <dgm:t>
        <a:bodyPr/>
        <a:lstStyle/>
        <a:p>
          <a:endParaRPr lang="en-US"/>
        </a:p>
      </dgm:t>
    </dgm:pt>
    <dgm:pt modelId="{6CB5F349-4958-452E-9EAA-359529A3FE88}" type="sibTrans" cxnId="{489FB6C4-09C1-424E-BDE5-EC0B4BCE8E2E}">
      <dgm:prSet/>
      <dgm:spPr/>
      <dgm:t>
        <a:bodyPr/>
        <a:lstStyle/>
        <a:p>
          <a:endParaRPr lang="en-US"/>
        </a:p>
      </dgm:t>
    </dgm:pt>
    <dgm:pt modelId="{DD28030E-EA42-4BCC-8C91-757E04730D5B}">
      <dgm:prSet/>
      <dgm:spPr/>
      <dgm:t>
        <a:bodyPr/>
        <a:lstStyle/>
        <a:p>
          <a:pPr rtl="0"/>
          <a:r>
            <a:rPr lang="en-US" dirty="0" smtClean="0"/>
            <a:t>Review all planned equipment charges have been incurred</a:t>
          </a:r>
          <a:endParaRPr lang="en-US" dirty="0"/>
        </a:p>
      </dgm:t>
    </dgm:pt>
    <dgm:pt modelId="{3A0F84B0-85FE-4DFE-B5FF-8998B6AC8D5E}" type="parTrans" cxnId="{43A84611-D50F-4815-859D-C0D7E58B841F}">
      <dgm:prSet/>
      <dgm:spPr/>
      <dgm:t>
        <a:bodyPr/>
        <a:lstStyle/>
        <a:p>
          <a:endParaRPr lang="en-US"/>
        </a:p>
      </dgm:t>
    </dgm:pt>
    <dgm:pt modelId="{0DB1B707-3035-4B08-AA5E-FD416E156BEA}" type="sibTrans" cxnId="{43A84611-D50F-4815-859D-C0D7E58B841F}">
      <dgm:prSet/>
      <dgm:spPr/>
      <dgm:t>
        <a:bodyPr/>
        <a:lstStyle/>
        <a:p>
          <a:endParaRPr lang="en-US"/>
        </a:p>
      </dgm:t>
    </dgm:pt>
    <dgm:pt modelId="{063A197B-1EB9-477D-9371-89385DAA78FB}">
      <dgm:prSet/>
      <dgm:spPr/>
      <dgm:t>
        <a:bodyPr/>
        <a:lstStyle/>
        <a:p>
          <a:pPr rtl="0"/>
          <a:r>
            <a:rPr lang="en-US" dirty="0" smtClean="0"/>
            <a:t>No new equipment should typically be purchased at this time</a:t>
          </a:r>
          <a:endParaRPr lang="en-US" dirty="0"/>
        </a:p>
      </dgm:t>
    </dgm:pt>
    <dgm:pt modelId="{1C365D96-4DE8-4D68-ABEE-EEDAD142EE02}" type="parTrans" cxnId="{F6CF087E-69E8-4EE4-9646-EEFA585BB89F}">
      <dgm:prSet/>
      <dgm:spPr/>
      <dgm:t>
        <a:bodyPr/>
        <a:lstStyle/>
        <a:p>
          <a:endParaRPr lang="en-US"/>
        </a:p>
      </dgm:t>
    </dgm:pt>
    <dgm:pt modelId="{ABCFC57F-5ED1-4B49-8DC7-9FC0DD913E51}" type="sibTrans" cxnId="{F6CF087E-69E8-4EE4-9646-EEFA585BB89F}">
      <dgm:prSet/>
      <dgm:spPr/>
      <dgm:t>
        <a:bodyPr/>
        <a:lstStyle/>
        <a:p>
          <a:endParaRPr lang="en-US"/>
        </a:p>
      </dgm:t>
    </dgm:pt>
    <dgm:pt modelId="{DCB9DCF0-FE40-4748-B9CB-DD91A1477717}">
      <dgm:prSet/>
      <dgm:spPr/>
      <dgm:t>
        <a:bodyPr/>
        <a:lstStyle/>
        <a:p>
          <a:pPr rtl="0"/>
          <a:endParaRPr lang="en-US" dirty="0"/>
        </a:p>
      </dgm:t>
    </dgm:pt>
    <dgm:pt modelId="{C8D33BA2-21E9-4938-A102-24F536F0B361}" type="parTrans" cxnId="{A1870803-620F-4EED-87D2-68508BB98F17}">
      <dgm:prSet/>
      <dgm:spPr/>
      <dgm:t>
        <a:bodyPr/>
        <a:lstStyle/>
        <a:p>
          <a:endParaRPr lang="en-US"/>
        </a:p>
      </dgm:t>
    </dgm:pt>
    <dgm:pt modelId="{A9F0730D-F98A-4A99-AEE3-C24750C85369}" type="sibTrans" cxnId="{A1870803-620F-4EED-87D2-68508BB98F17}">
      <dgm:prSet/>
      <dgm:spPr/>
      <dgm:t>
        <a:bodyPr/>
        <a:lstStyle/>
        <a:p>
          <a:endParaRPr lang="en-US"/>
        </a:p>
      </dgm:t>
    </dgm:pt>
    <dgm:pt modelId="{5ECB9084-4468-4442-8857-6D4E5FB501A1}">
      <dgm:prSet/>
      <dgm:spPr/>
      <dgm:t>
        <a:bodyPr/>
        <a:lstStyle/>
        <a:p>
          <a:pPr rtl="0"/>
          <a:r>
            <a:rPr lang="en-US" dirty="0" smtClean="0"/>
            <a:t>Review outstanding items from 90 and 60 days</a:t>
          </a:r>
          <a:endParaRPr lang="en-US" dirty="0"/>
        </a:p>
      </dgm:t>
    </dgm:pt>
    <dgm:pt modelId="{3C6F9E7B-2151-4707-B484-5D74BF3F1D55}" type="parTrans" cxnId="{CF50A7D4-556F-472D-ADC6-26049D072E84}">
      <dgm:prSet/>
      <dgm:spPr/>
      <dgm:t>
        <a:bodyPr/>
        <a:lstStyle/>
        <a:p>
          <a:endParaRPr lang="en-US"/>
        </a:p>
      </dgm:t>
    </dgm:pt>
    <dgm:pt modelId="{03509C4E-75A4-4001-8259-D615B98F95C1}" type="sibTrans" cxnId="{CF50A7D4-556F-472D-ADC6-26049D072E84}">
      <dgm:prSet/>
      <dgm:spPr/>
      <dgm:t>
        <a:bodyPr/>
        <a:lstStyle/>
        <a:p>
          <a:endParaRPr lang="en-US"/>
        </a:p>
      </dgm:t>
    </dgm:pt>
    <dgm:pt modelId="{18D9F1DA-B76E-44E6-A750-1D2CE5620606}">
      <dgm:prSet/>
      <dgm:spPr/>
      <dgm:t>
        <a:bodyPr/>
        <a:lstStyle/>
        <a:p>
          <a:pPr rtl="0"/>
          <a:r>
            <a:rPr lang="en-US" dirty="0" smtClean="0"/>
            <a:t>Review spending and clear deficits</a:t>
          </a:r>
          <a:endParaRPr lang="en-US" dirty="0"/>
        </a:p>
      </dgm:t>
    </dgm:pt>
    <dgm:pt modelId="{03495891-A472-420E-A016-A00D580368FD}" type="parTrans" cxnId="{D818E5C2-942F-45E2-9202-F80EE271214A}">
      <dgm:prSet/>
      <dgm:spPr/>
      <dgm:t>
        <a:bodyPr/>
        <a:lstStyle/>
        <a:p>
          <a:endParaRPr lang="en-US"/>
        </a:p>
      </dgm:t>
    </dgm:pt>
    <dgm:pt modelId="{8F4E122C-E887-4553-800E-6C55DA5D0774}" type="sibTrans" cxnId="{D818E5C2-942F-45E2-9202-F80EE271214A}">
      <dgm:prSet/>
      <dgm:spPr/>
      <dgm:t>
        <a:bodyPr/>
        <a:lstStyle/>
        <a:p>
          <a:endParaRPr lang="en-US"/>
        </a:p>
      </dgm:t>
    </dgm:pt>
    <dgm:pt modelId="{9618BDCF-B395-4B28-B1E1-44DB3747A088}">
      <dgm:prSet/>
      <dgm:spPr/>
      <dgm:t>
        <a:bodyPr/>
        <a:lstStyle/>
        <a:p>
          <a:pPr rtl="0"/>
          <a:r>
            <a:rPr lang="en-US" dirty="0" smtClean="0"/>
            <a:t>Verify all invoices have been received and submitted for payment</a:t>
          </a:r>
          <a:endParaRPr lang="en-US" dirty="0"/>
        </a:p>
      </dgm:t>
    </dgm:pt>
    <dgm:pt modelId="{3D8BA637-8A11-42C9-8DFA-B55843F5FCB3}" type="parTrans" cxnId="{EBC8C03D-BB2E-4442-8ED4-88F07B1955A5}">
      <dgm:prSet/>
      <dgm:spPr/>
      <dgm:t>
        <a:bodyPr/>
        <a:lstStyle/>
        <a:p>
          <a:endParaRPr lang="en-US"/>
        </a:p>
      </dgm:t>
    </dgm:pt>
    <dgm:pt modelId="{44FED4FC-A254-4D6F-B37B-DE0C50481FD6}" type="sibTrans" cxnId="{EBC8C03D-BB2E-4442-8ED4-88F07B1955A5}">
      <dgm:prSet/>
      <dgm:spPr/>
      <dgm:t>
        <a:bodyPr/>
        <a:lstStyle/>
        <a:p>
          <a:endParaRPr lang="en-US"/>
        </a:p>
      </dgm:t>
    </dgm:pt>
    <dgm:pt modelId="{F48BCFC9-6EAB-478E-BACD-5A59257D85E4}" type="pres">
      <dgm:prSet presAssocID="{29573706-1770-413B-A777-03BF90516753}" presName="Name0" presStyleCnt="0">
        <dgm:presLayoutVars>
          <dgm:dir/>
          <dgm:resizeHandles val="exact"/>
        </dgm:presLayoutVars>
      </dgm:prSet>
      <dgm:spPr/>
      <dgm:t>
        <a:bodyPr/>
        <a:lstStyle/>
        <a:p>
          <a:endParaRPr lang="en-US"/>
        </a:p>
      </dgm:t>
    </dgm:pt>
    <dgm:pt modelId="{8AB876C3-B056-4CC0-84FA-C1DDC1AA029B}" type="pres">
      <dgm:prSet presAssocID="{5E69CAFA-F71E-4C9E-B689-7C8AC2DEBD32}" presName="node" presStyleLbl="node1" presStyleIdx="0" presStyleCnt="3">
        <dgm:presLayoutVars>
          <dgm:bulletEnabled val="1"/>
        </dgm:presLayoutVars>
      </dgm:prSet>
      <dgm:spPr/>
      <dgm:t>
        <a:bodyPr/>
        <a:lstStyle/>
        <a:p>
          <a:endParaRPr lang="en-US"/>
        </a:p>
      </dgm:t>
    </dgm:pt>
    <dgm:pt modelId="{53760C3C-E702-4AE5-94FF-E3E140165A1B}" type="pres">
      <dgm:prSet presAssocID="{D2366FAF-EEA2-47A1-8AAE-E56BFCE0B82C}" presName="sibTrans" presStyleLbl="sibTrans2D1" presStyleIdx="0" presStyleCnt="2"/>
      <dgm:spPr/>
      <dgm:t>
        <a:bodyPr/>
        <a:lstStyle/>
        <a:p>
          <a:endParaRPr lang="en-US"/>
        </a:p>
      </dgm:t>
    </dgm:pt>
    <dgm:pt modelId="{28476D5D-D5B0-4819-A578-C002DAF9CE83}" type="pres">
      <dgm:prSet presAssocID="{D2366FAF-EEA2-47A1-8AAE-E56BFCE0B82C}" presName="connectorText" presStyleLbl="sibTrans2D1" presStyleIdx="0" presStyleCnt="2"/>
      <dgm:spPr/>
      <dgm:t>
        <a:bodyPr/>
        <a:lstStyle/>
        <a:p>
          <a:endParaRPr lang="en-US"/>
        </a:p>
      </dgm:t>
    </dgm:pt>
    <dgm:pt modelId="{1F3BA919-3DEF-4B6D-BC6D-7FF54BB3B3FA}" type="pres">
      <dgm:prSet presAssocID="{693B8D0E-9B0F-4E1D-B0AE-B44E982D3A42}" presName="node" presStyleLbl="node1" presStyleIdx="1" presStyleCnt="3">
        <dgm:presLayoutVars>
          <dgm:bulletEnabled val="1"/>
        </dgm:presLayoutVars>
      </dgm:prSet>
      <dgm:spPr/>
      <dgm:t>
        <a:bodyPr/>
        <a:lstStyle/>
        <a:p>
          <a:endParaRPr lang="en-US"/>
        </a:p>
      </dgm:t>
    </dgm:pt>
    <dgm:pt modelId="{86F053AE-03FB-4D15-89A3-92FAC6B634D7}" type="pres">
      <dgm:prSet presAssocID="{41717CFC-5F5C-4C81-BE89-C776EA9CC503}" presName="sibTrans" presStyleLbl="sibTrans2D1" presStyleIdx="1" presStyleCnt="2"/>
      <dgm:spPr/>
      <dgm:t>
        <a:bodyPr/>
        <a:lstStyle/>
        <a:p>
          <a:endParaRPr lang="en-US"/>
        </a:p>
      </dgm:t>
    </dgm:pt>
    <dgm:pt modelId="{33CBB339-C57F-4020-A856-88DEA8798C71}" type="pres">
      <dgm:prSet presAssocID="{41717CFC-5F5C-4C81-BE89-C776EA9CC503}" presName="connectorText" presStyleLbl="sibTrans2D1" presStyleIdx="1" presStyleCnt="2"/>
      <dgm:spPr/>
      <dgm:t>
        <a:bodyPr/>
        <a:lstStyle/>
        <a:p>
          <a:endParaRPr lang="en-US"/>
        </a:p>
      </dgm:t>
    </dgm:pt>
    <dgm:pt modelId="{E30E4D18-1093-49E6-ADB6-F1447585B4D1}" type="pres">
      <dgm:prSet presAssocID="{9BADF194-46F0-4180-90C0-4D16B4F64D3C}" presName="node" presStyleLbl="node1" presStyleIdx="2" presStyleCnt="3">
        <dgm:presLayoutVars>
          <dgm:bulletEnabled val="1"/>
        </dgm:presLayoutVars>
      </dgm:prSet>
      <dgm:spPr/>
      <dgm:t>
        <a:bodyPr/>
        <a:lstStyle/>
        <a:p>
          <a:endParaRPr lang="en-US"/>
        </a:p>
      </dgm:t>
    </dgm:pt>
  </dgm:ptLst>
  <dgm:cxnLst>
    <dgm:cxn modelId="{DA57BF11-16D5-4C2B-B580-B22EE13A30C0}" type="presOf" srcId="{063A197B-1EB9-477D-9371-89385DAA78FB}" destId="{1F3BA919-3DEF-4B6D-BC6D-7FF54BB3B3FA}" srcOrd="0" destOrd="3" presId="urn:microsoft.com/office/officeart/2005/8/layout/process1"/>
    <dgm:cxn modelId="{F6CF087E-69E8-4EE4-9646-EEFA585BB89F}" srcId="{DD28030E-EA42-4BCC-8C91-757E04730D5B}" destId="{063A197B-1EB9-477D-9371-89385DAA78FB}" srcOrd="0" destOrd="0" parTransId="{1C365D96-4DE8-4D68-ABEE-EEDAD142EE02}" sibTransId="{ABCFC57F-5ED1-4B49-8DC7-9FC0DD913E51}"/>
    <dgm:cxn modelId="{AF41571B-B90D-4049-A7BE-3F89B6C8B5F4}" srcId="{7F1C66D6-E648-493E-9C62-8F97F2BBFEC3}" destId="{1A828A95-5474-4BE8-B39A-4627586E9916}" srcOrd="0" destOrd="0" parTransId="{644698B3-7F3F-44A2-8540-B65A4BD91ACA}" sibTransId="{90B8A81F-7C6C-49EF-9E9E-217BA1AC47B2}"/>
    <dgm:cxn modelId="{80BA87FD-162E-402F-BCB5-E8F0D9AB0307}" srcId="{29573706-1770-413B-A777-03BF90516753}" destId="{693B8D0E-9B0F-4E1D-B0AE-B44E982D3A42}" srcOrd="1" destOrd="0" parTransId="{77743190-8E51-4961-937D-04A7172844FF}" sibTransId="{41717CFC-5F5C-4C81-BE89-C776EA9CC503}"/>
    <dgm:cxn modelId="{ABCF2ECE-CB60-4AD0-9E2C-BCE47A68671C}" type="presOf" srcId="{7F1C66D6-E648-493E-9C62-8F97F2BBFEC3}" destId="{8AB876C3-B056-4CC0-84FA-C1DDC1AA029B}" srcOrd="0" destOrd="1" presId="urn:microsoft.com/office/officeart/2005/8/layout/process1"/>
    <dgm:cxn modelId="{CF50A7D4-556F-472D-ADC6-26049D072E84}" srcId="{9BADF194-46F0-4180-90C0-4D16B4F64D3C}" destId="{5ECB9084-4468-4442-8857-6D4E5FB501A1}" srcOrd="0" destOrd="0" parTransId="{3C6F9E7B-2151-4707-B484-5D74BF3F1D55}" sibTransId="{03509C4E-75A4-4001-8259-D615B98F95C1}"/>
    <dgm:cxn modelId="{882F7B22-0251-491C-8252-19A771BF8172}" srcId="{5E69CAFA-F71E-4C9E-B689-7C8AC2DEBD32}" destId="{D6061248-5237-46F8-BBFD-5A5DA1CC0FD1}" srcOrd="1" destOrd="0" parTransId="{774EBCC3-AAF5-4E40-9374-78B97D169365}" sibTransId="{19FA9FAE-80F2-47EC-ACFF-66D4A6AC2AD3}"/>
    <dgm:cxn modelId="{E185AAEE-205B-41B6-8998-5E17AC55D042}" type="presOf" srcId="{D6061248-5237-46F8-BBFD-5A5DA1CC0FD1}" destId="{8AB876C3-B056-4CC0-84FA-C1DDC1AA029B}" srcOrd="0" destOrd="3" presId="urn:microsoft.com/office/officeart/2005/8/layout/process1"/>
    <dgm:cxn modelId="{F7DC2032-FFB9-47BC-846F-60F3EA7E0431}" type="presOf" srcId="{7E47F16F-4433-44B0-8B1A-6EA0CB66F859}" destId="{8AB876C3-B056-4CC0-84FA-C1DDC1AA029B}" srcOrd="0" destOrd="5" presId="urn:microsoft.com/office/officeart/2005/8/layout/process1"/>
    <dgm:cxn modelId="{6D177BDA-1774-4BDD-B4B7-F14174262672}" srcId="{29573706-1770-413B-A777-03BF90516753}" destId="{9BADF194-46F0-4180-90C0-4D16B4F64D3C}" srcOrd="2" destOrd="0" parTransId="{BE9B5FA7-5B86-4020-BA9E-D1009D17B261}" sibTransId="{254FF3B8-6965-45B2-803B-1E80E849B8A9}"/>
    <dgm:cxn modelId="{4325B8F9-49E4-469E-98F1-3A7E032A9E72}" type="presOf" srcId="{D2366FAF-EEA2-47A1-8AAE-E56BFCE0B82C}" destId="{28476D5D-D5B0-4819-A578-C002DAF9CE83}" srcOrd="1" destOrd="0" presId="urn:microsoft.com/office/officeart/2005/8/layout/process1"/>
    <dgm:cxn modelId="{B96F49A0-F628-4BE2-A89F-B4AC96BF6F0B}" srcId="{5E69CAFA-F71E-4C9E-B689-7C8AC2DEBD32}" destId="{7F1C66D6-E648-493E-9C62-8F97F2BBFEC3}" srcOrd="0" destOrd="0" parTransId="{CF10B917-8475-4DC2-848B-08C3EC124615}" sibTransId="{2CA0133E-EABE-4D84-9887-121AEB10B740}"/>
    <dgm:cxn modelId="{9F4CBEF0-C540-4966-8EFC-A4C4226B8C81}" type="presOf" srcId="{83DD1DDA-3093-4F2B-84FD-764DA2AA389B}" destId="{8AB876C3-B056-4CC0-84FA-C1DDC1AA029B}" srcOrd="0" destOrd="4" presId="urn:microsoft.com/office/officeart/2005/8/layout/process1"/>
    <dgm:cxn modelId="{E9C1F2A8-19DA-4FF0-9D95-411B63AE28C5}" type="presOf" srcId="{DCB9DCF0-FE40-4748-B9CB-DD91A1477717}" destId="{1F3BA919-3DEF-4B6D-BC6D-7FF54BB3B3FA}" srcOrd="0" destOrd="4" presId="urn:microsoft.com/office/officeart/2005/8/layout/process1"/>
    <dgm:cxn modelId="{7C0C2D8F-FC39-48BA-9B67-8D5FE4183F32}" type="presOf" srcId="{D2366FAF-EEA2-47A1-8AAE-E56BFCE0B82C}" destId="{53760C3C-E702-4AE5-94FF-E3E140165A1B}" srcOrd="0" destOrd="0" presId="urn:microsoft.com/office/officeart/2005/8/layout/process1"/>
    <dgm:cxn modelId="{0369BF29-3DC2-4AE6-8BD4-E92AEBA12542}" type="presOf" srcId="{67F74B6B-33E0-4D53-8112-E1583D96E5B0}" destId="{1F3BA919-3DEF-4B6D-BC6D-7FF54BB3B3FA}" srcOrd="0" destOrd="1" presId="urn:microsoft.com/office/officeart/2005/8/layout/process1"/>
    <dgm:cxn modelId="{A1870803-620F-4EED-87D2-68508BB98F17}" srcId="{DD28030E-EA42-4BCC-8C91-757E04730D5B}" destId="{DCB9DCF0-FE40-4748-B9CB-DD91A1477717}" srcOrd="1" destOrd="0" parTransId="{C8D33BA2-21E9-4938-A102-24F536F0B361}" sibTransId="{A9F0730D-F98A-4A99-AEE3-C24750C85369}"/>
    <dgm:cxn modelId="{43A84611-D50F-4815-859D-C0D7E58B841F}" srcId="{693B8D0E-9B0F-4E1D-B0AE-B44E982D3A42}" destId="{DD28030E-EA42-4BCC-8C91-757E04730D5B}" srcOrd="1" destOrd="0" parTransId="{3A0F84B0-85FE-4DFE-B5FF-8998B6AC8D5E}" sibTransId="{0DB1B707-3035-4B08-AA5E-FD416E156BEA}"/>
    <dgm:cxn modelId="{580C1191-0587-4951-A521-2864BB28E38B}" type="presOf" srcId="{41717CFC-5F5C-4C81-BE89-C776EA9CC503}" destId="{33CBB339-C57F-4020-A856-88DEA8798C71}" srcOrd="1" destOrd="0" presId="urn:microsoft.com/office/officeart/2005/8/layout/process1"/>
    <dgm:cxn modelId="{EBC8C03D-BB2E-4442-8ED4-88F07B1955A5}" srcId="{9BADF194-46F0-4180-90C0-4D16B4F64D3C}" destId="{9618BDCF-B395-4B28-B1E1-44DB3747A088}" srcOrd="2" destOrd="0" parTransId="{3D8BA637-8A11-42C9-8DFA-B55843F5FCB3}" sibTransId="{44FED4FC-A254-4D6F-B37B-DE0C50481FD6}"/>
    <dgm:cxn modelId="{A6BCC9B4-96A0-4414-B8D0-D0B6DC1CE76F}" type="presOf" srcId="{9BADF194-46F0-4180-90C0-4D16B4F64D3C}" destId="{E30E4D18-1093-49E6-ADB6-F1447585B4D1}" srcOrd="0" destOrd="0" presId="urn:microsoft.com/office/officeart/2005/8/layout/process1"/>
    <dgm:cxn modelId="{6E3E2B32-C659-49D6-AF78-C9C72A9A90BF}" srcId="{29573706-1770-413B-A777-03BF90516753}" destId="{5E69CAFA-F71E-4C9E-B689-7C8AC2DEBD32}" srcOrd="0" destOrd="0" parTransId="{8FAC2A1E-86D9-43F0-8D17-8DDB69E60A48}" sibTransId="{D2366FAF-EEA2-47A1-8AAE-E56BFCE0B82C}"/>
    <dgm:cxn modelId="{489FB6C4-09C1-424E-BDE5-EC0B4BCE8E2E}" srcId="{693B8D0E-9B0F-4E1D-B0AE-B44E982D3A42}" destId="{67F74B6B-33E0-4D53-8112-E1583D96E5B0}" srcOrd="0" destOrd="0" parTransId="{F50E3031-030A-4FE6-9AB6-E6F83F7F3264}" sibTransId="{6CB5F349-4958-452E-9EAA-359529A3FE88}"/>
    <dgm:cxn modelId="{1B4A735A-9B84-49FA-8FC2-77D7D605B48D}" type="presOf" srcId="{5ECB9084-4468-4442-8857-6D4E5FB501A1}" destId="{E30E4D18-1093-49E6-ADB6-F1447585B4D1}" srcOrd="0" destOrd="1" presId="urn:microsoft.com/office/officeart/2005/8/layout/process1"/>
    <dgm:cxn modelId="{940B985E-0E06-4D70-862C-CDAC3F046049}" type="presOf" srcId="{29573706-1770-413B-A777-03BF90516753}" destId="{F48BCFC9-6EAB-478E-BACD-5A59257D85E4}" srcOrd="0" destOrd="0" presId="urn:microsoft.com/office/officeart/2005/8/layout/process1"/>
    <dgm:cxn modelId="{24ECD104-5D72-42D9-BA49-073DC343F769}" type="presOf" srcId="{9618BDCF-B395-4B28-B1E1-44DB3747A088}" destId="{E30E4D18-1093-49E6-ADB6-F1447585B4D1}" srcOrd="0" destOrd="3" presId="urn:microsoft.com/office/officeart/2005/8/layout/process1"/>
    <dgm:cxn modelId="{573698FC-6865-48FC-BE72-9ED1305A2C3D}" type="presOf" srcId="{C65B8D36-D135-4CB1-921A-DA9BDAC4D4C5}" destId="{8AB876C3-B056-4CC0-84FA-C1DDC1AA029B}" srcOrd="0" destOrd="6" presId="urn:microsoft.com/office/officeart/2005/8/layout/process1"/>
    <dgm:cxn modelId="{DA44465B-4F49-45A0-9BFD-AD780E0BFD5A}" type="presOf" srcId="{18D9F1DA-B76E-44E6-A750-1D2CE5620606}" destId="{E30E4D18-1093-49E6-ADB6-F1447585B4D1}" srcOrd="0" destOrd="2" presId="urn:microsoft.com/office/officeart/2005/8/layout/process1"/>
    <dgm:cxn modelId="{30B489B6-3080-42A0-B3BD-5DF22975AC4E}" srcId="{5E69CAFA-F71E-4C9E-B689-7C8AC2DEBD32}" destId="{83DD1DDA-3093-4F2B-84FD-764DA2AA389B}" srcOrd="2" destOrd="0" parTransId="{6D7F3886-E790-45F5-B61C-9D54DDDA1573}" sibTransId="{E8476C42-79B2-47B4-80CA-93B54D87954D}"/>
    <dgm:cxn modelId="{BC797FBA-AA59-46AF-A202-C958EDB74387}" type="presOf" srcId="{DD28030E-EA42-4BCC-8C91-757E04730D5B}" destId="{1F3BA919-3DEF-4B6D-BC6D-7FF54BB3B3FA}" srcOrd="0" destOrd="2" presId="urn:microsoft.com/office/officeart/2005/8/layout/process1"/>
    <dgm:cxn modelId="{D6E170CF-DC7D-4B6C-894F-72176950534F}" type="presOf" srcId="{693B8D0E-9B0F-4E1D-B0AE-B44E982D3A42}" destId="{1F3BA919-3DEF-4B6D-BC6D-7FF54BB3B3FA}" srcOrd="0" destOrd="0" presId="urn:microsoft.com/office/officeart/2005/8/layout/process1"/>
    <dgm:cxn modelId="{957B175B-6353-4F1A-949E-CA8E1D3F6A46}" type="presOf" srcId="{5E69CAFA-F71E-4C9E-B689-7C8AC2DEBD32}" destId="{8AB876C3-B056-4CC0-84FA-C1DDC1AA029B}" srcOrd="0" destOrd="0" presId="urn:microsoft.com/office/officeart/2005/8/layout/process1"/>
    <dgm:cxn modelId="{7C2AAF5B-6580-41FA-9BBF-FAF063C29E02}" srcId="{5E69CAFA-F71E-4C9E-B689-7C8AC2DEBD32}" destId="{7E47F16F-4433-44B0-8B1A-6EA0CB66F859}" srcOrd="3" destOrd="0" parTransId="{E2763E65-CB40-4FE7-A3F3-8D2665E120DA}" sibTransId="{57BACC19-C344-4997-B229-63C6A82BEC02}"/>
    <dgm:cxn modelId="{222A8F26-4C4D-47B0-9EA6-E14664035904}" type="presOf" srcId="{1A828A95-5474-4BE8-B39A-4627586E9916}" destId="{8AB876C3-B056-4CC0-84FA-C1DDC1AA029B}" srcOrd="0" destOrd="2" presId="urn:microsoft.com/office/officeart/2005/8/layout/process1"/>
    <dgm:cxn modelId="{D818E5C2-942F-45E2-9202-F80EE271214A}" srcId="{9BADF194-46F0-4180-90C0-4D16B4F64D3C}" destId="{18D9F1DA-B76E-44E6-A750-1D2CE5620606}" srcOrd="1" destOrd="0" parTransId="{03495891-A472-420E-A016-A00D580368FD}" sibTransId="{8F4E122C-E887-4553-800E-6C55DA5D0774}"/>
    <dgm:cxn modelId="{7D28DA70-F866-4D3A-B701-2666D300A615}" srcId="{5E69CAFA-F71E-4C9E-B689-7C8AC2DEBD32}" destId="{C65B8D36-D135-4CB1-921A-DA9BDAC4D4C5}" srcOrd="4" destOrd="0" parTransId="{3FAF95FD-F8F2-4DEC-A16E-8E1C29804C22}" sibTransId="{5711FAD2-892A-4985-8676-2D107CEF0AEF}"/>
    <dgm:cxn modelId="{68C5FA70-130C-4A0B-9FB5-08BD796FB7C8}" type="presOf" srcId="{41717CFC-5F5C-4C81-BE89-C776EA9CC503}" destId="{86F053AE-03FB-4D15-89A3-92FAC6B634D7}" srcOrd="0" destOrd="0" presId="urn:microsoft.com/office/officeart/2005/8/layout/process1"/>
    <dgm:cxn modelId="{DC34D5DE-A61A-4D2E-935B-43ADD8B6B282}" type="presParOf" srcId="{F48BCFC9-6EAB-478E-BACD-5A59257D85E4}" destId="{8AB876C3-B056-4CC0-84FA-C1DDC1AA029B}" srcOrd="0" destOrd="0" presId="urn:microsoft.com/office/officeart/2005/8/layout/process1"/>
    <dgm:cxn modelId="{8517B8D1-2759-4709-9385-5B2ACDA30CFE}" type="presParOf" srcId="{F48BCFC9-6EAB-478E-BACD-5A59257D85E4}" destId="{53760C3C-E702-4AE5-94FF-E3E140165A1B}" srcOrd="1" destOrd="0" presId="urn:microsoft.com/office/officeart/2005/8/layout/process1"/>
    <dgm:cxn modelId="{4B7A189B-4438-4C0F-8DFE-5EFC984EDF57}" type="presParOf" srcId="{53760C3C-E702-4AE5-94FF-E3E140165A1B}" destId="{28476D5D-D5B0-4819-A578-C002DAF9CE83}" srcOrd="0" destOrd="0" presId="urn:microsoft.com/office/officeart/2005/8/layout/process1"/>
    <dgm:cxn modelId="{9856A50C-5131-40C3-B465-ACB1A9BBF28A}" type="presParOf" srcId="{F48BCFC9-6EAB-478E-BACD-5A59257D85E4}" destId="{1F3BA919-3DEF-4B6D-BC6D-7FF54BB3B3FA}" srcOrd="2" destOrd="0" presId="urn:microsoft.com/office/officeart/2005/8/layout/process1"/>
    <dgm:cxn modelId="{362E8E0D-B2E2-40BC-8B3C-CB55593DB3FE}" type="presParOf" srcId="{F48BCFC9-6EAB-478E-BACD-5A59257D85E4}" destId="{86F053AE-03FB-4D15-89A3-92FAC6B634D7}" srcOrd="3" destOrd="0" presId="urn:microsoft.com/office/officeart/2005/8/layout/process1"/>
    <dgm:cxn modelId="{6F6CF249-8144-48FC-8CF4-4747E74FA224}" type="presParOf" srcId="{86F053AE-03FB-4D15-89A3-92FAC6B634D7}" destId="{33CBB339-C57F-4020-A856-88DEA8798C71}" srcOrd="0" destOrd="0" presId="urn:microsoft.com/office/officeart/2005/8/layout/process1"/>
    <dgm:cxn modelId="{B2386E13-127A-493B-A954-917309784621}" type="presParOf" srcId="{F48BCFC9-6EAB-478E-BACD-5A59257D85E4}" destId="{E30E4D18-1093-49E6-ADB6-F1447585B4D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573706-1770-413B-A777-03BF90516753}" type="doc">
      <dgm:prSet loTypeId="urn:microsoft.com/office/officeart/2005/8/layout/process1" loCatId="process" qsTypeId="urn:microsoft.com/office/officeart/2005/8/quickstyle/simple2" qsCatId="simple" csTypeId="urn:microsoft.com/office/officeart/2005/8/colors/colorful4" csCatId="colorful" phldr="1"/>
      <dgm:spPr/>
      <dgm:t>
        <a:bodyPr/>
        <a:lstStyle/>
        <a:p>
          <a:endParaRPr lang="en-US"/>
        </a:p>
      </dgm:t>
    </dgm:pt>
    <dgm:pt modelId="{693B8D0E-9B0F-4E1D-B0AE-B44E982D3A42}">
      <dgm:prSet/>
      <dgm:spPr/>
      <dgm:t>
        <a:bodyPr/>
        <a:lstStyle/>
        <a:p>
          <a:pPr rtl="0"/>
          <a:r>
            <a:rPr lang="en-US" dirty="0" smtClean="0"/>
            <a:t>60 Days</a:t>
          </a:r>
          <a:endParaRPr lang="en-US" dirty="0"/>
        </a:p>
      </dgm:t>
    </dgm:pt>
    <dgm:pt modelId="{77743190-8E51-4961-937D-04A7172844FF}" type="parTrans" cxnId="{80BA87FD-162E-402F-BCB5-E8F0D9AB0307}">
      <dgm:prSet/>
      <dgm:spPr/>
      <dgm:t>
        <a:bodyPr/>
        <a:lstStyle/>
        <a:p>
          <a:endParaRPr lang="en-US"/>
        </a:p>
      </dgm:t>
    </dgm:pt>
    <dgm:pt modelId="{41717CFC-5F5C-4C81-BE89-C776EA9CC503}" type="sibTrans" cxnId="{80BA87FD-162E-402F-BCB5-E8F0D9AB0307}">
      <dgm:prSet/>
      <dgm:spPr/>
      <dgm:t>
        <a:bodyPr/>
        <a:lstStyle/>
        <a:p>
          <a:endParaRPr lang="en-US"/>
        </a:p>
      </dgm:t>
    </dgm:pt>
    <dgm:pt modelId="{9BADF194-46F0-4180-90C0-4D16B4F64D3C}">
      <dgm:prSet/>
      <dgm:spPr/>
      <dgm:t>
        <a:bodyPr/>
        <a:lstStyle/>
        <a:p>
          <a:pPr rtl="0"/>
          <a:r>
            <a:rPr lang="en-US" dirty="0" smtClean="0"/>
            <a:t>90 Days – </a:t>
          </a:r>
        </a:p>
        <a:p>
          <a:pPr rtl="0"/>
          <a:r>
            <a:rPr lang="en-US" dirty="0" smtClean="0"/>
            <a:t>R Status</a:t>
          </a:r>
          <a:endParaRPr lang="en-US" dirty="0"/>
        </a:p>
      </dgm:t>
    </dgm:pt>
    <dgm:pt modelId="{BE9B5FA7-5B86-4020-BA9E-D1009D17B261}" type="parTrans" cxnId="{6D177BDA-1774-4BDD-B4B7-F14174262672}">
      <dgm:prSet/>
      <dgm:spPr/>
      <dgm:t>
        <a:bodyPr/>
        <a:lstStyle/>
        <a:p>
          <a:endParaRPr lang="en-US"/>
        </a:p>
      </dgm:t>
    </dgm:pt>
    <dgm:pt modelId="{254FF3B8-6965-45B2-803B-1E80E849B8A9}" type="sibTrans" cxnId="{6D177BDA-1774-4BDD-B4B7-F14174262672}">
      <dgm:prSet/>
      <dgm:spPr/>
      <dgm:t>
        <a:bodyPr/>
        <a:lstStyle/>
        <a:p>
          <a:endParaRPr lang="en-US"/>
        </a:p>
      </dgm:t>
    </dgm:pt>
    <dgm:pt modelId="{5E69CAFA-F71E-4C9E-B689-7C8AC2DEBD32}">
      <dgm:prSet/>
      <dgm:spPr/>
      <dgm:t>
        <a:bodyPr/>
        <a:lstStyle/>
        <a:p>
          <a:pPr rtl="0"/>
          <a:r>
            <a:rPr lang="en-US" dirty="0" smtClean="0"/>
            <a:t>30 Days – </a:t>
          </a:r>
        </a:p>
        <a:p>
          <a:pPr rtl="0"/>
          <a:r>
            <a:rPr lang="en-US" dirty="0" smtClean="0"/>
            <a:t>E Status</a:t>
          </a:r>
          <a:endParaRPr lang="en-US" dirty="0"/>
        </a:p>
      </dgm:t>
    </dgm:pt>
    <dgm:pt modelId="{8FAC2A1E-86D9-43F0-8D17-8DDB69E60A48}" type="parTrans" cxnId="{6E3E2B32-C659-49D6-AF78-C9C72A9A90BF}">
      <dgm:prSet/>
      <dgm:spPr/>
      <dgm:t>
        <a:bodyPr/>
        <a:lstStyle/>
        <a:p>
          <a:endParaRPr lang="en-US"/>
        </a:p>
      </dgm:t>
    </dgm:pt>
    <dgm:pt modelId="{D2366FAF-EEA2-47A1-8AAE-E56BFCE0B82C}" type="sibTrans" cxnId="{6E3E2B32-C659-49D6-AF78-C9C72A9A90BF}">
      <dgm:prSet/>
      <dgm:spPr/>
      <dgm:t>
        <a:bodyPr/>
        <a:lstStyle/>
        <a:p>
          <a:endParaRPr lang="en-US"/>
        </a:p>
      </dgm:t>
    </dgm:pt>
    <dgm:pt modelId="{EFE065C7-89FC-421D-8B92-DAF97952781F}">
      <dgm:prSet/>
      <dgm:spPr/>
      <dgm:t>
        <a:bodyPr/>
        <a:lstStyle/>
        <a:p>
          <a:pPr rtl="0"/>
          <a:r>
            <a:rPr lang="en-US" dirty="0" smtClean="0"/>
            <a:t>Payroll cannot be charged after project end date</a:t>
          </a:r>
          <a:endParaRPr lang="en-US" dirty="0"/>
        </a:p>
      </dgm:t>
    </dgm:pt>
    <dgm:pt modelId="{D5134864-F17F-41FB-A4B4-FF3CAD161349}" type="parTrans" cxnId="{39A41543-4870-478E-83D0-88DE56B73A81}">
      <dgm:prSet/>
      <dgm:spPr/>
      <dgm:t>
        <a:bodyPr/>
        <a:lstStyle/>
        <a:p>
          <a:endParaRPr lang="en-US"/>
        </a:p>
      </dgm:t>
    </dgm:pt>
    <dgm:pt modelId="{E350A16E-582F-4CF3-AEA5-D5E5077E2B8A}" type="sibTrans" cxnId="{39A41543-4870-478E-83D0-88DE56B73A81}">
      <dgm:prSet/>
      <dgm:spPr/>
      <dgm:t>
        <a:bodyPr/>
        <a:lstStyle/>
        <a:p>
          <a:endParaRPr lang="en-US"/>
        </a:p>
      </dgm:t>
    </dgm:pt>
    <dgm:pt modelId="{534A7A88-9D97-4699-BDAF-0B0D2F283628}">
      <dgm:prSet/>
      <dgm:spPr/>
      <dgm:t>
        <a:bodyPr/>
        <a:lstStyle/>
        <a:p>
          <a:pPr rtl="0"/>
          <a:r>
            <a:rPr lang="en-US" dirty="0" smtClean="0"/>
            <a:t>New expenses cannot be charged</a:t>
          </a:r>
          <a:endParaRPr lang="en-US" dirty="0"/>
        </a:p>
      </dgm:t>
    </dgm:pt>
    <dgm:pt modelId="{C168692B-1E53-4FB8-82E1-E756E356E2AE}" type="parTrans" cxnId="{ED73D0F1-D890-49C0-A60A-0527534DFF8F}">
      <dgm:prSet/>
      <dgm:spPr/>
      <dgm:t>
        <a:bodyPr/>
        <a:lstStyle/>
        <a:p>
          <a:endParaRPr lang="en-US"/>
        </a:p>
      </dgm:t>
    </dgm:pt>
    <dgm:pt modelId="{ED7F0053-2FE8-4989-B1E7-C71A5711FF01}" type="sibTrans" cxnId="{ED73D0F1-D890-49C0-A60A-0527534DFF8F}">
      <dgm:prSet/>
      <dgm:spPr/>
      <dgm:t>
        <a:bodyPr/>
        <a:lstStyle/>
        <a:p>
          <a:endParaRPr lang="en-US"/>
        </a:p>
      </dgm:t>
    </dgm:pt>
    <dgm:pt modelId="{8C277563-11A9-469F-9EF5-EB9DD53C429F}">
      <dgm:prSet/>
      <dgm:spPr/>
      <dgm:t>
        <a:bodyPr/>
        <a:lstStyle/>
        <a:p>
          <a:pPr rtl="0"/>
          <a:r>
            <a:rPr lang="en-US" dirty="0" smtClean="0"/>
            <a:t>Invoices for active POs can still be submitted</a:t>
          </a:r>
          <a:endParaRPr lang="en-US" dirty="0"/>
        </a:p>
      </dgm:t>
    </dgm:pt>
    <dgm:pt modelId="{DA1743B8-D9F6-4BD0-AACE-6EE0A173E811}" type="parTrans" cxnId="{C30D861D-86D7-4CEB-8922-08A06C80B3F1}">
      <dgm:prSet/>
      <dgm:spPr/>
      <dgm:t>
        <a:bodyPr/>
        <a:lstStyle/>
        <a:p>
          <a:endParaRPr lang="en-US"/>
        </a:p>
      </dgm:t>
    </dgm:pt>
    <dgm:pt modelId="{19F29EB1-14B3-49F2-8F11-1C679B2AEAF0}" type="sibTrans" cxnId="{C30D861D-86D7-4CEB-8922-08A06C80B3F1}">
      <dgm:prSet/>
      <dgm:spPr/>
      <dgm:t>
        <a:bodyPr/>
        <a:lstStyle/>
        <a:p>
          <a:endParaRPr lang="en-US"/>
        </a:p>
      </dgm:t>
    </dgm:pt>
    <dgm:pt modelId="{FA5C7DE4-5D29-4A5F-921D-4CE78D3F2081}">
      <dgm:prSet/>
      <dgm:spPr/>
      <dgm:t>
        <a:bodyPr/>
        <a:lstStyle/>
        <a:p>
          <a:pPr rtl="0"/>
          <a:r>
            <a:rPr lang="en-US" dirty="0" smtClean="0"/>
            <a:t>Expense and travel reports need to be charged within 60 days</a:t>
          </a:r>
          <a:endParaRPr lang="en-US" dirty="0"/>
        </a:p>
      </dgm:t>
    </dgm:pt>
    <dgm:pt modelId="{67F1B137-DF92-4968-AE33-403FF1A2D572}" type="parTrans" cxnId="{D387EC2C-5A70-47B5-8014-98A9E1862204}">
      <dgm:prSet/>
      <dgm:spPr/>
      <dgm:t>
        <a:bodyPr/>
        <a:lstStyle/>
        <a:p>
          <a:endParaRPr lang="en-US"/>
        </a:p>
      </dgm:t>
    </dgm:pt>
    <dgm:pt modelId="{DFA6B57D-16AC-4278-8130-A0B554986230}" type="sibTrans" cxnId="{D387EC2C-5A70-47B5-8014-98A9E1862204}">
      <dgm:prSet/>
      <dgm:spPr/>
      <dgm:t>
        <a:bodyPr/>
        <a:lstStyle/>
        <a:p>
          <a:endParaRPr lang="en-US"/>
        </a:p>
      </dgm:t>
    </dgm:pt>
    <dgm:pt modelId="{E8E0BAD9-F45A-4D5C-B19C-EF9FD7C25764}">
      <dgm:prSet/>
      <dgm:spPr/>
      <dgm:t>
        <a:bodyPr/>
        <a:lstStyle/>
        <a:p>
          <a:pPr rtl="0"/>
          <a:r>
            <a:rPr lang="en-US" dirty="0" smtClean="0"/>
            <a:t>PETs need to be charged within 60 days</a:t>
          </a:r>
          <a:endParaRPr lang="en-US" dirty="0"/>
        </a:p>
      </dgm:t>
    </dgm:pt>
    <dgm:pt modelId="{5C6BE891-F170-40DE-A8FC-8A1C288F3A40}" type="parTrans" cxnId="{1F59D34E-F4E4-40E0-9CB2-F725F53DDD13}">
      <dgm:prSet/>
      <dgm:spPr/>
      <dgm:t>
        <a:bodyPr/>
        <a:lstStyle/>
        <a:p>
          <a:endParaRPr lang="en-US"/>
        </a:p>
      </dgm:t>
    </dgm:pt>
    <dgm:pt modelId="{18B72735-1CB4-4913-A110-45E0152949B7}" type="sibTrans" cxnId="{1F59D34E-F4E4-40E0-9CB2-F725F53DDD13}">
      <dgm:prSet/>
      <dgm:spPr/>
      <dgm:t>
        <a:bodyPr/>
        <a:lstStyle/>
        <a:p>
          <a:endParaRPr lang="en-US"/>
        </a:p>
      </dgm:t>
    </dgm:pt>
    <dgm:pt modelId="{839DE0F5-C043-413F-B398-6A3645DE3976}">
      <dgm:prSet/>
      <dgm:spPr/>
      <dgm:t>
        <a:bodyPr/>
        <a:lstStyle/>
        <a:p>
          <a:pPr rtl="0"/>
          <a:r>
            <a:rPr lang="en-US" dirty="0" smtClean="0"/>
            <a:t>JEs must be completed within 60 days</a:t>
          </a:r>
          <a:endParaRPr lang="en-US" dirty="0"/>
        </a:p>
      </dgm:t>
    </dgm:pt>
    <dgm:pt modelId="{41093270-BA83-4DE8-BE72-6AF32A3EBAB2}" type="parTrans" cxnId="{CE5A09C5-3833-4F2C-9716-9B49232BE343}">
      <dgm:prSet/>
      <dgm:spPr/>
      <dgm:t>
        <a:bodyPr/>
        <a:lstStyle/>
        <a:p>
          <a:endParaRPr lang="en-US"/>
        </a:p>
      </dgm:t>
    </dgm:pt>
    <dgm:pt modelId="{5D26BC0E-5AD0-499A-9B0E-F8B3011252FC}" type="sibTrans" cxnId="{CE5A09C5-3833-4F2C-9716-9B49232BE343}">
      <dgm:prSet/>
      <dgm:spPr/>
      <dgm:t>
        <a:bodyPr/>
        <a:lstStyle/>
        <a:p>
          <a:endParaRPr lang="en-US"/>
        </a:p>
      </dgm:t>
    </dgm:pt>
    <dgm:pt modelId="{F0B80747-E60C-40E5-827A-8940C467E6D4}">
      <dgm:prSet/>
      <dgm:spPr/>
      <dgm:t>
        <a:bodyPr/>
        <a:lstStyle/>
        <a:p>
          <a:pPr rtl="0"/>
          <a:r>
            <a:rPr lang="en-US" dirty="0" smtClean="0"/>
            <a:t>Most final reports and invoices due at 90 days</a:t>
          </a:r>
          <a:endParaRPr lang="en-US" dirty="0"/>
        </a:p>
      </dgm:t>
    </dgm:pt>
    <dgm:pt modelId="{85CEB8F5-E1C1-4690-872F-C859748DAE1B}" type="parTrans" cxnId="{2D5053ED-4A1A-4FAF-9D25-34F1369A7326}">
      <dgm:prSet/>
      <dgm:spPr/>
      <dgm:t>
        <a:bodyPr/>
        <a:lstStyle/>
        <a:p>
          <a:endParaRPr lang="en-US"/>
        </a:p>
      </dgm:t>
    </dgm:pt>
    <dgm:pt modelId="{70FD50CD-A2DD-4B37-98B1-77446C03B01A}" type="sibTrans" cxnId="{2D5053ED-4A1A-4FAF-9D25-34F1369A7326}">
      <dgm:prSet/>
      <dgm:spPr/>
      <dgm:t>
        <a:bodyPr/>
        <a:lstStyle/>
        <a:p>
          <a:endParaRPr lang="en-US"/>
        </a:p>
      </dgm:t>
    </dgm:pt>
    <dgm:pt modelId="{72D6127E-91C3-4643-B60A-1F752A71ABB7}">
      <dgm:prSet/>
      <dgm:spPr/>
      <dgm:t>
        <a:bodyPr/>
        <a:lstStyle/>
        <a:p>
          <a:pPr rtl="0"/>
          <a:r>
            <a:rPr lang="en-US" dirty="0" smtClean="0"/>
            <a:t>Unspent funds returned</a:t>
          </a:r>
          <a:endParaRPr lang="en-US" dirty="0"/>
        </a:p>
      </dgm:t>
    </dgm:pt>
    <dgm:pt modelId="{8469C29F-1898-4A94-95D2-96FBF04DFBAC}" type="parTrans" cxnId="{14A27D83-DC53-4F9C-8AE6-D83FE3CBDA78}">
      <dgm:prSet/>
      <dgm:spPr/>
      <dgm:t>
        <a:bodyPr/>
        <a:lstStyle/>
        <a:p>
          <a:endParaRPr lang="en-US"/>
        </a:p>
      </dgm:t>
    </dgm:pt>
    <dgm:pt modelId="{131F9EA0-7523-4D86-838D-F0CF3873A5B2}" type="sibTrans" cxnId="{14A27D83-DC53-4F9C-8AE6-D83FE3CBDA78}">
      <dgm:prSet/>
      <dgm:spPr/>
      <dgm:t>
        <a:bodyPr/>
        <a:lstStyle/>
        <a:p>
          <a:endParaRPr lang="en-US"/>
        </a:p>
      </dgm:t>
    </dgm:pt>
    <dgm:pt modelId="{E4816FC7-7069-457B-A349-9E7667565DFA}">
      <dgm:prSet/>
      <dgm:spPr/>
      <dgm:t>
        <a:bodyPr/>
        <a:lstStyle/>
        <a:p>
          <a:pPr rtl="0"/>
          <a:r>
            <a:rPr lang="en-US" dirty="0" smtClean="0"/>
            <a:t>Review all ePERs for accuracy and certification</a:t>
          </a:r>
          <a:endParaRPr lang="en-US" dirty="0"/>
        </a:p>
      </dgm:t>
    </dgm:pt>
    <dgm:pt modelId="{4366277A-A273-4B4C-B9AF-585D5F5AA60D}" type="parTrans" cxnId="{274717B0-41C1-486E-9B05-18E59E45D129}">
      <dgm:prSet/>
      <dgm:spPr/>
      <dgm:t>
        <a:bodyPr/>
        <a:lstStyle/>
        <a:p>
          <a:endParaRPr lang="en-US"/>
        </a:p>
      </dgm:t>
    </dgm:pt>
    <dgm:pt modelId="{1CC0984E-BBC0-4C3D-887B-81F5C6295D30}" type="sibTrans" cxnId="{274717B0-41C1-486E-9B05-18E59E45D129}">
      <dgm:prSet/>
      <dgm:spPr/>
      <dgm:t>
        <a:bodyPr/>
        <a:lstStyle/>
        <a:p>
          <a:endParaRPr lang="en-US"/>
        </a:p>
      </dgm:t>
    </dgm:pt>
    <dgm:pt modelId="{F48BCFC9-6EAB-478E-BACD-5A59257D85E4}" type="pres">
      <dgm:prSet presAssocID="{29573706-1770-413B-A777-03BF90516753}" presName="Name0" presStyleCnt="0">
        <dgm:presLayoutVars>
          <dgm:dir/>
          <dgm:resizeHandles val="exact"/>
        </dgm:presLayoutVars>
      </dgm:prSet>
      <dgm:spPr/>
      <dgm:t>
        <a:bodyPr/>
        <a:lstStyle/>
        <a:p>
          <a:endParaRPr lang="en-US"/>
        </a:p>
      </dgm:t>
    </dgm:pt>
    <dgm:pt modelId="{8AB876C3-B056-4CC0-84FA-C1DDC1AA029B}" type="pres">
      <dgm:prSet presAssocID="{5E69CAFA-F71E-4C9E-B689-7C8AC2DEBD32}" presName="node" presStyleLbl="node1" presStyleIdx="0" presStyleCnt="3">
        <dgm:presLayoutVars>
          <dgm:bulletEnabled val="1"/>
        </dgm:presLayoutVars>
      </dgm:prSet>
      <dgm:spPr/>
      <dgm:t>
        <a:bodyPr/>
        <a:lstStyle/>
        <a:p>
          <a:endParaRPr lang="en-US"/>
        </a:p>
      </dgm:t>
    </dgm:pt>
    <dgm:pt modelId="{53760C3C-E702-4AE5-94FF-E3E140165A1B}" type="pres">
      <dgm:prSet presAssocID="{D2366FAF-EEA2-47A1-8AAE-E56BFCE0B82C}" presName="sibTrans" presStyleLbl="sibTrans2D1" presStyleIdx="0" presStyleCnt="2"/>
      <dgm:spPr/>
      <dgm:t>
        <a:bodyPr/>
        <a:lstStyle/>
        <a:p>
          <a:endParaRPr lang="en-US"/>
        </a:p>
      </dgm:t>
    </dgm:pt>
    <dgm:pt modelId="{28476D5D-D5B0-4819-A578-C002DAF9CE83}" type="pres">
      <dgm:prSet presAssocID="{D2366FAF-EEA2-47A1-8AAE-E56BFCE0B82C}" presName="connectorText" presStyleLbl="sibTrans2D1" presStyleIdx="0" presStyleCnt="2"/>
      <dgm:spPr/>
      <dgm:t>
        <a:bodyPr/>
        <a:lstStyle/>
        <a:p>
          <a:endParaRPr lang="en-US"/>
        </a:p>
      </dgm:t>
    </dgm:pt>
    <dgm:pt modelId="{1F3BA919-3DEF-4B6D-BC6D-7FF54BB3B3FA}" type="pres">
      <dgm:prSet presAssocID="{693B8D0E-9B0F-4E1D-B0AE-B44E982D3A42}" presName="node" presStyleLbl="node1" presStyleIdx="1" presStyleCnt="3">
        <dgm:presLayoutVars>
          <dgm:bulletEnabled val="1"/>
        </dgm:presLayoutVars>
      </dgm:prSet>
      <dgm:spPr/>
      <dgm:t>
        <a:bodyPr/>
        <a:lstStyle/>
        <a:p>
          <a:endParaRPr lang="en-US"/>
        </a:p>
      </dgm:t>
    </dgm:pt>
    <dgm:pt modelId="{86F053AE-03FB-4D15-89A3-92FAC6B634D7}" type="pres">
      <dgm:prSet presAssocID="{41717CFC-5F5C-4C81-BE89-C776EA9CC503}" presName="sibTrans" presStyleLbl="sibTrans2D1" presStyleIdx="1" presStyleCnt="2"/>
      <dgm:spPr/>
      <dgm:t>
        <a:bodyPr/>
        <a:lstStyle/>
        <a:p>
          <a:endParaRPr lang="en-US"/>
        </a:p>
      </dgm:t>
    </dgm:pt>
    <dgm:pt modelId="{33CBB339-C57F-4020-A856-88DEA8798C71}" type="pres">
      <dgm:prSet presAssocID="{41717CFC-5F5C-4C81-BE89-C776EA9CC503}" presName="connectorText" presStyleLbl="sibTrans2D1" presStyleIdx="1" presStyleCnt="2"/>
      <dgm:spPr/>
      <dgm:t>
        <a:bodyPr/>
        <a:lstStyle/>
        <a:p>
          <a:endParaRPr lang="en-US"/>
        </a:p>
      </dgm:t>
    </dgm:pt>
    <dgm:pt modelId="{E30E4D18-1093-49E6-ADB6-F1447585B4D1}" type="pres">
      <dgm:prSet presAssocID="{9BADF194-46F0-4180-90C0-4D16B4F64D3C}" presName="node" presStyleLbl="node1" presStyleIdx="2" presStyleCnt="3">
        <dgm:presLayoutVars>
          <dgm:bulletEnabled val="1"/>
        </dgm:presLayoutVars>
      </dgm:prSet>
      <dgm:spPr/>
      <dgm:t>
        <a:bodyPr/>
        <a:lstStyle/>
        <a:p>
          <a:endParaRPr lang="en-US"/>
        </a:p>
      </dgm:t>
    </dgm:pt>
  </dgm:ptLst>
  <dgm:cxnLst>
    <dgm:cxn modelId="{80BA87FD-162E-402F-BCB5-E8F0D9AB0307}" srcId="{29573706-1770-413B-A777-03BF90516753}" destId="{693B8D0E-9B0F-4E1D-B0AE-B44E982D3A42}" srcOrd="1" destOrd="0" parTransId="{77743190-8E51-4961-937D-04A7172844FF}" sibTransId="{41717CFC-5F5C-4C81-BE89-C776EA9CC503}"/>
    <dgm:cxn modelId="{D84F55D3-D5FF-4B46-B037-8B9A1DAC7F4B}" type="presOf" srcId="{F0B80747-E60C-40E5-827A-8940C467E6D4}" destId="{E30E4D18-1093-49E6-ADB6-F1447585B4D1}" srcOrd="0" destOrd="1" presId="urn:microsoft.com/office/officeart/2005/8/layout/process1"/>
    <dgm:cxn modelId="{AE235CF0-5B44-42A2-A1E6-D5163BE96466}" type="presOf" srcId="{E4816FC7-7069-457B-A349-9E7667565DFA}" destId="{8AB876C3-B056-4CC0-84FA-C1DDC1AA029B}" srcOrd="0" destOrd="4" presId="urn:microsoft.com/office/officeart/2005/8/layout/process1"/>
    <dgm:cxn modelId="{6D177BDA-1774-4BDD-B4B7-F14174262672}" srcId="{29573706-1770-413B-A777-03BF90516753}" destId="{9BADF194-46F0-4180-90C0-4D16B4F64D3C}" srcOrd="2" destOrd="0" parTransId="{BE9B5FA7-5B86-4020-BA9E-D1009D17B261}" sibTransId="{254FF3B8-6965-45B2-803B-1E80E849B8A9}"/>
    <dgm:cxn modelId="{4325B8F9-49E4-469E-98F1-3A7E032A9E72}" type="presOf" srcId="{D2366FAF-EEA2-47A1-8AAE-E56BFCE0B82C}" destId="{28476D5D-D5B0-4819-A578-C002DAF9CE83}" srcOrd="1" destOrd="0" presId="urn:microsoft.com/office/officeart/2005/8/layout/process1"/>
    <dgm:cxn modelId="{CE5A09C5-3833-4F2C-9716-9B49232BE343}" srcId="{693B8D0E-9B0F-4E1D-B0AE-B44E982D3A42}" destId="{839DE0F5-C043-413F-B398-6A3645DE3976}" srcOrd="2" destOrd="0" parTransId="{41093270-BA83-4DE8-BE72-6AF32A3EBAB2}" sibTransId="{5D26BC0E-5AD0-499A-9B0E-F8B3011252FC}"/>
    <dgm:cxn modelId="{39A41543-4870-478E-83D0-88DE56B73A81}" srcId="{5E69CAFA-F71E-4C9E-B689-7C8AC2DEBD32}" destId="{EFE065C7-89FC-421D-8B92-DAF97952781F}" srcOrd="0" destOrd="0" parTransId="{D5134864-F17F-41FB-A4B4-FF3CAD161349}" sibTransId="{E350A16E-582F-4CF3-AEA5-D5E5077E2B8A}"/>
    <dgm:cxn modelId="{EE472571-C67B-4C9E-87EA-12C058E80116}" type="presOf" srcId="{8C277563-11A9-469F-9EF5-EB9DD53C429F}" destId="{8AB876C3-B056-4CC0-84FA-C1DDC1AA029B}" srcOrd="0" destOrd="3" presId="urn:microsoft.com/office/officeart/2005/8/layout/process1"/>
    <dgm:cxn modelId="{4D616408-10A7-49A0-9D16-D9CB10B79473}" type="presOf" srcId="{72D6127E-91C3-4643-B60A-1F752A71ABB7}" destId="{E30E4D18-1093-49E6-ADB6-F1447585B4D1}" srcOrd="0" destOrd="2" presId="urn:microsoft.com/office/officeart/2005/8/layout/process1"/>
    <dgm:cxn modelId="{7C0C2D8F-FC39-48BA-9B67-8D5FE4183F32}" type="presOf" srcId="{D2366FAF-EEA2-47A1-8AAE-E56BFCE0B82C}" destId="{53760C3C-E702-4AE5-94FF-E3E140165A1B}" srcOrd="0" destOrd="0" presId="urn:microsoft.com/office/officeart/2005/8/layout/process1"/>
    <dgm:cxn modelId="{580C1191-0587-4951-A521-2864BB28E38B}" type="presOf" srcId="{41717CFC-5F5C-4C81-BE89-C776EA9CC503}" destId="{33CBB339-C57F-4020-A856-88DEA8798C71}" srcOrd="1" destOrd="0" presId="urn:microsoft.com/office/officeart/2005/8/layout/process1"/>
    <dgm:cxn modelId="{D387EC2C-5A70-47B5-8014-98A9E1862204}" srcId="{693B8D0E-9B0F-4E1D-B0AE-B44E982D3A42}" destId="{FA5C7DE4-5D29-4A5F-921D-4CE78D3F2081}" srcOrd="0" destOrd="0" parTransId="{67F1B137-DF92-4968-AE33-403FF1A2D572}" sibTransId="{DFA6B57D-16AC-4278-8130-A0B554986230}"/>
    <dgm:cxn modelId="{C967C40D-33A7-4FAF-9312-F0645264D0C4}" type="presOf" srcId="{839DE0F5-C043-413F-B398-6A3645DE3976}" destId="{1F3BA919-3DEF-4B6D-BC6D-7FF54BB3B3FA}" srcOrd="0" destOrd="3" presId="urn:microsoft.com/office/officeart/2005/8/layout/process1"/>
    <dgm:cxn modelId="{C30D861D-86D7-4CEB-8922-08A06C80B3F1}" srcId="{534A7A88-9D97-4699-BDAF-0B0D2F283628}" destId="{8C277563-11A9-469F-9EF5-EB9DD53C429F}" srcOrd="0" destOrd="0" parTransId="{DA1743B8-D9F6-4BD0-AACE-6EE0A173E811}" sibTransId="{19F29EB1-14B3-49F2-8F11-1C679B2AEAF0}"/>
    <dgm:cxn modelId="{274717B0-41C1-486E-9B05-18E59E45D129}" srcId="{534A7A88-9D97-4699-BDAF-0B0D2F283628}" destId="{E4816FC7-7069-457B-A349-9E7667565DFA}" srcOrd="1" destOrd="0" parTransId="{4366277A-A273-4B4C-B9AF-585D5F5AA60D}" sibTransId="{1CC0984E-BBC0-4C3D-887B-81F5C6295D30}"/>
    <dgm:cxn modelId="{A6BCC9B4-96A0-4414-B8D0-D0B6DC1CE76F}" type="presOf" srcId="{9BADF194-46F0-4180-90C0-4D16B4F64D3C}" destId="{E30E4D18-1093-49E6-ADB6-F1447585B4D1}" srcOrd="0" destOrd="0" presId="urn:microsoft.com/office/officeart/2005/8/layout/process1"/>
    <dgm:cxn modelId="{90D36768-ADFD-44D8-83F6-844DE2FFA505}" type="presOf" srcId="{FA5C7DE4-5D29-4A5F-921D-4CE78D3F2081}" destId="{1F3BA919-3DEF-4B6D-BC6D-7FF54BB3B3FA}" srcOrd="0" destOrd="1" presId="urn:microsoft.com/office/officeart/2005/8/layout/process1"/>
    <dgm:cxn modelId="{6E3E2B32-C659-49D6-AF78-C9C72A9A90BF}" srcId="{29573706-1770-413B-A777-03BF90516753}" destId="{5E69CAFA-F71E-4C9E-B689-7C8AC2DEBD32}" srcOrd="0" destOrd="0" parTransId="{8FAC2A1E-86D9-43F0-8D17-8DDB69E60A48}" sibTransId="{D2366FAF-EEA2-47A1-8AAE-E56BFCE0B82C}"/>
    <dgm:cxn modelId="{1F59D34E-F4E4-40E0-9CB2-F725F53DDD13}" srcId="{693B8D0E-9B0F-4E1D-B0AE-B44E982D3A42}" destId="{E8E0BAD9-F45A-4D5C-B19C-EF9FD7C25764}" srcOrd="1" destOrd="0" parTransId="{5C6BE891-F170-40DE-A8FC-8A1C288F3A40}" sibTransId="{18B72735-1CB4-4913-A110-45E0152949B7}"/>
    <dgm:cxn modelId="{ED73D0F1-D890-49C0-A60A-0527534DFF8F}" srcId="{5E69CAFA-F71E-4C9E-B689-7C8AC2DEBD32}" destId="{534A7A88-9D97-4699-BDAF-0B0D2F283628}" srcOrd="1" destOrd="0" parTransId="{C168692B-1E53-4FB8-82E1-E756E356E2AE}" sibTransId="{ED7F0053-2FE8-4989-B1E7-C71A5711FF01}"/>
    <dgm:cxn modelId="{08CBD75E-D326-4CFB-B153-AB7151A2AECC}" type="presOf" srcId="{EFE065C7-89FC-421D-8B92-DAF97952781F}" destId="{8AB876C3-B056-4CC0-84FA-C1DDC1AA029B}" srcOrd="0" destOrd="1" presId="urn:microsoft.com/office/officeart/2005/8/layout/process1"/>
    <dgm:cxn modelId="{14A27D83-DC53-4F9C-8AE6-D83FE3CBDA78}" srcId="{9BADF194-46F0-4180-90C0-4D16B4F64D3C}" destId="{72D6127E-91C3-4643-B60A-1F752A71ABB7}" srcOrd="1" destOrd="0" parTransId="{8469C29F-1898-4A94-95D2-96FBF04DFBAC}" sibTransId="{131F9EA0-7523-4D86-838D-F0CF3873A5B2}"/>
    <dgm:cxn modelId="{940B985E-0E06-4D70-862C-CDAC3F046049}" type="presOf" srcId="{29573706-1770-413B-A777-03BF90516753}" destId="{F48BCFC9-6EAB-478E-BACD-5A59257D85E4}" srcOrd="0" destOrd="0" presId="urn:microsoft.com/office/officeart/2005/8/layout/process1"/>
    <dgm:cxn modelId="{D5564009-B9A8-4644-8D03-FF0E8991AC17}" type="presOf" srcId="{E8E0BAD9-F45A-4D5C-B19C-EF9FD7C25764}" destId="{1F3BA919-3DEF-4B6D-BC6D-7FF54BB3B3FA}" srcOrd="0" destOrd="2" presId="urn:microsoft.com/office/officeart/2005/8/layout/process1"/>
    <dgm:cxn modelId="{D6E170CF-DC7D-4B6C-894F-72176950534F}" type="presOf" srcId="{693B8D0E-9B0F-4E1D-B0AE-B44E982D3A42}" destId="{1F3BA919-3DEF-4B6D-BC6D-7FF54BB3B3FA}" srcOrd="0" destOrd="0" presId="urn:microsoft.com/office/officeart/2005/8/layout/process1"/>
    <dgm:cxn modelId="{2D5053ED-4A1A-4FAF-9D25-34F1369A7326}" srcId="{9BADF194-46F0-4180-90C0-4D16B4F64D3C}" destId="{F0B80747-E60C-40E5-827A-8940C467E6D4}" srcOrd="0" destOrd="0" parTransId="{85CEB8F5-E1C1-4690-872F-C859748DAE1B}" sibTransId="{70FD50CD-A2DD-4B37-98B1-77446C03B01A}"/>
    <dgm:cxn modelId="{957B175B-6353-4F1A-949E-CA8E1D3F6A46}" type="presOf" srcId="{5E69CAFA-F71E-4C9E-B689-7C8AC2DEBD32}" destId="{8AB876C3-B056-4CC0-84FA-C1DDC1AA029B}" srcOrd="0" destOrd="0" presId="urn:microsoft.com/office/officeart/2005/8/layout/process1"/>
    <dgm:cxn modelId="{6BB8AFF6-66C3-4702-B2D2-53201962FC3E}" type="presOf" srcId="{534A7A88-9D97-4699-BDAF-0B0D2F283628}" destId="{8AB876C3-B056-4CC0-84FA-C1DDC1AA029B}" srcOrd="0" destOrd="2" presId="urn:microsoft.com/office/officeart/2005/8/layout/process1"/>
    <dgm:cxn modelId="{68C5FA70-130C-4A0B-9FB5-08BD796FB7C8}" type="presOf" srcId="{41717CFC-5F5C-4C81-BE89-C776EA9CC503}" destId="{86F053AE-03FB-4D15-89A3-92FAC6B634D7}" srcOrd="0" destOrd="0" presId="urn:microsoft.com/office/officeart/2005/8/layout/process1"/>
    <dgm:cxn modelId="{DC34D5DE-A61A-4D2E-935B-43ADD8B6B282}" type="presParOf" srcId="{F48BCFC9-6EAB-478E-BACD-5A59257D85E4}" destId="{8AB876C3-B056-4CC0-84FA-C1DDC1AA029B}" srcOrd="0" destOrd="0" presId="urn:microsoft.com/office/officeart/2005/8/layout/process1"/>
    <dgm:cxn modelId="{8517B8D1-2759-4709-9385-5B2ACDA30CFE}" type="presParOf" srcId="{F48BCFC9-6EAB-478E-BACD-5A59257D85E4}" destId="{53760C3C-E702-4AE5-94FF-E3E140165A1B}" srcOrd="1" destOrd="0" presId="urn:microsoft.com/office/officeart/2005/8/layout/process1"/>
    <dgm:cxn modelId="{4B7A189B-4438-4C0F-8DFE-5EFC984EDF57}" type="presParOf" srcId="{53760C3C-E702-4AE5-94FF-E3E140165A1B}" destId="{28476D5D-D5B0-4819-A578-C002DAF9CE83}" srcOrd="0" destOrd="0" presId="urn:microsoft.com/office/officeart/2005/8/layout/process1"/>
    <dgm:cxn modelId="{9856A50C-5131-40C3-B465-ACB1A9BBF28A}" type="presParOf" srcId="{F48BCFC9-6EAB-478E-BACD-5A59257D85E4}" destId="{1F3BA919-3DEF-4B6D-BC6D-7FF54BB3B3FA}" srcOrd="2" destOrd="0" presId="urn:microsoft.com/office/officeart/2005/8/layout/process1"/>
    <dgm:cxn modelId="{362E8E0D-B2E2-40BC-8B3C-CB55593DB3FE}" type="presParOf" srcId="{F48BCFC9-6EAB-478E-BACD-5A59257D85E4}" destId="{86F053AE-03FB-4D15-89A3-92FAC6B634D7}" srcOrd="3" destOrd="0" presId="urn:microsoft.com/office/officeart/2005/8/layout/process1"/>
    <dgm:cxn modelId="{6F6CF249-8144-48FC-8CF4-4747E74FA224}" type="presParOf" srcId="{86F053AE-03FB-4D15-89A3-92FAC6B634D7}" destId="{33CBB339-C57F-4020-A856-88DEA8798C71}" srcOrd="0" destOrd="0" presId="urn:microsoft.com/office/officeart/2005/8/layout/process1"/>
    <dgm:cxn modelId="{B2386E13-127A-493B-A954-917309784621}" type="presParOf" srcId="{F48BCFC9-6EAB-478E-BACD-5A59257D85E4}" destId="{E30E4D18-1093-49E6-ADB6-F1447585B4D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876C3-B056-4CC0-84FA-C1DDC1AA029B}">
      <dsp:nvSpPr>
        <dsp:cNvPr id="0" name=""/>
        <dsp:cNvSpPr/>
      </dsp:nvSpPr>
      <dsp:spPr>
        <a:xfrm>
          <a:off x="7032" y="308893"/>
          <a:ext cx="2101825" cy="262071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90 Days</a:t>
          </a:r>
          <a:endParaRPr lang="en-US" sz="1600" kern="1200" dirty="0"/>
        </a:p>
        <a:p>
          <a:pPr marL="114300" lvl="1" indent="-114300" algn="l" defTabSz="533400" rtl="0">
            <a:lnSpc>
              <a:spcPct val="90000"/>
            </a:lnSpc>
            <a:spcBef>
              <a:spcPct val="0"/>
            </a:spcBef>
            <a:spcAft>
              <a:spcPct val="15000"/>
            </a:spcAft>
            <a:buChar char="••"/>
          </a:pPr>
          <a:r>
            <a:rPr lang="en-US" sz="1200" kern="1200" dirty="0" smtClean="0"/>
            <a:t>Do you need more time to complete the project?</a:t>
          </a:r>
          <a:endParaRPr lang="en-US" sz="1200" kern="1200" dirty="0"/>
        </a:p>
        <a:p>
          <a:pPr marL="228600" lvl="2" indent="-114300" algn="l" defTabSz="533400" rtl="0">
            <a:lnSpc>
              <a:spcPct val="90000"/>
            </a:lnSpc>
            <a:spcBef>
              <a:spcPct val="0"/>
            </a:spcBef>
            <a:spcAft>
              <a:spcPct val="15000"/>
            </a:spcAft>
            <a:buChar char="••"/>
          </a:pPr>
          <a:r>
            <a:rPr lang="en-US" sz="1200" kern="1200" dirty="0" smtClean="0"/>
            <a:t>Request NCE</a:t>
          </a:r>
          <a:endParaRPr lang="en-US" sz="1200" kern="1200" dirty="0"/>
        </a:p>
        <a:p>
          <a:pPr marL="114300" lvl="1" indent="-114300" algn="l" defTabSz="533400" rtl="0">
            <a:lnSpc>
              <a:spcPct val="90000"/>
            </a:lnSpc>
            <a:spcBef>
              <a:spcPct val="0"/>
            </a:spcBef>
            <a:spcAft>
              <a:spcPct val="15000"/>
            </a:spcAft>
            <a:buChar char="••"/>
          </a:pPr>
          <a:r>
            <a:rPr lang="en-US" sz="1200" kern="1200" dirty="0" smtClean="0"/>
            <a:t>Review outstanding PO encumbrances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Review outstanding payroll encumbrances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Ensure all necessary remaining purchases are planned and sufficient funds are available</a:t>
          </a:r>
          <a:endParaRPr lang="en-US" sz="1200" kern="1200" dirty="0"/>
        </a:p>
        <a:p>
          <a:pPr marL="114300" lvl="1" indent="-114300" algn="l" defTabSz="533400" rtl="0">
            <a:lnSpc>
              <a:spcPct val="90000"/>
            </a:lnSpc>
            <a:spcBef>
              <a:spcPct val="0"/>
            </a:spcBef>
            <a:spcAft>
              <a:spcPct val="15000"/>
            </a:spcAft>
            <a:buChar char="••"/>
          </a:pPr>
          <a:r>
            <a:rPr lang="en-US" sz="1200" kern="1200" dirty="0" smtClean="0"/>
            <a:t>Review project expenses</a:t>
          </a:r>
          <a:endParaRPr lang="en-US" sz="1200" kern="1200" dirty="0"/>
        </a:p>
      </dsp:txBody>
      <dsp:txXfrm>
        <a:off x="68592" y="370453"/>
        <a:ext cx="1978705" cy="2497593"/>
      </dsp:txXfrm>
    </dsp:sp>
    <dsp:sp modelId="{53760C3C-E702-4AE5-94FF-E3E140165A1B}">
      <dsp:nvSpPr>
        <dsp:cNvPr id="0" name=""/>
        <dsp:cNvSpPr/>
      </dsp:nvSpPr>
      <dsp:spPr>
        <a:xfrm>
          <a:off x="2319039" y="1358623"/>
          <a:ext cx="445586" cy="521252"/>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319039" y="1462873"/>
        <a:ext cx="311910" cy="312752"/>
      </dsp:txXfrm>
    </dsp:sp>
    <dsp:sp modelId="{1F3BA919-3DEF-4B6D-BC6D-7FF54BB3B3FA}">
      <dsp:nvSpPr>
        <dsp:cNvPr id="0" name=""/>
        <dsp:cNvSpPr/>
      </dsp:nvSpPr>
      <dsp:spPr>
        <a:xfrm>
          <a:off x="2949587" y="308893"/>
          <a:ext cx="2101825" cy="2620713"/>
        </a:xfrm>
        <a:prstGeom prst="roundRect">
          <a:avLst>
            <a:gd name="adj" fmla="val 100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60 Days</a:t>
          </a:r>
          <a:endParaRPr lang="en-US" sz="1600" kern="1200" dirty="0"/>
        </a:p>
        <a:p>
          <a:pPr marL="114300" lvl="1" indent="-114300" algn="l" defTabSz="533400" rtl="0">
            <a:lnSpc>
              <a:spcPct val="90000"/>
            </a:lnSpc>
            <a:spcBef>
              <a:spcPct val="0"/>
            </a:spcBef>
            <a:spcAft>
              <a:spcPct val="15000"/>
            </a:spcAft>
            <a:buChar char="••"/>
          </a:pPr>
          <a:r>
            <a:rPr lang="en-US" sz="1200" kern="1200" dirty="0" smtClean="0"/>
            <a:t>Review outstanding items from 90 day section</a:t>
          </a:r>
          <a:endParaRPr lang="en-US" sz="1200" kern="1200" dirty="0"/>
        </a:p>
        <a:p>
          <a:pPr marL="114300" lvl="1" indent="-114300" algn="l" defTabSz="533400" rtl="0">
            <a:lnSpc>
              <a:spcPct val="90000"/>
            </a:lnSpc>
            <a:spcBef>
              <a:spcPct val="0"/>
            </a:spcBef>
            <a:spcAft>
              <a:spcPct val="15000"/>
            </a:spcAft>
            <a:buChar char="••"/>
          </a:pPr>
          <a:r>
            <a:rPr lang="en-US" sz="1200" kern="1200" dirty="0" smtClean="0"/>
            <a:t>Review all planned equipment charges have been incurred</a:t>
          </a:r>
          <a:endParaRPr lang="en-US" sz="1200" kern="1200" dirty="0"/>
        </a:p>
        <a:p>
          <a:pPr marL="228600" lvl="2" indent="-114300" algn="l" defTabSz="533400" rtl="0">
            <a:lnSpc>
              <a:spcPct val="90000"/>
            </a:lnSpc>
            <a:spcBef>
              <a:spcPct val="0"/>
            </a:spcBef>
            <a:spcAft>
              <a:spcPct val="15000"/>
            </a:spcAft>
            <a:buChar char="••"/>
          </a:pPr>
          <a:r>
            <a:rPr lang="en-US" sz="1200" kern="1200" dirty="0" smtClean="0"/>
            <a:t>No new equipment should typically be purchased at this time</a:t>
          </a:r>
          <a:endParaRPr lang="en-US" sz="1200" kern="1200" dirty="0"/>
        </a:p>
        <a:p>
          <a:pPr marL="228600" lvl="2" indent="-114300" algn="l" defTabSz="533400" rtl="0">
            <a:lnSpc>
              <a:spcPct val="90000"/>
            </a:lnSpc>
            <a:spcBef>
              <a:spcPct val="0"/>
            </a:spcBef>
            <a:spcAft>
              <a:spcPct val="15000"/>
            </a:spcAft>
            <a:buChar char="••"/>
          </a:pPr>
          <a:endParaRPr lang="en-US" sz="1200" kern="1200" dirty="0"/>
        </a:p>
      </dsp:txBody>
      <dsp:txXfrm>
        <a:off x="3011147" y="370453"/>
        <a:ext cx="1978705" cy="2497593"/>
      </dsp:txXfrm>
    </dsp:sp>
    <dsp:sp modelId="{86F053AE-03FB-4D15-89A3-92FAC6B634D7}">
      <dsp:nvSpPr>
        <dsp:cNvPr id="0" name=""/>
        <dsp:cNvSpPr/>
      </dsp:nvSpPr>
      <dsp:spPr>
        <a:xfrm>
          <a:off x="5261595" y="1358623"/>
          <a:ext cx="445586" cy="521252"/>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261595" y="1462873"/>
        <a:ext cx="311910" cy="312752"/>
      </dsp:txXfrm>
    </dsp:sp>
    <dsp:sp modelId="{E30E4D18-1093-49E6-ADB6-F1447585B4D1}">
      <dsp:nvSpPr>
        <dsp:cNvPr id="0" name=""/>
        <dsp:cNvSpPr/>
      </dsp:nvSpPr>
      <dsp:spPr>
        <a:xfrm>
          <a:off x="5892142" y="308893"/>
          <a:ext cx="2101825" cy="2620713"/>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30 Days</a:t>
          </a:r>
          <a:endParaRPr lang="en-US" sz="1600" kern="1200" dirty="0"/>
        </a:p>
        <a:p>
          <a:pPr marL="114300" lvl="1" indent="-114300" algn="l" defTabSz="533400" rtl="0">
            <a:lnSpc>
              <a:spcPct val="90000"/>
            </a:lnSpc>
            <a:spcBef>
              <a:spcPct val="0"/>
            </a:spcBef>
            <a:spcAft>
              <a:spcPct val="15000"/>
            </a:spcAft>
            <a:buChar char="••"/>
          </a:pPr>
          <a:r>
            <a:rPr lang="en-US" sz="1200" kern="1200" dirty="0" smtClean="0"/>
            <a:t>Review outstanding items from 90 and 60 days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Review spending and clear deficits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Verify all invoices have been received and submitted for payment</a:t>
          </a:r>
          <a:endParaRPr lang="en-US" sz="1200" kern="1200" dirty="0"/>
        </a:p>
      </dsp:txBody>
      <dsp:txXfrm>
        <a:off x="5953702" y="370453"/>
        <a:ext cx="1978705" cy="2497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876C3-B056-4CC0-84FA-C1DDC1AA029B}">
      <dsp:nvSpPr>
        <dsp:cNvPr id="0" name=""/>
        <dsp:cNvSpPr/>
      </dsp:nvSpPr>
      <dsp:spPr>
        <a:xfrm>
          <a:off x="7032" y="101994"/>
          <a:ext cx="2101825" cy="303451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30 Days – </a:t>
          </a:r>
        </a:p>
        <a:p>
          <a:pPr lvl="0" algn="l" defTabSz="800100" rtl="0">
            <a:lnSpc>
              <a:spcPct val="90000"/>
            </a:lnSpc>
            <a:spcBef>
              <a:spcPct val="0"/>
            </a:spcBef>
            <a:spcAft>
              <a:spcPct val="35000"/>
            </a:spcAft>
          </a:pPr>
          <a:r>
            <a:rPr lang="en-US" sz="1800" kern="1200" dirty="0" smtClean="0"/>
            <a:t>E Status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Payroll cannot be charged after project end date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New expenses cannot be charged</a:t>
          </a:r>
          <a:endParaRPr lang="en-US" sz="1400" kern="1200" dirty="0"/>
        </a:p>
        <a:p>
          <a:pPr marL="228600" lvl="2" indent="-114300" algn="l" defTabSz="622300" rtl="0">
            <a:lnSpc>
              <a:spcPct val="90000"/>
            </a:lnSpc>
            <a:spcBef>
              <a:spcPct val="0"/>
            </a:spcBef>
            <a:spcAft>
              <a:spcPct val="15000"/>
            </a:spcAft>
            <a:buChar char="••"/>
          </a:pPr>
          <a:r>
            <a:rPr lang="en-US" sz="1400" kern="1200" dirty="0" smtClean="0"/>
            <a:t>Invoices for active POs can still be submitted</a:t>
          </a:r>
          <a:endParaRPr lang="en-US" sz="1400" kern="1200" dirty="0"/>
        </a:p>
        <a:p>
          <a:pPr marL="228600" lvl="2" indent="-114300" algn="l" defTabSz="622300" rtl="0">
            <a:lnSpc>
              <a:spcPct val="90000"/>
            </a:lnSpc>
            <a:spcBef>
              <a:spcPct val="0"/>
            </a:spcBef>
            <a:spcAft>
              <a:spcPct val="15000"/>
            </a:spcAft>
            <a:buChar char="••"/>
          </a:pPr>
          <a:r>
            <a:rPr lang="en-US" sz="1400" kern="1200" dirty="0" smtClean="0"/>
            <a:t>Review all ePERs for accuracy and certification</a:t>
          </a:r>
          <a:endParaRPr lang="en-US" sz="1400" kern="1200" dirty="0"/>
        </a:p>
      </dsp:txBody>
      <dsp:txXfrm>
        <a:off x="68592" y="163554"/>
        <a:ext cx="1978705" cy="2911390"/>
      </dsp:txXfrm>
    </dsp:sp>
    <dsp:sp modelId="{53760C3C-E702-4AE5-94FF-E3E140165A1B}">
      <dsp:nvSpPr>
        <dsp:cNvPr id="0" name=""/>
        <dsp:cNvSpPr/>
      </dsp:nvSpPr>
      <dsp:spPr>
        <a:xfrm>
          <a:off x="2319039" y="1358623"/>
          <a:ext cx="445586" cy="521252"/>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19039" y="1462873"/>
        <a:ext cx="311910" cy="312752"/>
      </dsp:txXfrm>
    </dsp:sp>
    <dsp:sp modelId="{1F3BA919-3DEF-4B6D-BC6D-7FF54BB3B3FA}">
      <dsp:nvSpPr>
        <dsp:cNvPr id="0" name=""/>
        <dsp:cNvSpPr/>
      </dsp:nvSpPr>
      <dsp:spPr>
        <a:xfrm>
          <a:off x="2949587" y="101994"/>
          <a:ext cx="2101825" cy="3034510"/>
        </a:xfrm>
        <a:prstGeom prst="roundRect">
          <a:avLst>
            <a:gd name="adj" fmla="val 1000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60 Days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Expense and travel reports need to be charged within 60 days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PETs need to be charged within 60 days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JEs must be completed within 60 days</a:t>
          </a:r>
          <a:endParaRPr lang="en-US" sz="1400" kern="1200" dirty="0"/>
        </a:p>
      </dsp:txBody>
      <dsp:txXfrm>
        <a:off x="3011147" y="163554"/>
        <a:ext cx="1978705" cy="2911390"/>
      </dsp:txXfrm>
    </dsp:sp>
    <dsp:sp modelId="{86F053AE-03FB-4D15-89A3-92FAC6B634D7}">
      <dsp:nvSpPr>
        <dsp:cNvPr id="0" name=""/>
        <dsp:cNvSpPr/>
      </dsp:nvSpPr>
      <dsp:spPr>
        <a:xfrm>
          <a:off x="5261595" y="1358623"/>
          <a:ext cx="445586" cy="521252"/>
        </a:xfrm>
        <a:prstGeom prst="rightArrow">
          <a:avLst>
            <a:gd name="adj1" fmla="val 60000"/>
            <a:gd name="adj2" fmla="val 50000"/>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61595" y="1462873"/>
        <a:ext cx="311910" cy="312752"/>
      </dsp:txXfrm>
    </dsp:sp>
    <dsp:sp modelId="{E30E4D18-1093-49E6-ADB6-F1447585B4D1}">
      <dsp:nvSpPr>
        <dsp:cNvPr id="0" name=""/>
        <dsp:cNvSpPr/>
      </dsp:nvSpPr>
      <dsp:spPr>
        <a:xfrm>
          <a:off x="5892142" y="101994"/>
          <a:ext cx="2101825" cy="3034510"/>
        </a:xfrm>
        <a:prstGeom prst="roundRect">
          <a:avLst>
            <a:gd name="adj" fmla="val 1000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90 Days – </a:t>
          </a:r>
        </a:p>
        <a:p>
          <a:pPr lvl="0" algn="l" defTabSz="800100" rtl="0">
            <a:lnSpc>
              <a:spcPct val="90000"/>
            </a:lnSpc>
            <a:spcBef>
              <a:spcPct val="0"/>
            </a:spcBef>
            <a:spcAft>
              <a:spcPct val="35000"/>
            </a:spcAft>
          </a:pPr>
          <a:r>
            <a:rPr lang="en-US" sz="1800" kern="1200" dirty="0" smtClean="0"/>
            <a:t>R Status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Most final reports and invoices due at 90 days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Unspent funds returned</a:t>
          </a:r>
          <a:endParaRPr lang="en-US" sz="1400" kern="1200" dirty="0"/>
        </a:p>
      </dsp:txBody>
      <dsp:txXfrm>
        <a:off x="5953702" y="163554"/>
        <a:ext cx="1978705" cy="29113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a:lvl1pPr>
          </a:lstStyle>
          <a:p>
            <a:endParaRPr lang="en-US" dirty="0"/>
          </a:p>
        </p:txBody>
      </p:sp>
      <p:sp>
        <p:nvSpPr>
          <p:cNvPr id="8195" name="Rectangle 1027"/>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a:lvl1pPr>
          </a:lstStyle>
          <a:p>
            <a:endParaRPr lang="en-US" dirty="0"/>
          </a:p>
        </p:txBody>
      </p:sp>
      <p:sp>
        <p:nvSpPr>
          <p:cNvPr id="8196" name="Rectangle 1028"/>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a:lvl1pPr>
          </a:lstStyle>
          <a:p>
            <a:endParaRPr lang="en-US" dirty="0"/>
          </a:p>
        </p:txBody>
      </p:sp>
      <p:sp>
        <p:nvSpPr>
          <p:cNvPr id="8197" name="Rectangle 1029"/>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a:lvl1pPr>
          </a:lstStyle>
          <a:p>
            <a:fld id="{D3870C95-F741-F34A-8EC6-B9E7D715A059}" type="slidenum">
              <a:rPr lang="en-US"/>
              <a:pPr/>
              <a:t>‹#›</a:t>
            </a:fld>
            <a:endParaRPr lang="en-US" dirty="0"/>
          </a:p>
        </p:txBody>
      </p:sp>
    </p:spTree>
    <p:extLst>
      <p:ext uri="{BB962C8B-B14F-4D97-AF65-F5344CB8AC3E}">
        <p14:creationId xmlns:p14="http://schemas.microsoft.com/office/powerpoint/2010/main" val="4013213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75360" y="4560571"/>
            <a:ext cx="536448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a:lvl1pPr>
          </a:lstStyle>
          <a:p>
            <a:fld id="{6BB59E13-8434-AE46-A01A-5834BA16C253}" type="slidenum">
              <a:rPr lang="en-US"/>
              <a:pPr/>
              <a:t>‹#›</a:t>
            </a:fld>
            <a:endParaRPr lang="en-US" dirty="0"/>
          </a:p>
        </p:txBody>
      </p:sp>
    </p:spTree>
    <p:extLst>
      <p:ext uri="{BB962C8B-B14F-4D97-AF65-F5344CB8AC3E}">
        <p14:creationId xmlns:p14="http://schemas.microsoft.com/office/powerpoint/2010/main" val="30124504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Osaka" charset="-128"/>
        <a:cs typeface="Osaka" charset="-128"/>
      </a:defRPr>
    </a:lvl1pPr>
    <a:lvl2pPr marL="457200" algn="l" rtl="0" eaLnBrk="0" fontAlgn="base" hangingPunct="0">
      <a:spcBef>
        <a:spcPct val="30000"/>
      </a:spcBef>
      <a:spcAft>
        <a:spcPct val="0"/>
      </a:spcAft>
      <a:defRPr sz="1200" kern="1200">
        <a:solidFill>
          <a:schemeClr val="tx1"/>
        </a:solidFill>
        <a:latin typeface="Times" charset="0"/>
        <a:ea typeface="Osaka" charset="-128"/>
        <a:cs typeface="Osaka" charset="-128"/>
      </a:defRPr>
    </a:lvl2pPr>
    <a:lvl3pPr marL="914400" algn="l" rtl="0" eaLnBrk="0" fontAlgn="base" hangingPunct="0">
      <a:spcBef>
        <a:spcPct val="30000"/>
      </a:spcBef>
      <a:spcAft>
        <a:spcPct val="0"/>
      </a:spcAft>
      <a:defRPr sz="1200" kern="1200">
        <a:solidFill>
          <a:schemeClr val="tx1"/>
        </a:solidFill>
        <a:latin typeface="Times" charset="0"/>
        <a:ea typeface="Osaka" charset="-128"/>
        <a:cs typeface="Osaka" charset="-128"/>
      </a:defRPr>
    </a:lvl3pPr>
    <a:lvl4pPr marL="1371600" algn="l" rtl="0" eaLnBrk="0" fontAlgn="base" hangingPunct="0">
      <a:spcBef>
        <a:spcPct val="30000"/>
      </a:spcBef>
      <a:spcAft>
        <a:spcPct val="0"/>
      </a:spcAft>
      <a:defRPr sz="1200" kern="1200">
        <a:solidFill>
          <a:schemeClr val="tx1"/>
        </a:solidFill>
        <a:latin typeface="Times" charset="0"/>
        <a:ea typeface="Osaka" charset="-128"/>
        <a:cs typeface="Osaka" charset="-128"/>
      </a:defRPr>
    </a:lvl4pPr>
    <a:lvl5pPr marL="1828800" algn="l" rtl="0" eaLnBrk="0" fontAlgn="base" hangingPunct="0">
      <a:spcBef>
        <a:spcPct val="30000"/>
      </a:spcBef>
      <a:spcAft>
        <a:spcPct val="0"/>
      </a:spcAft>
      <a:defRPr sz="1200" kern="1200">
        <a:solidFill>
          <a:schemeClr val="tx1"/>
        </a:solidFill>
        <a:latin typeface="Times" charset="0"/>
        <a:ea typeface="Osaka" charset="-128"/>
        <a:cs typeface="Osaka"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71E7D-F8A7-1E4A-93A0-27B802C24C47}" type="slidenum">
              <a:rPr lang="en-US" smtClean="0"/>
              <a:pPr/>
              <a:t>1</a:t>
            </a:fld>
            <a:endParaRPr lang="en-US" dirty="0"/>
          </a:p>
        </p:txBody>
      </p:sp>
    </p:spTree>
    <p:extLst>
      <p:ext uri="{BB962C8B-B14F-4D97-AF65-F5344CB8AC3E}">
        <p14:creationId xmlns:p14="http://schemas.microsoft.com/office/powerpoint/2010/main" val="31851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10</a:t>
            </a:fld>
            <a:endParaRPr lang="en-US" dirty="0"/>
          </a:p>
        </p:txBody>
      </p:sp>
    </p:spTree>
    <p:extLst>
      <p:ext uri="{BB962C8B-B14F-4D97-AF65-F5344CB8AC3E}">
        <p14:creationId xmlns:p14="http://schemas.microsoft.com/office/powerpoint/2010/main" val="249786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11</a:t>
            </a:fld>
            <a:endParaRPr lang="en-US" dirty="0"/>
          </a:p>
        </p:txBody>
      </p:sp>
    </p:spTree>
    <p:extLst>
      <p:ext uri="{BB962C8B-B14F-4D97-AF65-F5344CB8AC3E}">
        <p14:creationId xmlns:p14="http://schemas.microsoft.com/office/powerpoint/2010/main" val="21877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22</a:t>
            </a:fld>
            <a:endParaRPr lang="en-US" dirty="0"/>
          </a:p>
        </p:txBody>
      </p:sp>
    </p:spTree>
    <p:extLst>
      <p:ext uri="{BB962C8B-B14F-4D97-AF65-F5344CB8AC3E}">
        <p14:creationId xmlns:p14="http://schemas.microsoft.com/office/powerpoint/2010/main" val="227573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71E7D-F8A7-1E4A-93A0-27B802C24C47}" type="slidenum">
              <a:rPr lang="en-US" smtClean="0"/>
              <a:pPr/>
              <a:t>25</a:t>
            </a:fld>
            <a:endParaRPr lang="en-US" dirty="0"/>
          </a:p>
        </p:txBody>
      </p:sp>
    </p:spTree>
    <p:extLst>
      <p:ext uri="{BB962C8B-B14F-4D97-AF65-F5344CB8AC3E}">
        <p14:creationId xmlns:p14="http://schemas.microsoft.com/office/powerpoint/2010/main" val="242845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26</a:t>
            </a:fld>
            <a:endParaRPr lang="en-US" dirty="0"/>
          </a:p>
        </p:txBody>
      </p:sp>
    </p:spTree>
    <p:extLst>
      <p:ext uri="{BB962C8B-B14F-4D97-AF65-F5344CB8AC3E}">
        <p14:creationId xmlns:p14="http://schemas.microsoft.com/office/powerpoint/2010/main" val="4543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27</a:t>
            </a:fld>
            <a:endParaRPr lang="en-US" dirty="0"/>
          </a:p>
        </p:txBody>
      </p:sp>
    </p:spTree>
    <p:extLst>
      <p:ext uri="{BB962C8B-B14F-4D97-AF65-F5344CB8AC3E}">
        <p14:creationId xmlns:p14="http://schemas.microsoft.com/office/powerpoint/2010/main" val="209552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28</a:t>
            </a:fld>
            <a:endParaRPr lang="en-US" dirty="0"/>
          </a:p>
        </p:txBody>
      </p:sp>
    </p:spTree>
    <p:extLst>
      <p:ext uri="{BB962C8B-B14F-4D97-AF65-F5344CB8AC3E}">
        <p14:creationId xmlns:p14="http://schemas.microsoft.com/office/powerpoint/2010/main" val="82480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29</a:t>
            </a:fld>
            <a:endParaRPr lang="en-US" dirty="0"/>
          </a:p>
        </p:txBody>
      </p:sp>
    </p:spTree>
    <p:extLst>
      <p:ext uri="{BB962C8B-B14F-4D97-AF65-F5344CB8AC3E}">
        <p14:creationId xmlns:p14="http://schemas.microsoft.com/office/powerpoint/2010/main" val="665616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30</a:t>
            </a:fld>
            <a:endParaRPr lang="en-US" dirty="0"/>
          </a:p>
        </p:txBody>
      </p:sp>
    </p:spTree>
    <p:extLst>
      <p:ext uri="{BB962C8B-B14F-4D97-AF65-F5344CB8AC3E}">
        <p14:creationId xmlns:p14="http://schemas.microsoft.com/office/powerpoint/2010/main" val="429233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31</a:t>
            </a:fld>
            <a:endParaRPr lang="en-US" dirty="0"/>
          </a:p>
        </p:txBody>
      </p:sp>
    </p:spTree>
    <p:extLst>
      <p:ext uri="{BB962C8B-B14F-4D97-AF65-F5344CB8AC3E}">
        <p14:creationId xmlns:p14="http://schemas.microsoft.com/office/powerpoint/2010/main" val="200507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2</a:t>
            </a:fld>
            <a:endParaRPr lang="en-US" dirty="0"/>
          </a:p>
        </p:txBody>
      </p:sp>
    </p:spTree>
    <p:extLst>
      <p:ext uri="{BB962C8B-B14F-4D97-AF65-F5344CB8AC3E}">
        <p14:creationId xmlns:p14="http://schemas.microsoft.com/office/powerpoint/2010/main" val="3988367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32</a:t>
            </a:fld>
            <a:endParaRPr lang="en-US" dirty="0"/>
          </a:p>
        </p:txBody>
      </p:sp>
    </p:spTree>
    <p:extLst>
      <p:ext uri="{BB962C8B-B14F-4D97-AF65-F5344CB8AC3E}">
        <p14:creationId xmlns:p14="http://schemas.microsoft.com/office/powerpoint/2010/main" val="7196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33</a:t>
            </a:fld>
            <a:endParaRPr lang="en-US" dirty="0"/>
          </a:p>
        </p:txBody>
      </p:sp>
    </p:spTree>
    <p:extLst>
      <p:ext uri="{BB962C8B-B14F-4D97-AF65-F5344CB8AC3E}">
        <p14:creationId xmlns:p14="http://schemas.microsoft.com/office/powerpoint/2010/main" val="358380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34</a:t>
            </a:fld>
            <a:endParaRPr lang="en-US" dirty="0"/>
          </a:p>
        </p:txBody>
      </p:sp>
    </p:spTree>
    <p:extLst>
      <p:ext uri="{BB962C8B-B14F-4D97-AF65-F5344CB8AC3E}">
        <p14:creationId xmlns:p14="http://schemas.microsoft.com/office/powerpoint/2010/main" val="1765708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35</a:t>
            </a:fld>
            <a:endParaRPr lang="en-US" dirty="0"/>
          </a:p>
        </p:txBody>
      </p:sp>
    </p:spTree>
    <p:extLst>
      <p:ext uri="{BB962C8B-B14F-4D97-AF65-F5344CB8AC3E}">
        <p14:creationId xmlns:p14="http://schemas.microsoft.com/office/powerpoint/2010/main" val="2835912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36</a:t>
            </a:fld>
            <a:endParaRPr lang="en-US" dirty="0"/>
          </a:p>
        </p:txBody>
      </p:sp>
    </p:spTree>
    <p:extLst>
      <p:ext uri="{BB962C8B-B14F-4D97-AF65-F5344CB8AC3E}">
        <p14:creationId xmlns:p14="http://schemas.microsoft.com/office/powerpoint/2010/main" val="2050321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37</a:t>
            </a:fld>
            <a:endParaRPr lang="en-US" dirty="0"/>
          </a:p>
        </p:txBody>
      </p:sp>
    </p:spTree>
    <p:extLst>
      <p:ext uri="{BB962C8B-B14F-4D97-AF65-F5344CB8AC3E}">
        <p14:creationId xmlns:p14="http://schemas.microsoft.com/office/powerpoint/2010/main" val="3460985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38</a:t>
            </a:fld>
            <a:endParaRPr lang="en-US" dirty="0"/>
          </a:p>
        </p:txBody>
      </p:sp>
    </p:spTree>
    <p:extLst>
      <p:ext uri="{BB962C8B-B14F-4D97-AF65-F5344CB8AC3E}">
        <p14:creationId xmlns:p14="http://schemas.microsoft.com/office/powerpoint/2010/main" val="2037057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39</a:t>
            </a:fld>
            <a:endParaRPr lang="en-US" dirty="0"/>
          </a:p>
        </p:txBody>
      </p:sp>
    </p:spTree>
    <p:extLst>
      <p:ext uri="{BB962C8B-B14F-4D97-AF65-F5344CB8AC3E}">
        <p14:creationId xmlns:p14="http://schemas.microsoft.com/office/powerpoint/2010/main" val="181276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40</a:t>
            </a:fld>
            <a:endParaRPr lang="en-US" dirty="0"/>
          </a:p>
        </p:txBody>
      </p:sp>
    </p:spTree>
    <p:extLst>
      <p:ext uri="{BB962C8B-B14F-4D97-AF65-F5344CB8AC3E}">
        <p14:creationId xmlns:p14="http://schemas.microsoft.com/office/powerpoint/2010/main" val="3334120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41</a:t>
            </a:fld>
            <a:endParaRPr lang="en-US" dirty="0"/>
          </a:p>
        </p:txBody>
      </p:sp>
    </p:spTree>
    <p:extLst>
      <p:ext uri="{BB962C8B-B14F-4D97-AF65-F5344CB8AC3E}">
        <p14:creationId xmlns:p14="http://schemas.microsoft.com/office/powerpoint/2010/main" val="77545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3</a:t>
            </a:fld>
            <a:endParaRPr lang="en-US" dirty="0"/>
          </a:p>
        </p:txBody>
      </p:sp>
    </p:spTree>
    <p:extLst>
      <p:ext uri="{BB962C8B-B14F-4D97-AF65-F5344CB8AC3E}">
        <p14:creationId xmlns:p14="http://schemas.microsoft.com/office/powerpoint/2010/main" val="2881865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42</a:t>
            </a:fld>
            <a:endParaRPr lang="en-US" dirty="0"/>
          </a:p>
        </p:txBody>
      </p:sp>
    </p:spTree>
    <p:extLst>
      <p:ext uri="{BB962C8B-B14F-4D97-AF65-F5344CB8AC3E}">
        <p14:creationId xmlns:p14="http://schemas.microsoft.com/office/powerpoint/2010/main" val="2720630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43</a:t>
            </a:fld>
            <a:endParaRPr lang="en-US" dirty="0"/>
          </a:p>
        </p:txBody>
      </p:sp>
    </p:spTree>
    <p:extLst>
      <p:ext uri="{BB962C8B-B14F-4D97-AF65-F5344CB8AC3E}">
        <p14:creationId xmlns:p14="http://schemas.microsoft.com/office/powerpoint/2010/main" val="755608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44</a:t>
            </a:fld>
            <a:endParaRPr lang="en-US" dirty="0"/>
          </a:p>
        </p:txBody>
      </p:sp>
    </p:spTree>
    <p:extLst>
      <p:ext uri="{BB962C8B-B14F-4D97-AF65-F5344CB8AC3E}">
        <p14:creationId xmlns:p14="http://schemas.microsoft.com/office/powerpoint/2010/main" val="114308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45</a:t>
            </a:fld>
            <a:endParaRPr lang="en-US" dirty="0"/>
          </a:p>
        </p:txBody>
      </p:sp>
    </p:spTree>
    <p:extLst>
      <p:ext uri="{BB962C8B-B14F-4D97-AF65-F5344CB8AC3E}">
        <p14:creationId xmlns:p14="http://schemas.microsoft.com/office/powerpoint/2010/main" val="181130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46</a:t>
            </a:fld>
            <a:endParaRPr lang="en-US" dirty="0"/>
          </a:p>
        </p:txBody>
      </p:sp>
    </p:spTree>
    <p:extLst>
      <p:ext uri="{BB962C8B-B14F-4D97-AF65-F5344CB8AC3E}">
        <p14:creationId xmlns:p14="http://schemas.microsoft.com/office/powerpoint/2010/main" val="1818126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47</a:t>
            </a:fld>
            <a:endParaRPr lang="en-US" dirty="0"/>
          </a:p>
        </p:txBody>
      </p:sp>
    </p:spTree>
    <p:extLst>
      <p:ext uri="{BB962C8B-B14F-4D97-AF65-F5344CB8AC3E}">
        <p14:creationId xmlns:p14="http://schemas.microsoft.com/office/powerpoint/2010/main" val="513993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48</a:t>
            </a:fld>
            <a:endParaRPr lang="en-US" dirty="0"/>
          </a:p>
        </p:txBody>
      </p:sp>
    </p:spTree>
    <p:extLst>
      <p:ext uri="{BB962C8B-B14F-4D97-AF65-F5344CB8AC3E}">
        <p14:creationId xmlns:p14="http://schemas.microsoft.com/office/powerpoint/2010/main" val="3194526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49</a:t>
            </a:fld>
            <a:endParaRPr lang="en-US" dirty="0"/>
          </a:p>
        </p:txBody>
      </p:sp>
    </p:spTree>
    <p:extLst>
      <p:ext uri="{BB962C8B-B14F-4D97-AF65-F5344CB8AC3E}">
        <p14:creationId xmlns:p14="http://schemas.microsoft.com/office/powerpoint/2010/main" val="60903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50</a:t>
            </a:fld>
            <a:endParaRPr lang="en-US" dirty="0"/>
          </a:p>
        </p:txBody>
      </p:sp>
    </p:spTree>
    <p:extLst>
      <p:ext uri="{BB962C8B-B14F-4D97-AF65-F5344CB8AC3E}">
        <p14:creationId xmlns:p14="http://schemas.microsoft.com/office/powerpoint/2010/main" val="2942366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51</a:t>
            </a:fld>
            <a:endParaRPr lang="en-US" dirty="0"/>
          </a:p>
        </p:txBody>
      </p:sp>
    </p:spTree>
    <p:extLst>
      <p:ext uri="{BB962C8B-B14F-4D97-AF65-F5344CB8AC3E}">
        <p14:creationId xmlns:p14="http://schemas.microsoft.com/office/powerpoint/2010/main" val="39678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4</a:t>
            </a:fld>
            <a:endParaRPr lang="en-US" dirty="0"/>
          </a:p>
        </p:txBody>
      </p:sp>
    </p:spTree>
    <p:extLst>
      <p:ext uri="{BB962C8B-B14F-4D97-AF65-F5344CB8AC3E}">
        <p14:creationId xmlns:p14="http://schemas.microsoft.com/office/powerpoint/2010/main" val="704776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52</a:t>
            </a:fld>
            <a:endParaRPr lang="en-US" dirty="0"/>
          </a:p>
        </p:txBody>
      </p:sp>
    </p:spTree>
    <p:extLst>
      <p:ext uri="{BB962C8B-B14F-4D97-AF65-F5344CB8AC3E}">
        <p14:creationId xmlns:p14="http://schemas.microsoft.com/office/powerpoint/2010/main" val="4039824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53</a:t>
            </a:fld>
            <a:endParaRPr lang="en-US" dirty="0"/>
          </a:p>
        </p:txBody>
      </p:sp>
    </p:spTree>
    <p:extLst>
      <p:ext uri="{BB962C8B-B14F-4D97-AF65-F5344CB8AC3E}">
        <p14:creationId xmlns:p14="http://schemas.microsoft.com/office/powerpoint/2010/main" val="189570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54</a:t>
            </a:fld>
            <a:endParaRPr lang="en-US" dirty="0"/>
          </a:p>
        </p:txBody>
      </p:sp>
    </p:spTree>
    <p:extLst>
      <p:ext uri="{BB962C8B-B14F-4D97-AF65-F5344CB8AC3E}">
        <p14:creationId xmlns:p14="http://schemas.microsoft.com/office/powerpoint/2010/main" val="1565509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55</a:t>
            </a:fld>
            <a:endParaRPr lang="en-US" dirty="0"/>
          </a:p>
        </p:txBody>
      </p:sp>
    </p:spTree>
    <p:extLst>
      <p:ext uri="{BB962C8B-B14F-4D97-AF65-F5344CB8AC3E}">
        <p14:creationId xmlns:p14="http://schemas.microsoft.com/office/powerpoint/2010/main" val="78124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56</a:t>
            </a:fld>
            <a:endParaRPr lang="en-US" dirty="0"/>
          </a:p>
        </p:txBody>
      </p:sp>
    </p:spTree>
    <p:extLst>
      <p:ext uri="{BB962C8B-B14F-4D97-AF65-F5344CB8AC3E}">
        <p14:creationId xmlns:p14="http://schemas.microsoft.com/office/powerpoint/2010/main" val="945572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57</a:t>
            </a:fld>
            <a:endParaRPr lang="en-US" dirty="0"/>
          </a:p>
        </p:txBody>
      </p:sp>
    </p:spTree>
    <p:extLst>
      <p:ext uri="{BB962C8B-B14F-4D97-AF65-F5344CB8AC3E}">
        <p14:creationId xmlns:p14="http://schemas.microsoft.com/office/powerpoint/2010/main" val="4288178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58</a:t>
            </a:fld>
            <a:endParaRPr lang="en-US" dirty="0"/>
          </a:p>
        </p:txBody>
      </p:sp>
    </p:spTree>
    <p:extLst>
      <p:ext uri="{BB962C8B-B14F-4D97-AF65-F5344CB8AC3E}">
        <p14:creationId xmlns:p14="http://schemas.microsoft.com/office/powerpoint/2010/main" val="744994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59</a:t>
            </a:fld>
            <a:endParaRPr lang="en-US" dirty="0"/>
          </a:p>
        </p:txBody>
      </p:sp>
    </p:spTree>
    <p:extLst>
      <p:ext uri="{BB962C8B-B14F-4D97-AF65-F5344CB8AC3E}">
        <p14:creationId xmlns:p14="http://schemas.microsoft.com/office/powerpoint/2010/main" val="755189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60</a:t>
            </a:fld>
            <a:endParaRPr lang="en-US" dirty="0"/>
          </a:p>
        </p:txBody>
      </p:sp>
    </p:spTree>
    <p:extLst>
      <p:ext uri="{BB962C8B-B14F-4D97-AF65-F5344CB8AC3E}">
        <p14:creationId xmlns:p14="http://schemas.microsoft.com/office/powerpoint/2010/main" val="1504418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61</a:t>
            </a:fld>
            <a:endParaRPr lang="en-US" dirty="0"/>
          </a:p>
        </p:txBody>
      </p:sp>
    </p:spTree>
    <p:extLst>
      <p:ext uri="{BB962C8B-B14F-4D97-AF65-F5344CB8AC3E}">
        <p14:creationId xmlns:p14="http://schemas.microsoft.com/office/powerpoint/2010/main" val="311579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5</a:t>
            </a:fld>
            <a:endParaRPr lang="en-US" dirty="0"/>
          </a:p>
        </p:txBody>
      </p:sp>
    </p:spTree>
    <p:extLst>
      <p:ext uri="{BB962C8B-B14F-4D97-AF65-F5344CB8AC3E}">
        <p14:creationId xmlns:p14="http://schemas.microsoft.com/office/powerpoint/2010/main" val="2413377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71E7D-F8A7-1E4A-93A0-27B802C24C47}" type="slidenum">
              <a:rPr lang="en-US" smtClean="0"/>
              <a:pPr/>
              <a:t>62</a:t>
            </a:fld>
            <a:endParaRPr lang="en-US" dirty="0"/>
          </a:p>
        </p:txBody>
      </p:sp>
    </p:spTree>
    <p:extLst>
      <p:ext uri="{BB962C8B-B14F-4D97-AF65-F5344CB8AC3E}">
        <p14:creationId xmlns:p14="http://schemas.microsoft.com/office/powerpoint/2010/main" val="6862185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63</a:t>
            </a:fld>
            <a:endParaRPr lang="en-US" dirty="0"/>
          </a:p>
        </p:txBody>
      </p:sp>
    </p:spTree>
    <p:extLst>
      <p:ext uri="{BB962C8B-B14F-4D97-AF65-F5344CB8AC3E}">
        <p14:creationId xmlns:p14="http://schemas.microsoft.com/office/powerpoint/2010/main" val="3502914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90</a:t>
            </a:r>
          </a:p>
          <a:p>
            <a:pPr marL="652099" lvl="1" indent="-177845">
              <a:buFont typeface="Arial" panose="020B0604020202020204" pitchFamily="34" charset="0"/>
              <a:buChar char="•"/>
            </a:pPr>
            <a:r>
              <a:rPr lang="en-US" dirty="0" smtClean="0"/>
              <a:t>Close</a:t>
            </a:r>
            <a:r>
              <a:rPr lang="en-US" baseline="0" dirty="0" smtClean="0"/>
              <a:t> POs</a:t>
            </a:r>
          </a:p>
          <a:p>
            <a:pPr marL="652099" lvl="1" indent="-177845">
              <a:buFont typeface="Arial" panose="020B0604020202020204" pitchFamily="34" charset="0"/>
              <a:buChar char="•"/>
            </a:pPr>
            <a:r>
              <a:rPr lang="en-US" baseline="0" dirty="0" smtClean="0"/>
              <a:t>Update funding</a:t>
            </a:r>
          </a:p>
          <a:p>
            <a:pPr marL="1126352" lvl="2" indent="-177845">
              <a:buFont typeface="Arial" panose="020B0604020202020204" pitchFamily="34" charset="0"/>
              <a:buChar char="•"/>
            </a:pPr>
            <a:r>
              <a:rPr lang="en-US" baseline="0" dirty="0" smtClean="0"/>
              <a:t>Funding end date cannot be past project end date</a:t>
            </a:r>
          </a:p>
          <a:p>
            <a:pPr marL="652099" lvl="1" indent="-177845">
              <a:buFont typeface="Arial" panose="020B0604020202020204" pitchFamily="34" charset="0"/>
              <a:buChar char="•"/>
            </a:pPr>
            <a:r>
              <a:rPr lang="en-US" baseline="0" dirty="0" smtClean="0"/>
              <a:t>Setup final POs if necessary</a:t>
            </a:r>
          </a:p>
          <a:p>
            <a:pPr marL="652099" lvl="1" indent="-177845">
              <a:buFont typeface="Arial" panose="020B0604020202020204" pitchFamily="34" charset="0"/>
              <a:buChar char="•"/>
            </a:pPr>
            <a:r>
              <a:rPr lang="en-US" baseline="0" dirty="0" smtClean="0"/>
              <a:t>Burn rate</a:t>
            </a:r>
          </a:p>
          <a:p>
            <a:pPr marL="177845" indent="-177845">
              <a:buFont typeface="Arial" panose="020B0604020202020204" pitchFamily="34" charset="0"/>
              <a:buChar char="•"/>
            </a:pPr>
            <a:r>
              <a:rPr lang="en-US" baseline="0" dirty="0" smtClean="0"/>
              <a:t>60</a:t>
            </a:r>
          </a:p>
          <a:p>
            <a:pPr marL="652099" lvl="1" indent="-177845">
              <a:buFont typeface="Arial" panose="020B0604020202020204" pitchFamily="34" charset="0"/>
              <a:buChar char="•"/>
            </a:pPr>
            <a:r>
              <a:rPr lang="en-US" baseline="0" dirty="0" smtClean="0"/>
              <a:t>Equipment needs to be used during project period – potential audit risk</a:t>
            </a:r>
          </a:p>
          <a:p>
            <a:pPr marL="177845" indent="-177845">
              <a:buFont typeface="Arial" panose="020B0604020202020204" pitchFamily="34" charset="0"/>
              <a:buChar char="•"/>
            </a:pPr>
            <a:r>
              <a:rPr lang="en-US" baseline="0" dirty="0" smtClean="0"/>
              <a:t>30</a:t>
            </a:r>
          </a:p>
          <a:p>
            <a:pPr marL="652099" lvl="1" indent="-177845">
              <a:buFont typeface="Arial" panose="020B0604020202020204" pitchFamily="34" charset="0"/>
              <a:buChar char="•"/>
            </a:pPr>
            <a:r>
              <a:rPr lang="en-US" baseline="0" dirty="0" smtClean="0"/>
              <a:t>Make sure all expenses are booked</a:t>
            </a:r>
          </a:p>
          <a:p>
            <a:pPr marL="177845" indent="-177845">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6BB59E13-8434-AE46-A01A-5834BA16C253}" type="slidenum">
              <a:rPr lang="en-US" smtClean="0"/>
              <a:pPr/>
              <a:t>64</a:t>
            </a:fld>
            <a:endParaRPr lang="en-US" dirty="0"/>
          </a:p>
        </p:txBody>
      </p:sp>
    </p:spTree>
    <p:extLst>
      <p:ext uri="{BB962C8B-B14F-4D97-AF65-F5344CB8AC3E}">
        <p14:creationId xmlns:p14="http://schemas.microsoft.com/office/powerpoint/2010/main" val="1967965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30</a:t>
            </a:r>
          </a:p>
          <a:p>
            <a:pPr marL="652099" lvl="1" indent="-177845">
              <a:buFont typeface="Arial" panose="020B0604020202020204" pitchFamily="34" charset="0"/>
              <a:buChar char="•"/>
            </a:pPr>
            <a:r>
              <a:rPr lang="en-US" dirty="0" smtClean="0"/>
              <a:t>For</a:t>
            </a:r>
            <a:r>
              <a:rPr lang="en-US" baseline="0" dirty="0" smtClean="0"/>
              <a:t> POs already setup in Marketplace invoices can still be submitted – however new POs cannot be setup</a:t>
            </a:r>
          </a:p>
          <a:p>
            <a:pPr marL="652099" lvl="1" indent="-177845">
              <a:buFont typeface="Arial" panose="020B0604020202020204" pitchFamily="34" charset="0"/>
              <a:buChar char="•"/>
            </a:pPr>
            <a:r>
              <a:rPr lang="en-US" baseline="0" dirty="0" smtClean="0"/>
              <a:t>No new purchases on procurement cards</a:t>
            </a:r>
          </a:p>
          <a:p>
            <a:pPr marL="652099" lvl="1" indent="-177845">
              <a:buFont typeface="Arial" panose="020B0604020202020204" pitchFamily="34" charset="0"/>
              <a:buChar char="•"/>
            </a:pPr>
            <a:r>
              <a:rPr lang="en-US" baseline="0" dirty="0" smtClean="0"/>
              <a:t>No new travel</a:t>
            </a:r>
          </a:p>
          <a:p>
            <a:pPr marL="177845" indent="-177845">
              <a:buFont typeface="Arial" panose="020B0604020202020204" pitchFamily="34" charset="0"/>
              <a:buChar char="•"/>
            </a:pPr>
            <a:r>
              <a:rPr lang="en-US" baseline="0" dirty="0" smtClean="0"/>
              <a:t>60</a:t>
            </a:r>
          </a:p>
          <a:p>
            <a:pPr marL="652099" lvl="1" indent="-177845">
              <a:buFont typeface="Arial" panose="020B0604020202020204" pitchFamily="34" charset="0"/>
              <a:buChar char="•"/>
            </a:pPr>
            <a:r>
              <a:rPr lang="en-US" baseline="0" dirty="0" smtClean="0"/>
              <a:t>PETs</a:t>
            </a:r>
          </a:p>
          <a:p>
            <a:pPr marL="1126352" lvl="2" indent="-177845">
              <a:buFont typeface="Arial" panose="020B0604020202020204" pitchFamily="34" charset="0"/>
              <a:buChar char="•"/>
            </a:pPr>
            <a:r>
              <a:rPr lang="en-US" baseline="0" dirty="0" smtClean="0"/>
              <a:t>When a PET is completed the fringe does not show on financials until month end close. Be sure to process PETs with enough time to allow for these charges to get them on invoices</a:t>
            </a:r>
          </a:p>
          <a:p>
            <a:pPr marL="1126352" lvl="2" indent="-177845">
              <a:buFont typeface="Arial" panose="020B0604020202020204" pitchFamily="34" charset="0"/>
              <a:buChar char="•"/>
            </a:pPr>
            <a:endParaRPr lang="en-US" baseline="0" dirty="0" smtClean="0"/>
          </a:p>
          <a:p>
            <a:pPr marL="177845" indent="-177845">
              <a:buFont typeface="Arial" panose="020B0604020202020204" pitchFamily="34" charset="0"/>
              <a:buChar char="•"/>
            </a:pPr>
            <a:r>
              <a:rPr lang="en-US" baseline="0" dirty="0" smtClean="0"/>
              <a:t>Timeline may need to be shifted if reports and invoices are due before 90 days</a:t>
            </a: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65</a:t>
            </a:fld>
            <a:endParaRPr lang="en-US" dirty="0"/>
          </a:p>
        </p:txBody>
      </p:sp>
    </p:spTree>
    <p:extLst>
      <p:ext uri="{BB962C8B-B14F-4D97-AF65-F5344CB8AC3E}">
        <p14:creationId xmlns:p14="http://schemas.microsoft.com/office/powerpoint/2010/main" val="439852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OGC sends out both 90-60-30 and</a:t>
            </a:r>
            <a:r>
              <a:rPr lang="en-US" baseline="0" dirty="0" smtClean="0"/>
              <a:t> 30-60-90 reports</a:t>
            </a: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66</a:t>
            </a:fld>
            <a:endParaRPr lang="en-US" dirty="0"/>
          </a:p>
        </p:txBody>
      </p:sp>
    </p:spTree>
    <p:extLst>
      <p:ext uri="{BB962C8B-B14F-4D97-AF65-F5344CB8AC3E}">
        <p14:creationId xmlns:p14="http://schemas.microsoft.com/office/powerpoint/2010/main" val="2310074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Reporting requirements and deadlines</a:t>
            </a:r>
            <a:r>
              <a:rPr lang="en-US" baseline="0" dirty="0" smtClean="0"/>
              <a:t> </a:t>
            </a:r>
            <a:r>
              <a:rPr lang="en-US" dirty="0" smtClean="0"/>
              <a:t>should</a:t>
            </a:r>
            <a:r>
              <a:rPr lang="en-US" baseline="0" dirty="0" smtClean="0"/>
              <a:t> be in notice of award – always look for this when project is awarded and set yourself reminders!! Don’t rely on OGC or PI to meet deadlines</a:t>
            </a:r>
          </a:p>
          <a:p>
            <a:pPr marL="177845" indent="-177845">
              <a:buFont typeface="Arial" panose="020B0604020202020204" pitchFamily="34" charset="0"/>
              <a:buChar char="•"/>
            </a:pPr>
            <a:r>
              <a:rPr lang="en-US" baseline="0" dirty="0" smtClean="0"/>
              <a:t>Make sure you’re using correct forms </a:t>
            </a:r>
          </a:p>
          <a:p>
            <a:pPr marL="177845" indent="-177845">
              <a:buFont typeface="Arial" panose="020B0604020202020204" pitchFamily="34" charset="0"/>
              <a:buChar char="•"/>
            </a:pPr>
            <a:r>
              <a:rPr lang="en-US" baseline="0" dirty="0" smtClean="0"/>
              <a:t>Allow enough time for moving expenses, review and signatures</a:t>
            </a: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67</a:t>
            </a:fld>
            <a:endParaRPr lang="en-US" dirty="0"/>
          </a:p>
        </p:txBody>
      </p:sp>
    </p:spTree>
    <p:extLst>
      <p:ext uri="{BB962C8B-B14F-4D97-AF65-F5344CB8AC3E}">
        <p14:creationId xmlns:p14="http://schemas.microsoft.com/office/powerpoint/2010/main" val="2754660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RPPR – Research Performance Progress Report</a:t>
            </a:r>
          </a:p>
          <a:p>
            <a:pPr marL="177845" indent="-177845">
              <a:buFont typeface="Arial" panose="020B0604020202020204" pitchFamily="34" charset="0"/>
              <a:buChar char="•"/>
            </a:pPr>
            <a:endParaRPr lang="en-US" dirty="0" smtClean="0"/>
          </a:p>
          <a:p>
            <a:pPr marL="177845" indent="-177845">
              <a:buFont typeface="Arial" panose="020B0604020202020204" pitchFamily="34" charset="0"/>
              <a:buChar char="•"/>
            </a:pPr>
            <a:r>
              <a:rPr lang="en-US" dirty="0" smtClean="0"/>
              <a:t>Completed in </a:t>
            </a:r>
            <a:r>
              <a:rPr lang="en-US" dirty="0" err="1" smtClean="0"/>
              <a:t>eRA</a:t>
            </a:r>
            <a:r>
              <a:rPr lang="en-US" dirty="0" smtClean="0"/>
              <a:t> Commons</a:t>
            </a:r>
          </a:p>
          <a:p>
            <a:pPr marL="652099" lvl="1" indent="-177845">
              <a:buFont typeface="Arial" panose="020B0604020202020204" pitchFamily="34" charset="0"/>
              <a:buChar char="•"/>
            </a:pPr>
            <a:r>
              <a:rPr lang="en-US" dirty="0" smtClean="0"/>
              <a:t>E-mail notification will be</a:t>
            </a:r>
            <a:r>
              <a:rPr lang="en-US" baseline="0" dirty="0" smtClean="0"/>
              <a:t> sent to PI 120 days prior to due date</a:t>
            </a:r>
          </a:p>
          <a:p>
            <a:pPr marL="652099" lvl="1" indent="-177845">
              <a:buFont typeface="Arial" panose="020B0604020202020204" pitchFamily="34" charset="0"/>
              <a:buChar char="•"/>
            </a:pPr>
            <a:endParaRPr lang="en-US" baseline="0" dirty="0" smtClean="0"/>
          </a:p>
          <a:p>
            <a:pPr marL="652099" lvl="1"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68</a:t>
            </a:fld>
            <a:endParaRPr lang="en-US" dirty="0"/>
          </a:p>
        </p:txBody>
      </p:sp>
    </p:spTree>
    <p:extLst>
      <p:ext uri="{BB962C8B-B14F-4D97-AF65-F5344CB8AC3E}">
        <p14:creationId xmlns:p14="http://schemas.microsoft.com/office/powerpoint/2010/main" val="3105037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RPPR – Research Performance Progress Report</a:t>
            </a:r>
          </a:p>
          <a:p>
            <a:pPr marL="177845" indent="-177845">
              <a:buFont typeface="Arial" panose="020B0604020202020204" pitchFamily="34" charset="0"/>
              <a:buChar char="•"/>
            </a:pPr>
            <a:endParaRPr lang="en-US" dirty="0" smtClean="0"/>
          </a:p>
          <a:p>
            <a:pPr marL="177845" indent="-177845">
              <a:buFont typeface="Arial" panose="020B0604020202020204" pitchFamily="34" charset="0"/>
              <a:buChar char="•"/>
            </a:pPr>
            <a:r>
              <a:rPr lang="en-US" dirty="0" smtClean="0"/>
              <a:t>Completed in </a:t>
            </a:r>
            <a:r>
              <a:rPr lang="en-US" dirty="0" err="1" smtClean="0"/>
              <a:t>eRA</a:t>
            </a:r>
            <a:r>
              <a:rPr lang="en-US" dirty="0" smtClean="0"/>
              <a:t> Commons</a:t>
            </a:r>
          </a:p>
          <a:p>
            <a:pPr marL="652099" lvl="1" indent="-177845">
              <a:buFont typeface="Arial" panose="020B0604020202020204" pitchFamily="34" charset="0"/>
              <a:buChar char="•"/>
            </a:pPr>
            <a:r>
              <a:rPr lang="en-US" dirty="0" smtClean="0"/>
              <a:t>E-mail notification will be</a:t>
            </a:r>
            <a:r>
              <a:rPr lang="en-US" baseline="0" dirty="0" smtClean="0"/>
              <a:t> sent to PI 120 days prior to due date</a:t>
            </a:r>
          </a:p>
          <a:p>
            <a:pPr marL="652099" lvl="1" indent="-177845">
              <a:buFont typeface="Arial" panose="020B0604020202020204" pitchFamily="34" charset="0"/>
              <a:buChar char="•"/>
            </a:pPr>
            <a:endParaRPr lang="en-US" baseline="0" dirty="0" smtClean="0"/>
          </a:p>
          <a:p>
            <a:pPr marL="652099" lvl="1"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69</a:t>
            </a:fld>
            <a:endParaRPr lang="en-US" dirty="0"/>
          </a:p>
        </p:txBody>
      </p:sp>
    </p:spTree>
    <p:extLst>
      <p:ext uri="{BB962C8B-B14F-4D97-AF65-F5344CB8AC3E}">
        <p14:creationId xmlns:p14="http://schemas.microsoft.com/office/powerpoint/2010/main" val="31443142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RPPR – Research Performance Progress Report</a:t>
            </a:r>
          </a:p>
          <a:p>
            <a:pPr marL="177845" indent="-177845">
              <a:buFont typeface="Arial" panose="020B0604020202020204" pitchFamily="34" charset="0"/>
              <a:buChar char="•"/>
            </a:pPr>
            <a:endParaRPr lang="en-US" dirty="0" smtClean="0"/>
          </a:p>
          <a:p>
            <a:pPr marL="177845" indent="-177845">
              <a:buFont typeface="Arial" panose="020B0604020202020204" pitchFamily="34" charset="0"/>
              <a:buChar char="•"/>
            </a:pPr>
            <a:r>
              <a:rPr lang="en-US" dirty="0" smtClean="0"/>
              <a:t>Completed in </a:t>
            </a:r>
            <a:r>
              <a:rPr lang="en-US" dirty="0" err="1" smtClean="0"/>
              <a:t>eRA</a:t>
            </a:r>
            <a:r>
              <a:rPr lang="en-US" dirty="0" smtClean="0"/>
              <a:t> Commons</a:t>
            </a:r>
          </a:p>
          <a:p>
            <a:pPr marL="652099" lvl="1" indent="-177845">
              <a:buFont typeface="Arial" panose="020B0604020202020204" pitchFamily="34" charset="0"/>
              <a:buChar char="•"/>
            </a:pPr>
            <a:r>
              <a:rPr lang="en-US" dirty="0" smtClean="0"/>
              <a:t>E-mail notification will be</a:t>
            </a:r>
            <a:r>
              <a:rPr lang="en-US" baseline="0" dirty="0" smtClean="0"/>
              <a:t> sent to PI 120 days prior to due date</a:t>
            </a:r>
          </a:p>
          <a:p>
            <a:pPr marL="652099" lvl="1" indent="-177845">
              <a:buFont typeface="Arial" panose="020B0604020202020204" pitchFamily="34" charset="0"/>
              <a:buChar char="•"/>
            </a:pPr>
            <a:endParaRPr lang="en-US" baseline="0" dirty="0" smtClean="0"/>
          </a:p>
          <a:p>
            <a:pPr marL="652099" lvl="1"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70</a:t>
            </a:fld>
            <a:endParaRPr lang="en-US" dirty="0"/>
          </a:p>
        </p:txBody>
      </p:sp>
    </p:spTree>
    <p:extLst>
      <p:ext uri="{BB962C8B-B14F-4D97-AF65-F5344CB8AC3E}">
        <p14:creationId xmlns:p14="http://schemas.microsoft.com/office/powerpoint/2010/main" val="41270696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RPPR – Research Performance Progress Report</a:t>
            </a:r>
          </a:p>
          <a:p>
            <a:pPr marL="177845" indent="-177845">
              <a:buFont typeface="Arial" panose="020B0604020202020204" pitchFamily="34" charset="0"/>
              <a:buChar char="•"/>
            </a:pPr>
            <a:endParaRPr lang="en-US" dirty="0" smtClean="0"/>
          </a:p>
          <a:p>
            <a:pPr marL="177845" indent="-177845">
              <a:buFont typeface="Arial" panose="020B0604020202020204" pitchFamily="34" charset="0"/>
              <a:buChar char="•"/>
            </a:pPr>
            <a:r>
              <a:rPr lang="en-US" dirty="0" smtClean="0"/>
              <a:t>Completed in </a:t>
            </a:r>
            <a:r>
              <a:rPr lang="en-US" dirty="0" err="1" smtClean="0"/>
              <a:t>eRA</a:t>
            </a:r>
            <a:r>
              <a:rPr lang="en-US" dirty="0" smtClean="0"/>
              <a:t> Commons</a:t>
            </a:r>
          </a:p>
          <a:p>
            <a:pPr marL="652099" lvl="1" indent="-177845">
              <a:buFont typeface="Arial" panose="020B0604020202020204" pitchFamily="34" charset="0"/>
              <a:buChar char="•"/>
            </a:pPr>
            <a:r>
              <a:rPr lang="en-US" dirty="0" smtClean="0"/>
              <a:t>E-mail notification will be</a:t>
            </a:r>
            <a:r>
              <a:rPr lang="en-US" baseline="0" dirty="0" smtClean="0"/>
              <a:t> sent to PI 120 days prior to due date</a:t>
            </a:r>
          </a:p>
          <a:p>
            <a:pPr marL="652099" lvl="1" indent="-177845">
              <a:buFont typeface="Arial" panose="020B0604020202020204" pitchFamily="34" charset="0"/>
              <a:buChar char="•"/>
            </a:pPr>
            <a:endParaRPr lang="en-US" baseline="0" dirty="0" smtClean="0"/>
          </a:p>
          <a:p>
            <a:pPr marL="652099" lvl="1"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71</a:t>
            </a:fld>
            <a:endParaRPr lang="en-US" dirty="0"/>
          </a:p>
        </p:txBody>
      </p:sp>
    </p:spTree>
    <p:extLst>
      <p:ext uri="{BB962C8B-B14F-4D97-AF65-F5344CB8AC3E}">
        <p14:creationId xmlns:p14="http://schemas.microsoft.com/office/powerpoint/2010/main" val="338635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6</a:t>
            </a:fld>
            <a:endParaRPr lang="en-US" dirty="0"/>
          </a:p>
        </p:txBody>
      </p:sp>
    </p:spTree>
    <p:extLst>
      <p:ext uri="{BB962C8B-B14F-4D97-AF65-F5344CB8AC3E}">
        <p14:creationId xmlns:p14="http://schemas.microsoft.com/office/powerpoint/2010/main" val="3448017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72</a:t>
            </a:fld>
            <a:endParaRPr lang="en-US" dirty="0"/>
          </a:p>
        </p:txBody>
      </p:sp>
    </p:spTree>
    <p:extLst>
      <p:ext uri="{BB962C8B-B14F-4D97-AF65-F5344CB8AC3E}">
        <p14:creationId xmlns:p14="http://schemas.microsoft.com/office/powerpoint/2010/main" val="519908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73</a:t>
            </a:fld>
            <a:endParaRPr lang="en-US" dirty="0"/>
          </a:p>
        </p:txBody>
      </p:sp>
    </p:spTree>
    <p:extLst>
      <p:ext uri="{BB962C8B-B14F-4D97-AF65-F5344CB8AC3E}">
        <p14:creationId xmlns:p14="http://schemas.microsoft.com/office/powerpoint/2010/main" val="26744565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FSR – Financial Status Report </a:t>
            </a:r>
          </a:p>
          <a:p>
            <a:pPr marL="177845" indent="-177845">
              <a:buFont typeface="Arial" panose="020B0604020202020204" pitchFamily="34" charset="0"/>
              <a:buChar char="•"/>
            </a:pPr>
            <a:r>
              <a:rPr lang="en-US" dirty="0" smtClean="0"/>
              <a:t>FFR – Federal Financial Report</a:t>
            </a:r>
          </a:p>
          <a:p>
            <a:pPr marL="177845" indent="-177845">
              <a:buFont typeface="Arial" panose="020B0604020202020204" pitchFamily="34" charset="0"/>
              <a:buChar char="•"/>
            </a:pPr>
            <a:endParaRPr lang="en-US" dirty="0" smtClean="0"/>
          </a:p>
          <a:p>
            <a:pPr marL="177845" indent="-177845">
              <a:buFont typeface="Arial" panose="020B0604020202020204" pitchFamily="34" charset="0"/>
              <a:buChar char="•"/>
            </a:pPr>
            <a:r>
              <a:rPr lang="en-US" dirty="0" smtClean="0"/>
              <a:t>OGC </a:t>
            </a:r>
            <a:r>
              <a:rPr lang="en-US" dirty="0" err="1" smtClean="0"/>
              <a:t>PostAward</a:t>
            </a:r>
            <a:r>
              <a:rPr lang="en-US" dirty="0" smtClean="0"/>
              <a:t> should complete and Department should review</a:t>
            </a:r>
          </a:p>
          <a:p>
            <a:pPr marL="177845" indent="-177845">
              <a:buFont typeface="Arial" panose="020B0604020202020204" pitchFamily="34" charset="0"/>
              <a:buChar char="•"/>
            </a:pPr>
            <a:r>
              <a:rPr lang="en-US" dirty="0" smtClean="0"/>
              <a:t>Quarterly and semi-annual reports due 30 days after reporting period</a:t>
            </a:r>
          </a:p>
          <a:p>
            <a:pPr marL="177845" indent="-177845">
              <a:buFont typeface="Arial" panose="020B0604020202020204" pitchFamily="34" charset="0"/>
              <a:buChar char="•"/>
            </a:pPr>
            <a:r>
              <a:rPr lang="en-US" dirty="0" smtClean="0"/>
              <a:t>Final Reports due 90 days after grant period </a:t>
            </a:r>
          </a:p>
          <a:p>
            <a:pPr marL="177845" indent="-177845">
              <a:buFont typeface="Arial" panose="020B0604020202020204" pitchFamily="34" charset="0"/>
              <a:buChar char="•"/>
            </a:pPr>
            <a:r>
              <a:rPr lang="en-US" dirty="0" smtClean="0"/>
              <a:t>Can be completed in sponsor portal (</a:t>
            </a:r>
            <a:r>
              <a:rPr lang="en-US" dirty="0" err="1" smtClean="0"/>
              <a:t>ie</a:t>
            </a:r>
            <a:r>
              <a:rPr lang="en-US" dirty="0" smtClean="0"/>
              <a:t> – GMS)</a:t>
            </a:r>
          </a:p>
          <a:p>
            <a:pPr marL="177845" indent="-177845">
              <a:buFont typeface="Arial" panose="020B0604020202020204" pitchFamily="34" charset="0"/>
              <a:buChar char="•"/>
            </a:pPr>
            <a:r>
              <a:rPr lang="en-US" dirty="0" smtClean="0"/>
              <a:t>If</a:t>
            </a:r>
            <a:r>
              <a:rPr lang="en-US" baseline="0" dirty="0" smtClean="0"/>
              <a:t> sponsor doesn’t have a financial report template this format </a:t>
            </a:r>
            <a:r>
              <a:rPr lang="en-US" baseline="0" smtClean="0"/>
              <a:t>is typically used</a:t>
            </a:r>
            <a:endParaRPr lang="en-US" dirty="0" smtClean="0"/>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74</a:t>
            </a:fld>
            <a:endParaRPr lang="en-US" dirty="0"/>
          </a:p>
        </p:txBody>
      </p:sp>
    </p:spTree>
    <p:extLst>
      <p:ext uri="{BB962C8B-B14F-4D97-AF65-F5344CB8AC3E}">
        <p14:creationId xmlns:p14="http://schemas.microsoft.com/office/powerpoint/2010/main" val="17253964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75</a:t>
            </a:fld>
            <a:endParaRPr lang="en-US" dirty="0"/>
          </a:p>
        </p:txBody>
      </p:sp>
    </p:spTree>
    <p:extLst>
      <p:ext uri="{BB962C8B-B14F-4D97-AF65-F5344CB8AC3E}">
        <p14:creationId xmlns:p14="http://schemas.microsoft.com/office/powerpoint/2010/main" val="26041107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76</a:t>
            </a:fld>
            <a:endParaRPr lang="en-US" dirty="0"/>
          </a:p>
        </p:txBody>
      </p:sp>
    </p:spTree>
    <p:extLst>
      <p:ext uri="{BB962C8B-B14F-4D97-AF65-F5344CB8AC3E}">
        <p14:creationId xmlns:p14="http://schemas.microsoft.com/office/powerpoint/2010/main" val="3227030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77</a:t>
            </a:fld>
            <a:endParaRPr lang="en-US" dirty="0"/>
          </a:p>
        </p:txBody>
      </p:sp>
    </p:spTree>
    <p:extLst>
      <p:ext uri="{BB962C8B-B14F-4D97-AF65-F5344CB8AC3E}">
        <p14:creationId xmlns:p14="http://schemas.microsoft.com/office/powerpoint/2010/main" val="24010842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78</a:t>
            </a:fld>
            <a:endParaRPr lang="en-US" dirty="0"/>
          </a:p>
        </p:txBody>
      </p:sp>
    </p:spTree>
    <p:extLst>
      <p:ext uri="{BB962C8B-B14F-4D97-AF65-F5344CB8AC3E}">
        <p14:creationId xmlns:p14="http://schemas.microsoft.com/office/powerpoint/2010/main" val="293244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79</a:t>
            </a:fld>
            <a:endParaRPr lang="en-US" dirty="0"/>
          </a:p>
        </p:txBody>
      </p:sp>
    </p:spTree>
    <p:extLst>
      <p:ext uri="{BB962C8B-B14F-4D97-AF65-F5344CB8AC3E}">
        <p14:creationId xmlns:p14="http://schemas.microsoft.com/office/powerpoint/2010/main" val="1874663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59E13-8434-AE46-A01A-5834BA16C253}" type="slidenum">
              <a:rPr lang="en-US" smtClean="0"/>
              <a:pPr/>
              <a:t>80</a:t>
            </a:fld>
            <a:endParaRPr lang="en-US" dirty="0"/>
          </a:p>
        </p:txBody>
      </p:sp>
    </p:spTree>
    <p:extLst>
      <p:ext uri="{BB962C8B-B14F-4D97-AF65-F5344CB8AC3E}">
        <p14:creationId xmlns:p14="http://schemas.microsoft.com/office/powerpoint/2010/main" val="3511272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2099" lvl="1" indent="-177845">
              <a:buFont typeface="Arial" panose="020B0604020202020204" pitchFamily="34" charset="0"/>
              <a:buChar char="•"/>
            </a:pPr>
            <a:r>
              <a:rPr lang="en-US" baseline="0" dirty="0" smtClean="0"/>
              <a:t>Contact your </a:t>
            </a:r>
            <a:r>
              <a:rPr lang="en-US" baseline="0" dirty="0" err="1" smtClean="0"/>
              <a:t>PostAward</a:t>
            </a:r>
            <a:r>
              <a:rPr lang="en-US" baseline="0" dirty="0" smtClean="0"/>
              <a:t> admin for help with reporting and any questions</a:t>
            </a:r>
          </a:p>
          <a:p>
            <a:pPr marL="652099" lvl="1" indent="-177845">
              <a:buFont typeface="Arial" panose="020B0604020202020204" pitchFamily="34" charset="0"/>
              <a:buChar char="•"/>
            </a:pPr>
            <a:r>
              <a:rPr lang="en-US" baseline="0" dirty="0" smtClean="0"/>
              <a:t>Always try to allow for enough time</a:t>
            </a:r>
          </a:p>
          <a:p>
            <a:pPr marL="652099" lvl="1" indent="-177845">
              <a:buFont typeface="Arial" panose="020B0604020202020204" pitchFamily="34" charset="0"/>
              <a:buChar char="•"/>
            </a:pPr>
            <a:r>
              <a:rPr lang="en-US" baseline="0" dirty="0" smtClean="0"/>
              <a:t>Start prepping for reporting well in advance</a:t>
            </a:r>
          </a:p>
          <a:p>
            <a:pPr marL="652099" lvl="1"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81</a:t>
            </a:fld>
            <a:endParaRPr lang="en-US" dirty="0"/>
          </a:p>
        </p:txBody>
      </p:sp>
    </p:spTree>
    <p:extLst>
      <p:ext uri="{BB962C8B-B14F-4D97-AF65-F5344CB8AC3E}">
        <p14:creationId xmlns:p14="http://schemas.microsoft.com/office/powerpoint/2010/main" val="110068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7</a:t>
            </a:fld>
            <a:endParaRPr lang="en-US" dirty="0"/>
          </a:p>
        </p:txBody>
      </p:sp>
    </p:spTree>
    <p:extLst>
      <p:ext uri="{BB962C8B-B14F-4D97-AF65-F5344CB8AC3E}">
        <p14:creationId xmlns:p14="http://schemas.microsoft.com/office/powerpoint/2010/main" val="19070656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Pass</a:t>
            </a:r>
            <a:r>
              <a:rPr lang="en-US" baseline="0" dirty="0" smtClean="0"/>
              <a:t> out ePER handout</a:t>
            </a:r>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82</a:t>
            </a:fld>
            <a:endParaRPr lang="en-US" dirty="0"/>
          </a:p>
        </p:txBody>
      </p:sp>
    </p:spTree>
    <p:extLst>
      <p:ext uri="{BB962C8B-B14F-4D97-AF65-F5344CB8AC3E}">
        <p14:creationId xmlns:p14="http://schemas.microsoft.com/office/powerpoint/2010/main" val="22149440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83</a:t>
            </a:fld>
            <a:endParaRPr lang="en-US" dirty="0"/>
          </a:p>
        </p:txBody>
      </p:sp>
    </p:spTree>
    <p:extLst>
      <p:ext uri="{BB962C8B-B14F-4D97-AF65-F5344CB8AC3E}">
        <p14:creationId xmlns:p14="http://schemas.microsoft.com/office/powerpoint/2010/main" val="18988722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84</a:t>
            </a:fld>
            <a:endParaRPr lang="en-US" dirty="0"/>
          </a:p>
        </p:txBody>
      </p:sp>
    </p:spTree>
    <p:extLst>
      <p:ext uri="{BB962C8B-B14F-4D97-AF65-F5344CB8AC3E}">
        <p14:creationId xmlns:p14="http://schemas.microsoft.com/office/powerpoint/2010/main" val="24676942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85</a:t>
            </a:fld>
            <a:endParaRPr lang="en-US" dirty="0"/>
          </a:p>
        </p:txBody>
      </p:sp>
    </p:spTree>
    <p:extLst>
      <p:ext uri="{BB962C8B-B14F-4D97-AF65-F5344CB8AC3E}">
        <p14:creationId xmlns:p14="http://schemas.microsoft.com/office/powerpoint/2010/main" val="11885133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86</a:t>
            </a:fld>
            <a:endParaRPr lang="en-US" dirty="0"/>
          </a:p>
        </p:txBody>
      </p:sp>
    </p:spTree>
    <p:extLst>
      <p:ext uri="{BB962C8B-B14F-4D97-AF65-F5344CB8AC3E}">
        <p14:creationId xmlns:p14="http://schemas.microsoft.com/office/powerpoint/2010/main" val="54762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8</a:t>
            </a:fld>
            <a:endParaRPr lang="en-US" dirty="0"/>
          </a:p>
        </p:txBody>
      </p:sp>
    </p:spTree>
    <p:extLst>
      <p:ext uri="{BB962C8B-B14F-4D97-AF65-F5344CB8AC3E}">
        <p14:creationId xmlns:p14="http://schemas.microsoft.com/office/powerpoint/2010/main" val="131619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59E13-8434-AE46-A01A-5834BA16C253}" type="slidenum">
              <a:rPr lang="en-US" smtClean="0"/>
              <a:pPr/>
              <a:t>9</a:t>
            </a:fld>
            <a:endParaRPr lang="en-US" dirty="0"/>
          </a:p>
        </p:txBody>
      </p:sp>
    </p:spTree>
    <p:extLst>
      <p:ext uri="{BB962C8B-B14F-4D97-AF65-F5344CB8AC3E}">
        <p14:creationId xmlns:p14="http://schemas.microsoft.com/office/powerpoint/2010/main" val="1850411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63500"/>
            <a:ext cx="9144000" cy="48260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endParaRPr lang="en-US" dirty="0"/>
          </a:p>
        </p:txBody>
      </p:sp>
      <p:sp>
        <p:nvSpPr>
          <p:cNvPr id="5" name="Rectangle 7"/>
          <p:cNvSpPr>
            <a:spLocks noChangeArrowheads="1"/>
          </p:cNvSpPr>
          <p:nvPr userDrawn="1"/>
        </p:nvSpPr>
        <p:spPr bwMode="auto">
          <a:xfrm>
            <a:off x="0" y="4699000"/>
            <a:ext cx="9144000" cy="1016000"/>
          </a:xfrm>
          <a:prstGeom prst="rect">
            <a:avLst/>
          </a:prstGeom>
          <a:solidFill>
            <a:schemeClr val="tx1"/>
          </a:solidFill>
          <a:ln w="9525">
            <a:noFill/>
            <a:miter lim="800000"/>
            <a:headEnd/>
            <a:tailEnd/>
          </a:ln>
          <a:effectLst/>
        </p:spPr>
        <p:txBody>
          <a:bodyPr wrap="none" anchor="ctr"/>
          <a:lstStyle/>
          <a:p>
            <a:endParaRPr lang="en-US" dirty="0"/>
          </a:p>
        </p:txBody>
      </p:sp>
      <p:sp>
        <p:nvSpPr>
          <p:cNvPr id="6" name="Line 10"/>
          <p:cNvSpPr>
            <a:spLocks noChangeShapeType="1"/>
          </p:cNvSpPr>
          <p:nvPr userDrawn="1"/>
        </p:nvSpPr>
        <p:spPr bwMode="auto">
          <a:xfrm>
            <a:off x="0" y="4699000"/>
            <a:ext cx="9144000" cy="0"/>
          </a:xfrm>
          <a:prstGeom prst="line">
            <a:avLst/>
          </a:prstGeom>
          <a:noFill/>
          <a:ln w="6350">
            <a:solidFill>
              <a:srgbClr val="4D4D4D"/>
            </a:solidFill>
            <a:round/>
            <a:headEnd/>
            <a:tailEnd/>
          </a:ln>
          <a:effectLst/>
        </p:spPr>
        <p:txBody>
          <a:bodyPr wrap="none" anchor="ctr"/>
          <a:lstStyle/>
          <a:p>
            <a:pPr>
              <a:defRPr/>
            </a:pPr>
            <a:endParaRPr lang="en-US" dirty="0">
              <a:ea typeface="Osaka" charset="-128"/>
              <a:cs typeface="Osaka" charset="-128"/>
            </a:endParaRPr>
          </a:p>
        </p:txBody>
      </p:sp>
      <p:sp>
        <p:nvSpPr>
          <p:cNvPr id="3074" name="Rectangle 2"/>
          <p:cNvSpPr>
            <a:spLocks noGrp="1" noChangeArrowheads="1"/>
          </p:cNvSpPr>
          <p:nvPr>
            <p:ph type="ctrTitle"/>
          </p:nvPr>
        </p:nvSpPr>
        <p:spPr>
          <a:xfrm>
            <a:off x="685800" y="1333500"/>
            <a:ext cx="7772400" cy="952500"/>
          </a:xfrm>
        </p:spPr>
        <p:txBody>
          <a:bodyPr anchor="ctr"/>
          <a:lstStyle>
            <a:lvl1pPr algn="ctr">
              <a:defRPr sz="2800">
                <a:solidFill>
                  <a:srgbClr val="CFB87C"/>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371600" y="2667000"/>
            <a:ext cx="6400800" cy="1460500"/>
          </a:xfrm>
        </p:spPr>
        <p:txBody>
          <a:bodyPr/>
          <a:lstStyle>
            <a:lvl1pPr marL="0" indent="0" algn="ctr">
              <a:spcBef>
                <a:spcPts val="2000"/>
              </a:spcBef>
              <a:buFont typeface="Wingdings" charset="2"/>
              <a:buNone/>
              <a:defRPr sz="1800">
                <a:solidFill>
                  <a:srgbClr val="CCCCCC"/>
                </a:solidFill>
              </a:defRPr>
            </a:lvl1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9831" y="4999782"/>
            <a:ext cx="5024338" cy="414436"/>
          </a:xfrm>
          <a:prstGeom prst="rect">
            <a:avLst/>
          </a:prstGeom>
        </p:spPr>
      </p:pic>
      <p:sp>
        <p:nvSpPr>
          <p:cNvPr id="9" name="Rectangle 7"/>
          <p:cNvSpPr>
            <a:spLocks noChangeArrowheads="1"/>
          </p:cNvSpPr>
          <p:nvPr userDrawn="1"/>
        </p:nvSpPr>
        <p:spPr bwMode="auto">
          <a:xfrm>
            <a:off x="0" y="4635500"/>
            <a:ext cx="9144000" cy="63500"/>
          </a:xfrm>
          <a:prstGeom prst="rect">
            <a:avLst/>
          </a:prstGeom>
          <a:solidFill>
            <a:srgbClr val="CFB87C"/>
          </a:solidFill>
          <a:ln w="9525">
            <a:noFill/>
            <a:miter lim="800000"/>
            <a:headEnd/>
            <a:tailEnd/>
          </a:ln>
          <a:effectLst/>
        </p:spPr>
        <p:txBody>
          <a:bodyPr wrap="none" anchor="ctr"/>
          <a:lstStyle/>
          <a:p>
            <a:endParaRPr lang="en-US" dirty="0"/>
          </a:p>
        </p:txBody>
      </p:sp>
    </p:spTree>
    <p:extLst>
      <p:ext uri="{BB962C8B-B14F-4D97-AF65-F5344CB8AC3E}">
        <p14:creationId xmlns:p14="http://schemas.microsoft.com/office/powerpoint/2010/main" val="157016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3BCC86-714D-4D1F-96B8-5256DB95FE81}" type="datetimeFigureOut">
              <a:rPr lang="en-US" smtClean="0"/>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46E32D-B473-481F-922E-E10711718CEE}" type="slidenum">
              <a:rPr lang="en-US" smtClean="0"/>
              <a:t>‹#›</a:t>
            </a:fld>
            <a:endParaRPr lang="en-US" dirty="0"/>
          </a:p>
        </p:txBody>
      </p:sp>
    </p:spTree>
    <p:extLst>
      <p:ext uri="{BB962C8B-B14F-4D97-AF65-F5344CB8AC3E}">
        <p14:creationId xmlns:p14="http://schemas.microsoft.com/office/powerpoint/2010/main" val="190580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464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DF1359-29BF-4541-82AF-C50469736FBA}" type="slidenum">
              <a:rPr lang="en-US" altLang="en-US"/>
              <a:pPr>
                <a:defRPr/>
              </a:pPr>
              <a:t>‹#›</a:t>
            </a:fld>
            <a:endParaRPr lang="en-US" altLang="en-US" dirty="0"/>
          </a:p>
        </p:txBody>
      </p:sp>
    </p:spTree>
    <p:extLst>
      <p:ext uri="{BB962C8B-B14F-4D97-AF65-F5344CB8AC3E}">
        <p14:creationId xmlns:p14="http://schemas.microsoft.com/office/powerpoint/2010/main" val="4933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63500"/>
            <a:ext cx="9144000" cy="48260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endParaRPr lang="en-US" dirty="0"/>
          </a:p>
        </p:txBody>
      </p:sp>
      <p:sp>
        <p:nvSpPr>
          <p:cNvPr id="5" name="Rectangle 7"/>
          <p:cNvSpPr>
            <a:spLocks noChangeArrowheads="1"/>
          </p:cNvSpPr>
          <p:nvPr userDrawn="1"/>
        </p:nvSpPr>
        <p:spPr bwMode="auto">
          <a:xfrm>
            <a:off x="0" y="4699000"/>
            <a:ext cx="9144000" cy="1016000"/>
          </a:xfrm>
          <a:prstGeom prst="rect">
            <a:avLst/>
          </a:prstGeom>
          <a:solidFill>
            <a:schemeClr val="tx1"/>
          </a:solidFill>
          <a:ln w="9525">
            <a:noFill/>
            <a:miter lim="800000"/>
            <a:headEnd/>
            <a:tailEnd/>
          </a:ln>
          <a:effectLst/>
        </p:spPr>
        <p:txBody>
          <a:bodyPr wrap="none" anchor="ctr"/>
          <a:lstStyle/>
          <a:p>
            <a:endParaRPr lang="en-US" dirty="0"/>
          </a:p>
        </p:txBody>
      </p:sp>
      <p:sp>
        <p:nvSpPr>
          <p:cNvPr id="6" name="Line 10"/>
          <p:cNvSpPr>
            <a:spLocks noChangeShapeType="1"/>
          </p:cNvSpPr>
          <p:nvPr userDrawn="1"/>
        </p:nvSpPr>
        <p:spPr bwMode="auto">
          <a:xfrm>
            <a:off x="0" y="4699000"/>
            <a:ext cx="9144000" cy="0"/>
          </a:xfrm>
          <a:prstGeom prst="line">
            <a:avLst/>
          </a:prstGeom>
          <a:noFill/>
          <a:ln w="6350">
            <a:solidFill>
              <a:srgbClr val="4D4D4D"/>
            </a:solidFill>
            <a:round/>
            <a:headEnd/>
            <a:tailEnd/>
          </a:ln>
          <a:effectLst/>
        </p:spPr>
        <p:txBody>
          <a:bodyPr wrap="none" anchor="ctr"/>
          <a:lstStyle/>
          <a:p>
            <a:pPr>
              <a:defRPr/>
            </a:pPr>
            <a:endParaRPr lang="en-US" dirty="0">
              <a:ea typeface="Osaka" charset="-128"/>
              <a:cs typeface="Osaka" charset="-128"/>
            </a:endParaRPr>
          </a:p>
        </p:txBody>
      </p:sp>
      <p:sp>
        <p:nvSpPr>
          <p:cNvPr id="9" name="Rectangle 7"/>
          <p:cNvSpPr>
            <a:spLocks noChangeArrowheads="1"/>
          </p:cNvSpPr>
          <p:nvPr userDrawn="1"/>
        </p:nvSpPr>
        <p:spPr bwMode="auto">
          <a:xfrm>
            <a:off x="0" y="4635500"/>
            <a:ext cx="9144000" cy="63500"/>
          </a:xfrm>
          <a:prstGeom prst="rect">
            <a:avLst/>
          </a:prstGeom>
          <a:solidFill>
            <a:srgbClr val="CFB87C"/>
          </a:solidFill>
          <a:ln w="9525">
            <a:noFill/>
            <a:miter lim="800000"/>
            <a:headEnd/>
            <a:tailEnd/>
          </a:ln>
          <a:effectLst/>
        </p:spPr>
        <p:txBody>
          <a:bodyPr wrap="none" anchor="ctr"/>
          <a:lstStyle/>
          <a:p>
            <a:endParaRPr lang="en-US" dirty="0"/>
          </a:p>
        </p:txBody>
      </p:sp>
      <p:sp>
        <p:nvSpPr>
          <p:cNvPr id="10" name="Rectangle 2"/>
          <p:cNvSpPr>
            <a:spLocks noGrp="1" noChangeArrowheads="1"/>
          </p:cNvSpPr>
          <p:nvPr>
            <p:ph type="ctrTitle"/>
          </p:nvPr>
        </p:nvSpPr>
        <p:spPr>
          <a:xfrm>
            <a:off x="685800" y="1333500"/>
            <a:ext cx="7772400" cy="952500"/>
          </a:xfrm>
        </p:spPr>
        <p:txBody>
          <a:bodyPr anchor="ctr"/>
          <a:lstStyle>
            <a:lvl1pPr algn="ctr">
              <a:defRPr sz="2800">
                <a:solidFill>
                  <a:srgbClr val="CFB87C"/>
                </a:solidFill>
              </a:defRPr>
            </a:lvl1pPr>
          </a:lstStyle>
          <a:p>
            <a:r>
              <a:rPr lang="en-US"/>
              <a:t>Click to edit Master title style</a:t>
            </a:r>
            <a:endParaRPr lang="en-US" dirty="0"/>
          </a:p>
        </p:txBody>
      </p:sp>
      <p:sp>
        <p:nvSpPr>
          <p:cNvPr id="11" name="Rectangle 3"/>
          <p:cNvSpPr>
            <a:spLocks noGrp="1" noChangeArrowheads="1"/>
          </p:cNvSpPr>
          <p:nvPr>
            <p:ph type="subTitle" idx="1"/>
          </p:nvPr>
        </p:nvSpPr>
        <p:spPr>
          <a:xfrm>
            <a:off x="1371600" y="2667000"/>
            <a:ext cx="6400800" cy="1460500"/>
          </a:xfrm>
        </p:spPr>
        <p:txBody>
          <a:bodyPr/>
          <a:lstStyle>
            <a:lvl1pPr marL="0" indent="0" algn="ctr">
              <a:spcBef>
                <a:spcPts val="2000"/>
              </a:spcBef>
              <a:buFont typeface="Wingdings" charset="2"/>
              <a:buNone/>
              <a:defRPr sz="1800">
                <a:solidFill>
                  <a:srgbClr val="CCCCCC"/>
                </a:solidFill>
              </a:defRPr>
            </a:lvl1pPr>
          </a:lstStyle>
          <a:p>
            <a:r>
              <a:rPr lang="en-US"/>
              <a:t>Click to edit Master subtitle style</a:t>
            </a:r>
            <a:endParaRPr lang="en-US" dirty="0"/>
          </a:p>
        </p:txBody>
      </p:sp>
    </p:spTree>
    <p:extLst>
      <p:ext uri="{BB962C8B-B14F-4D97-AF65-F5344CB8AC3E}">
        <p14:creationId xmlns:p14="http://schemas.microsoft.com/office/powerpoint/2010/main" val="4044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38200"/>
            <a:ext cx="8001000" cy="571500"/>
          </a:xfrm>
        </p:spPr>
        <p:txBody>
          <a:bodyPr lIns="0"/>
          <a:lstStyle>
            <a:lvl1pPr>
              <a:defRPr sz="3400"/>
            </a:lvl1pPr>
          </a:lstStyle>
          <a:p>
            <a:r>
              <a:rPr lang="en-US" dirty="0"/>
              <a:t>Click to edit Subhead</a:t>
            </a:r>
          </a:p>
        </p:txBody>
      </p:sp>
      <p:sp>
        <p:nvSpPr>
          <p:cNvPr id="3" name="Content Placeholder 2"/>
          <p:cNvSpPr>
            <a:spLocks noGrp="1"/>
          </p:cNvSpPr>
          <p:nvPr>
            <p:ph idx="1" hasCustomPrompt="1"/>
          </p:nvPr>
        </p:nvSpPr>
        <p:spPr>
          <a:xfrm>
            <a:off x="609600" y="1524000"/>
            <a:ext cx="8001000" cy="3238500"/>
          </a:xfrm>
        </p:spPr>
        <p:txBody>
          <a:bodyPr/>
          <a:lstStyle>
            <a:lvl1pPr marL="342900" indent="-342900">
              <a:spcBef>
                <a:spcPts val="1000"/>
              </a:spcBef>
              <a:buClr>
                <a:srgbClr val="B99B49"/>
              </a:buClr>
              <a:buFont typeface="Wingdings" charset="2"/>
              <a:buChar char="§"/>
              <a:defRPr/>
            </a:lvl1pPr>
            <a:lvl2pPr marL="742950" indent="-285750">
              <a:spcBef>
                <a:spcPts val="1000"/>
              </a:spcBef>
              <a:buClr>
                <a:srgbClr val="B99B49"/>
              </a:buClr>
              <a:buFont typeface="Lucida Grande"/>
              <a:buChar char="»"/>
              <a:defRPr/>
            </a:lvl2pPr>
            <a:lvl3pPr marL="1143000" indent="-228600">
              <a:spcBef>
                <a:spcPts val="1000"/>
              </a:spcBef>
              <a:buClr>
                <a:srgbClr val="B99B49"/>
              </a:buClr>
              <a:buFont typeface="Wingdings" charset="2"/>
              <a:buChar char="§"/>
              <a:defRPr/>
            </a:lvl3pPr>
            <a:lvl4pPr marL="1600200" indent="-228600">
              <a:spcBef>
                <a:spcPts val="1000"/>
              </a:spcBef>
              <a:buClr>
                <a:srgbClr val="B99B49"/>
              </a:buClr>
              <a:buFont typeface="Lucida Grande"/>
              <a:buChar char="»"/>
              <a:defRPr/>
            </a:lvl4pPr>
            <a:lvl5pPr marL="2057400" indent="-228600">
              <a:spcBef>
                <a:spcPts val="10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5" name="Rectangle 6"/>
          <p:cNvSpPr>
            <a:spLocks noGrp="1" noChangeArrowheads="1"/>
          </p:cNvSpPr>
          <p:nvPr>
            <p:ph type="sldNum" sz="quarter" idx="11"/>
          </p:nvPr>
        </p:nvSpPr>
        <p:spPr>
          <a:ln/>
        </p:spPr>
        <p:txBody>
          <a:bodyPr/>
          <a:lstStyle>
            <a:lvl1pPr>
              <a:defRPr/>
            </a:lvl1pPr>
          </a:lstStyle>
          <a:p>
            <a:fld id="{9708802B-CECE-C644-A6A3-3C9AAC922203}" type="slidenum">
              <a:rPr lang="en-US"/>
              <a:pPr/>
              <a:t>‹#›</a:t>
            </a:fld>
            <a:endParaRPr lang="en-US" dirty="0"/>
          </a:p>
        </p:txBody>
      </p:sp>
      <p:sp>
        <p:nvSpPr>
          <p:cNvPr id="6" name="Rectangle 18"/>
          <p:cNvSpPr>
            <a:spLocks noGrp="1" noChangeArrowheads="1"/>
          </p:cNvSpPr>
          <p:nvPr>
            <p:ph type="dt" sz="half" idx="12"/>
          </p:nvPr>
        </p:nvSpPr>
        <p:spPr>
          <a:xfrm>
            <a:off x="6553200" y="-38100"/>
            <a:ext cx="2057400" cy="304800"/>
          </a:xfrm>
          <a:ln/>
        </p:spPr>
        <p:txBody>
          <a:bodyPr rIns="0"/>
          <a:lstStyle>
            <a:lvl1pPr>
              <a:defRPr/>
            </a:lvl1pPr>
          </a:lstStyle>
          <a:p>
            <a:endParaRPr lang="en-US" dirty="0"/>
          </a:p>
        </p:txBody>
      </p:sp>
    </p:spTree>
    <p:extLst>
      <p:ext uri="{BB962C8B-B14F-4D97-AF65-F5344CB8AC3E}">
        <p14:creationId xmlns:p14="http://schemas.microsoft.com/office/powerpoint/2010/main" val="366712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38200"/>
            <a:ext cx="8001000" cy="571500"/>
          </a:xfrm>
        </p:spPr>
        <p:txBody>
          <a:bodyPr lIns="0"/>
          <a:lstStyle>
            <a:lvl1pPr>
              <a:defRPr sz="3400"/>
            </a:lvl1pPr>
          </a:lstStyle>
          <a:p>
            <a:r>
              <a:rPr lang="en-US" dirty="0"/>
              <a:t>Click to edit Subhead</a:t>
            </a:r>
          </a:p>
        </p:txBody>
      </p:sp>
      <p:sp>
        <p:nvSpPr>
          <p:cNvPr id="3" name="Content Placeholder 2"/>
          <p:cNvSpPr>
            <a:spLocks noGrp="1"/>
          </p:cNvSpPr>
          <p:nvPr>
            <p:ph idx="1" hasCustomPrompt="1"/>
          </p:nvPr>
        </p:nvSpPr>
        <p:spPr>
          <a:xfrm>
            <a:off x="609600" y="1524000"/>
            <a:ext cx="8001000" cy="3238500"/>
          </a:xfrm>
        </p:spPr>
        <p:txBody>
          <a:bodyPr/>
          <a:lstStyle>
            <a:lvl1pPr marL="342900" indent="-342900">
              <a:spcBef>
                <a:spcPts val="1000"/>
              </a:spcBef>
              <a:buClr>
                <a:srgbClr val="B99B49"/>
              </a:buClr>
              <a:buFont typeface="Wingdings" charset="2"/>
              <a:buChar char="§"/>
              <a:defRPr/>
            </a:lvl1pPr>
            <a:lvl2pPr marL="742950" indent="-285750">
              <a:spcBef>
                <a:spcPts val="1000"/>
              </a:spcBef>
              <a:buClr>
                <a:srgbClr val="B99B49"/>
              </a:buClr>
              <a:buFont typeface="Lucida Grande"/>
              <a:buChar char="»"/>
              <a:defRPr/>
            </a:lvl2pPr>
            <a:lvl3pPr marL="1143000" indent="-228600">
              <a:spcBef>
                <a:spcPts val="1000"/>
              </a:spcBef>
              <a:buClr>
                <a:srgbClr val="B99B49"/>
              </a:buClr>
              <a:buFont typeface="Wingdings" charset="2"/>
              <a:buChar char="§"/>
              <a:defRPr/>
            </a:lvl3pPr>
            <a:lvl4pPr marL="1600200" indent="-228600">
              <a:spcBef>
                <a:spcPts val="1000"/>
              </a:spcBef>
              <a:buClr>
                <a:srgbClr val="B99B49"/>
              </a:buClr>
              <a:buFont typeface="Lucida Grande"/>
              <a:buChar char="»"/>
              <a:defRPr/>
            </a:lvl4pPr>
            <a:lvl5pPr marL="2057400" indent="-228600">
              <a:spcBef>
                <a:spcPts val="10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5" name="Rectangle 6"/>
          <p:cNvSpPr>
            <a:spLocks noGrp="1" noChangeArrowheads="1"/>
          </p:cNvSpPr>
          <p:nvPr>
            <p:ph type="sldNum" sz="quarter" idx="11"/>
          </p:nvPr>
        </p:nvSpPr>
        <p:spPr>
          <a:ln/>
        </p:spPr>
        <p:txBody>
          <a:bodyPr/>
          <a:lstStyle>
            <a:lvl1pPr>
              <a:defRPr/>
            </a:lvl1pPr>
          </a:lstStyle>
          <a:p>
            <a:fld id="{9708802B-CECE-C644-A6A3-3C9AAC922203}" type="slidenum">
              <a:rPr lang="en-US"/>
              <a:pPr/>
              <a:t>‹#›</a:t>
            </a:fld>
            <a:endParaRPr lang="en-US" dirty="0"/>
          </a:p>
        </p:txBody>
      </p:sp>
      <p:sp>
        <p:nvSpPr>
          <p:cNvPr id="6" name="Rectangle 18"/>
          <p:cNvSpPr>
            <a:spLocks noGrp="1" noChangeArrowheads="1"/>
          </p:cNvSpPr>
          <p:nvPr>
            <p:ph type="dt" sz="half" idx="12"/>
          </p:nvPr>
        </p:nvSpPr>
        <p:spPr>
          <a:xfrm>
            <a:off x="6553200" y="-38100"/>
            <a:ext cx="2057400" cy="304800"/>
          </a:xfrm>
          <a:ln/>
        </p:spPr>
        <p:txBody>
          <a:bodyPr rIns="0"/>
          <a:lstStyle>
            <a:lvl1pPr>
              <a:defRPr/>
            </a:lvl1pPr>
          </a:lstStyle>
          <a:p>
            <a:endParaRPr lang="en-US" dirty="0"/>
          </a:p>
        </p:txBody>
      </p:sp>
      <p:sp>
        <p:nvSpPr>
          <p:cNvPr id="9" name="Text Placeholder 8"/>
          <p:cNvSpPr>
            <a:spLocks noGrp="1"/>
          </p:cNvSpPr>
          <p:nvPr>
            <p:ph type="body" sz="quarter" idx="13" hasCustomPrompt="1"/>
          </p:nvPr>
        </p:nvSpPr>
        <p:spPr>
          <a:xfrm>
            <a:off x="609600" y="571500"/>
            <a:ext cx="8001000" cy="228600"/>
          </a:xfrm>
        </p:spPr>
        <p:txBody>
          <a:bodyPr lIns="0" tIns="0" rIns="0" bIns="0" anchor="ctr" anchorCtr="0"/>
          <a:lstStyle>
            <a:lvl1pPr marL="0" indent="0">
              <a:buNone/>
              <a:defRPr sz="160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181032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4000"/>
            <a:ext cx="3886200" cy="3238500"/>
          </a:xfrm>
        </p:spPr>
        <p:txBody>
          <a:bodyPr/>
          <a:lstStyle>
            <a:lvl1pPr marL="342900" indent="-342900">
              <a:buClr>
                <a:srgbClr val="B99B49"/>
              </a:buClr>
              <a:buFont typeface="Wingdings" charset="2"/>
              <a:buChar char="§"/>
              <a:defRPr sz="2400"/>
            </a:lvl1pPr>
            <a:lvl2pPr marL="742950" indent="-285750">
              <a:buClr>
                <a:srgbClr val="B99B49"/>
              </a:buClr>
              <a:buFont typeface="Lucida Grande"/>
              <a:buChar char="»"/>
              <a:defRPr sz="1800"/>
            </a:lvl2pPr>
            <a:lvl3pPr marL="1143000" indent="-228600">
              <a:buClr>
                <a:srgbClr val="B99B49"/>
              </a:buClr>
              <a:buFont typeface="Wingdings" charset="2"/>
              <a:buChar char="§"/>
              <a:defRPr sz="1800"/>
            </a:lvl3pPr>
            <a:lvl4pPr marL="1600200" indent="-228600">
              <a:buClr>
                <a:srgbClr val="B99B49"/>
              </a:buClr>
              <a:buFont typeface="Lucida Grande"/>
              <a:buChar char="»"/>
              <a:defRPr sz="1800"/>
            </a:lvl4pPr>
            <a:lvl5pPr marL="2057400" indent="-228600">
              <a:buClr>
                <a:srgbClr val="B99B49"/>
              </a:buClr>
              <a:buFont typeface="Wingdings" charset="2"/>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24000"/>
            <a:ext cx="3886200" cy="3238500"/>
          </a:xfrm>
        </p:spPr>
        <p:txBody>
          <a:bodyPr/>
          <a:lstStyle>
            <a:lvl1pPr marL="342900" indent="-342900">
              <a:buClr>
                <a:srgbClr val="B99B49"/>
              </a:buClr>
              <a:buFont typeface="Wingdings" charset="2"/>
              <a:buChar char="§"/>
              <a:defRPr sz="2400"/>
            </a:lvl1pPr>
            <a:lvl2pPr marL="742950" indent="-285750">
              <a:buClr>
                <a:srgbClr val="B99B49"/>
              </a:buClr>
              <a:buFont typeface="Lucida Grande"/>
              <a:buChar char="»"/>
              <a:defRPr sz="1800"/>
            </a:lvl2pPr>
            <a:lvl3pPr marL="1143000" indent="-228600">
              <a:buClr>
                <a:srgbClr val="B99B49"/>
              </a:buClr>
              <a:buFont typeface="Wingdings" charset="2"/>
              <a:buChar char="§"/>
              <a:defRPr sz="1800"/>
            </a:lvl3pPr>
            <a:lvl4pPr marL="1600200" indent="-228600">
              <a:buClr>
                <a:srgbClr val="B99B49"/>
              </a:buClr>
              <a:buFont typeface="Lucida Grande"/>
              <a:buChar char="»"/>
              <a:defRPr sz="1800"/>
            </a:lvl4pPr>
            <a:lvl5pPr marL="2057400" indent="-228600">
              <a:buClr>
                <a:srgbClr val="B99B49"/>
              </a:buClr>
              <a:buFont typeface="Wingdings" charset="2"/>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6" name="Rectangle 6"/>
          <p:cNvSpPr>
            <a:spLocks noGrp="1" noChangeArrowheads="1"/>
          </p:cNvSpPr>
          <p:nvPr>
            <p:ph type="sldNum" sz="quarter" idx="11"/>
          </p:nvPr>
        </p:nvSpPr>
        <p:spPr>
          <a:ln/>
        </p:spPr>
        <p:txBody>
          <a:bodyPr/>
          <a:lstStyle>
            <a:lvl1pPr>
              <a:defRPr/>
            </a:lvl1pPr>
          </a:lstStyle>
          <a:p>
            <a:fld id="{D7C5EAAF-A4DC-4B47-A05B-449AA1DDE4BD}" type="slidenum">
              <a:rPr lang="en-US"/>
              <a:pPr/>
              <a:t>‹#›</a:t>
            </a:fld>
            <a:endParaRPr lang="en-US" dirty="0"/>
          </a:p>
        </p:txBody>
      </p:sp>
      <p:sp>
        <p:nvSpPr>
          <p:cNvPr id="7" name="Rectangle 18"/>
          <p:cNvSpPr>
            <a:spLocks noGrp="1" noChangeArrowheads="1"/>
          </p:cNvSpPr>
          <p:nvPr>
            <p:ph type="dt" sz="half" idx="12"/>
          </p:nvPr>
        </p:nvSpPr>
        <p:spPr>
          <a:ln/>
        </p:spPr>
        <p:txBody>
          <a:bodyPr/>
          <a:lstStyle>
            <a:lvl1pPr>
              <a:defRPr/>
            </a:lvl1pPr>
          </a:lstStyle>
          <a:p>
            <a:endParaRPr lang="en-US" dirty="0"/>
          </a:p>
        </p:txBody>
      </p:sp>
      <p:sp>
        <p:nvSpPr>
          <p:cNvPr id="8" name="Title 1"/>
          <p:cNvSpPr>
            <a:spLocks noGrp="1"/>
          </p:cNvSpPr>
          <p:nvPr>
            <p:ph type="title" hasCustomPrompt="1"/>
          </p:nvPr>
        </p:nvSpPr>
        <p:spPr>
          <a:xfrm>
            <a:off x="609600" y="838200"/>
            <a:ext cx="8001000" cy="571500"/>
          </a:xfrm>
        </p:spPr>
        <p:txBody>
          <a:bodyPr lIns="0"/>
          <a:lstStyle>
            <a:lvl1pPr>
              <a:defRPr sz="3400"/>
            </a:lvl1pPr>
          </a:lstStyle>
          <a:p>
            <a:r>
              <a:rPr lang="en-US" dirty="0"/>
              <a:t>Click to edit Subhead</a:t>
            </a:r>
          </a:p>
        </p:txBody>
      </p:sp>
      <p:sp>
        <p:nvSpPr>
          <p:cNvPr id="9" name="Text Placeholder 8"/>
          <p:cNvSpPr>
            <a:spLocks noGrp="1"/>
          </p:cNvSpPr>
          <p:nvPr>
            <p:ph type="body" sz="quarter" idx="13" hasCustomPrompt="1"/>
          </p:nvPr>
        </p:nvSpPr>
        <p:spPr>
          <a:xfrm>
            <a:off x="609600" y="571500"/>
            <a:ext cx="8001000" cy="228600"/>
          </a:xfrm>
        </p:spPr>
        <p:txBody>
          <a:bodyPr lIns="0" tIns="0" rIns="0" bIns="0" anchor="ctr" anchorCtr="0"/>
          <a:lstStyle>
            <a:lvl1pPr marL="0" indent="0">
              <a:buNone/>
              <a:defRPr sz="160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324754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4" name="Rectangle 6"/>
          <p:cNvSpPr>
            <a:spLocks noGrp="1" noChangeArrowheads="1"/>
          </p:cNvSpPr>
          <p:nvPr>
            <p:ph type="sldNum" sz="quarter" idx="11"/>
          </p:nvPr>
        </p:nvSpPr>
        <p:spPr>
          <a:ln/>
        </p:spPr>
        <p:txBody>
          <a:bodyPr/>
          <a:lstStyle>
            <a:lvl1pPr>
              <a:defRPr/>
            </a:lvl1pPr>
          </a:lstStyle>
          <a:p>
            <a:fld id="{8C17B027-94AA-734A-ACC9-170E40BA2B18}" type="slidenum">
              <a:rPr lang="en-US"/>
              <a:pPr/>
              <a:t>‹#›</a:t>
            </a:fld>
            <a:endParaRPr lang="en-US" dirty="0"/>
          </a:p>
        </p:txBody>
      </p:sp>
      <p:sp>
        <p:nvSpPr>
          <p:cNvPr id="5" name="Rectangle 18"/>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val="117985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3" name="Rectangle 6"/>
          <p:cNvSpPr>
            <a:spLocks noGrp="1" noChangeArrowheads="1"/>
          </p:cNvSpPr>
          <p:nvPr>
            <p:ph type="sldNum" sz="quarter" idx="11"/>
          </p:nvPr>
        </p:nvSpPr>
        <p:spPr>
          <a:ln/>
        </p:spPr>
        <p:txBody>
          <a:bodyPr/>
          <a:lstStyle>
            <a:lvl1pPr>
              <a:defRPr/>
            </a:lvl1pPr>
          </a:lstStyle>
          <a:p>
            <a:fld id="{CC9B0832-ECD8-1F4A-ACBB-61CA5D9140CF}" type="slidenum">
              <a:rPr lang="en-US"/>
              <a:pPr/>
              <a:t>‹#›</a:t>
            </a:fld>
            <a:endParaRPr lang="en-US" dirty="0"/>
          </a:p>
        </p:txBody>
      </p:sp>
      <p:sp>
        <p:nvSpPr>
          <p:cNvPr id="4" name="Rectangle 18"/>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val="178010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
    <p:bg>
      <p:bgRef idx="1001">
        <a:schemeClr val="bg1"/>
      </p:bgRef>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563880"/>
            <a:ext cx="9144000" cy="3832860"/>
          </a:xfrm>
        </p:spPr>
        <p:txBody>
          <a:bodyPr anchor="ctr"/>
          <a:lstStyle>
            <a:lvl1pPr marL="89154" indent="-137160" algn="ctr">
              <a:defRPr b="0"/>
            </a:lvl1pPr>
          </a:lstStyle>
          <a:p>
            <a:r>
              <a:rPr lang="en-US" dirty="0"/>
              <a:t>“Hanging Quote – 28pt Arial, </a:t>
            </a:r>
            <a:br>
              <a:rPr lang="en-US" dirty="0"/>
            </a:br>
            <a:r>
              <a:rPr lang="en-US" dirty="0" err="1"/>
              <a:t>UCHealth</a:t>
            </a:r>
            <a:r>
              <a:rPr lang="en-US" dirty="0"/>
              <a:t> Dark Red”</a:t>
            </a:r>
          </a:p>
        </p:txBody>
      </p:sp>
      <p:sp>
        <p:nvSpPr>
          <p:cNvPr id="3" name="Footer Placeholder 2"/>
          <p:cNvSpPr>
            <a:spLocks noGrp="1"/>
          </p:cNvSpPr>
          <p:nvPr>
            <p:ph type="ftr" sz="quarter" idx="13"/>
          </p:nvPr>
        </p:nvSpPr>
        <p:spPr>
          <a:xfrm>
            <a:off x="250030" y="5514208"/>
            <a:ext cx="3086100" cy="162058"/>
          </a:xfrm>
        </p:spPr>
        <p:txBody>
          <a:bodyPr/>
          <a:lstStyle/>
          <a:p>
            <a:r>
              <a:rPr lang="en-US" dirty="0"/>
              <a:t>Set footer with Insert &gt; Header &amp; Footer</a:t>
            </a:r>
          </a:p>
        </p:txBody>
      </p:sp>
      <p:sp>
        <p:nvSpPr>
          <p:cNvPr id="4" name="Slide Number Placeholder 3"/>
          <p:cNvSpPr>
            <a:spLocks noGrp="1"/>
          </p:cNvSpPr>
          <p:nvPr>
            <p:ph type="sldNum" sz="quarter" idx="14"/>
          </p:nvPr>
        </p:nvSpPr>
        <p:spPr>
          <a:xfrm>
            <a:off x="4300835" y="5504660"/>
            <a:ext cx="557885" cy="141839"/>
          </a:xfrm>
        </p:spPr>
        <p:txBody>
          <a:bodyPr/>
          <a:lstStyle/>
          <a:p>
            <a:fld id="{1E5366A3-0E00-430A-B059-971E374C0C45}" type="slidenum">
              <a:rPr lang="en-US" smtClean="0"/>
              <a:pPr/>
              <a:t>‹#›</a:t>
            </a:fld>
            <a:endParaRPr lang="en-US" normalizeH="1"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248" y="5179071"/>
            <a:ext cx="1560579" cy="289561"/>
          </a:xfrm>
          <a:prstGeom prst="rect">
            <a:avLst/>
          </a:prstGeom>
        </p:spPr>
      </p:pic>
    </p:spTree>
    <p:extLst>
      <p:ext uri="{BB962C8B-B14F-4D97-AF65-F5344CB8AC3E}">
        <p14:creationId xmlns:p14="http://schemas.microsoft.com/office/powerpoint/2010/main" val="2064509666"/>
      </p:ext>
    </p:extLst>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6"/>
          </p:nvPr>
        </p:nvSpPr>
        <p:spPr>
          <a:xfrm>
            <a:off x="342902" y="1363980"/>
            <a:ext cx="8449685" cy="3661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a:spLocks noGrp="1"/>
          </p:cNvSpPr>
          <p:nvPr>
            <p:ph type="body" sz="quarter" idx="17"/>
          </p:nvPr>
        </p:nvSpPr>
        <p:spPr>
          <a:xfrm>
            <a:off x="346075" y="5025815"/>
            <a:ext cx="6289340" cy="417791"/>
          </a:xfrm>
        </p:spPr>
        <p:txBody>
          <a:bodyPr anchor="b" anchorCtr="0"/>
          <a:lstStyle>
            <a:lvl1pPr>
              <a:spcAft>
                <a:spcPts val="0"/>
              </a:spcAft>
              <a:defRPr sz="675"/>
            </a:lvl1pPr>
            <a:lvl2pPr marL="0" indent="0">
              <a:spcAft>
                <a:spcPts val="0"/>
              </a:spcAft>
              <a:buNone/>
              <a:defRPr sz="675"/>
            </a:lvl2pPr>
            <a:lvl3pPr marL="0" indent="0">
              <a:spcAft>
                <a:spcPts val="0"/>
              </a:spcAft>
              <a:buNone/>
              <a:defRPr sz="675"/>
            </a:lvl3pPr>
            <a:lvl4pPr marL="0" indent="0">
              <a:spcAft>
                <a:spcPts val="0"/>
              </a:spcAft>
              <a:buNone/>
              <a:defRPr sz="675"/>
            </a:lvl4pPr>
            <a:lvl5pPr marL="0" indent="0">
              <a:spcAft>
                <a:spcPts val="0"/>
              </a:spcAft>
              <a:buNone/>
              <a:defRPr sz="675"/>
            </a:lvl5pPr>
            <a:lvl6pPr marL="0" indent="0">
              <a:spcAft>
                <a:spcPts val="0"/>
              </a:spcAft>
              <a:buNone/>
              <a:defRPr sz="675"/>
            </a:lvl6pPr>
            <a:lvl7pPr marL="0" indent="0">
              <a:spcAft>
                <a:spcPts val="0"/>
              </a:spcAft>
              <a:buNone/>
              <a:defRPr sz="675"/>
            </a:lvl7pPr>
            <a:lvl8pPr marL="0" indent="0">
              <a:spcAft>
                <a:spcPts val="0"/>
              </a:spcAft>
              <a:buNone/>
              <a:defRPr sz="675"/>
            </a:lvl8pPr>
            <a:lvl9pPr marL="0" indent="0">
              <a:spcAft>
                <a:spcPts val="0"/>
              </a:spcAft>
              <a:buNone/>
              <a:defRPr sz="675"/>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881" y="5169588"/>
            <a:ext cx="1170434" cy="289561"/>
          </a:xfrm>
          <a:prstGeom prst="rect">
            <a:avLst/>
          </a:prstGeom>
        </p:spPr>
      </p:pic>
      <p:sp>
        <p:nvSpPr>
          <p:cNvPr id="9" name="Slide Number Placeholder 5"/>
          <p:cNvSpPr>
            <a:spLocks noGrp="1"/>
          </p:cNvSpPr>
          <p:nvPr>
            <p:ph type="sldNum" sz="quarter" idx="4"/>
          </p:nvPr>
        </p:nvSpPr>
        <p:spPr>
          <a:xfrm>
            <a:off x="4290308" y="5255824"/>
            <a:ext cx="575607" cy="380999"/>
          </a:xfrm>
          <a:prstGeom prst="rect">
            <a:avLst/>
          </a:prstGeom>
        </p:spPr>
        <p:txBody>
          <a:bodyPr vert="horz" lIns="0" tIns="0" rIns="0" bIns="0" rtlCol="0" anchor="b" anchorCtr="0"/>
          <a:lstStyle>
            <a:lvl1pPr algn="ctr">
              <a:defRPr sz="675">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2" name="Footer Placeholder 3"/>
          <p:cNvSpPr>
            <a:spLocks noGrp="1"/>
          </p:cNvSpPr>
          <p:nvPr>
            <p:ph type="ftr" sz="quarter" idx="3"/>
          </p:nvPr>
        </p:nvSpPr>
        <p:spPr>
          <a:xfrm>
            <a:off x="277416" y="5525100"/>
            <a:ext cx="3086100" cy="135536"/>
          </a:xfrm>
          <a:prstGeom prst="rect">
            <a:avLst/>
          </a:prstGeom>
        </p:spPr>
        <p:txBody>
          <a:bodyPr vert="horz" lIns="91440" tIns="45720" rIns="91440" bIns="45720" rtlCol="0" anchor="ctr"/>
          <a:lstStyle>
            <a:lvl1pPr algn="l">
              <a:defRPr sz="6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412611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Rounded Rectangle 2"/>
          <p:cNvSpPr/>
          <p:nvPr/>
        </p:nvSpPr>
        <p:spPr bwMode="auto">
          <a:xfrm>
            <a:off x="-152400" y="5219700"/>
            <a:ext cx="9448800" cy="381000"/>
          </a:xfrm>
          <a:prstGeom prst="roundRect">
            <a:avLst>
              <a:gd name="adj" fmla="val 0"/>
            </a:avLst>
          </a:prstGeom>
          <a:gradFill flip="none" rotWithShape="1">
            <a:gsLst>
              <a:gs pos="76000">
                <a:schemeClr val="tx1"/>
              </a:gs>
              <a:gs pos="40000">
                <a:schemeClr val="tx1">
                  <a:alpha val="1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Osaka" charset="-128"/>
              <a:cs typeface="Osaka" charset="-12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8200" y="5247240"/>
            <a:ext cx="3951232" cy="325922"/>
          </a:xfrm>
          <a:prstGeom prst="rect">
            <a:avLst/>
          </a:prstGeom>
        </p:spPr>
      </p:pic>
      <p:sp>
        <p:nvSpPr>
          <p:cNvPr id="1034" name="Rectangle 10"/>
          <p:cNvSpPr>
            <a:spLocks noChangeArrowheads="1"/>
          </p:cNvSpPr>
          <p:nvPr/>
        </p:nvSpPr>
        <p:spPr bwMode="auto">
          <a:xfrm>
            <a:off x="0" y="-35719"/>
            <a:ext cx="8839200" cy="289719"/>
          </a:xfrm>
          <a:prstGeom prst="rect">
            <a:avLst/>
          </a:prstGeom>
          <a:gradFill rotWithShape="0">
            <a:gsLst>
              <a:gs pos="0">
                <a:srgbClr val="333333"/>
              </a:gs>
              <a:gs pos="100000">
                <a:schemeClr val="tx1"/>
              </a:gs>
            </a:gsLst>
            <a:lin ang="5400000" scaled="1"/>
          </a:gradFill>
          <a:ln w="9525">
            <a:noFill/>
            <a:miter lim="800000"/>
            <a:headEnd/>
            <a:tailEnd/>
          </a:ln>
          <a:effectLst/>
        </p:spPr>
        <p:txBody>
          <a:bodyPr wrap="none" anchor="ctr" anchorCtr="0"/>
          <a:lstStyle/>
          <a:p>
            <a:endParaRPr lang="en-US" dirty="0"/>
          </a:p>
        </p:txBody>
      </p:sp>
      <p:sp>
        <p:nvSpPr>
          <p:cNvPr id="1027" name="Rectangle 2"/>
          <p:cNvSpPr>
            <a:spLocks noGrp="1" noChangeArrowheads="1"/>
          </p:cNvSpPr>
          <p:nvPr>
            <p:ph type="title"/>
          </p:nvPr>
        </p:nvSpPr>
        <p:spPr bwMode="auto">
          <a:xfrm>
            <a:off x="609600" y="838200"/>
            <a:ext cx="800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heading</a:t>
            </a:r>
          </a:p>
        </p:txBody>
      </p:sp>
      <p:sp>
        <p:nvSpPr>
          <p:cNvPr id="1028" name="Rectangle 3"/>
          <p:cNvSpPr>
            <a:spLocks noGrp="1" noChangeArrowheads="1"/>
          </p:cNvSpPr>
          <p:nvPr>
            <p:ph type="body" idx="1"/>
          </p:nvPr>
        </p:nvSpPr>
        <p:spPr bwMode="auto">
          <a:xfrm>
            <a:off x="609600" y="1524000"/>
            <a:ext cx="8001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76200" y="-38100"/>
            <a:ext cx="56388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800" kern="0" cap="all" spc="100">
                <a:solidFill>
                  <a:srgbClr val="CFBA7D"/>
                </a:solidFill>
                <a:latin typeface="Arial" charset="0"/>
              </a:defRPr>
            </a:lvl1pPr>
          </a:lstStyle>
          <a:p>
            <a:r>
              <a:rPr lang="en-US" dirty="0"/>
              <a:t>Presentation Title or Audience</a:t>
            </a:r>
          </a:p>
        </p:txBody>
      </p:sp>
      <p:sp>
        <p:nvSpPr>
          <p:cNvPr id="1042" name="Rectangle 18"/>
          <p:cNvSpPr>
            <a:spLocks noGrp="1" noChangeArrowheads="1"/>
          </p:cNvSpPr>
          <p:nvPr>
            <p:ph type="dt" sz="half" idx="2"/>
          </p:nvPr>
        </p:nvSpPr>
        <p:spPr bwMode="auto">
          <a:xfrm>
            <a:off x="6553200" y="-38100"/>
            <a:ext cx="20574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rgbClr val="808080"/>
                </a:solidFill>
                <a:latin typeface="Arial" charset="0"/>
              </a:defRPr>
            </a:lvl1pPr>
          </a:lstStyle>
          <a:p>
            <a:endParaRPr lang="en-US" dirty="0"/>
          </a:p>
        </p:txBody>
      </p:sp>
      <p:sp>
        <p:nvSpPr>
          <p:cNvPr id="11" name="Rectangle 10"/>
          <p:cNvSpPr>
            <a:spLocks noChangeArrowheads="1"/>
          </p:cNvSpPr>
          <p:nvPr/>
        </p:nvSpPr>
        <p:spPr bwMode="auto">
          <a:xfrm>
            <a:off x="8839200" y="-35719"/>
            <a:ext cx="304800" cy="289719"/>
          </a:xfrm>
          <a:prstGeom prst="rect">
            <a:avLst/>
          </a:prstGeom>
          <a:solidFill>
            <a:srgbClr val="CFBA7D"/>
          </a:solidFill>
          <a:ln w="9525">
            <a:noFill/>
            <a:miter lim="800000"/>
            <a:headEnd/>
            <a:tailEnd/>
          </a:ln>
          <a:effectLst/>
        </p:spPr>
        <p:txBody>
          <a:bodyPr wrap="none" anchor="ctr" anchorCtr="0"/>
          <a:lstStyle/>
          <a:p>
            <a:endParaRPr lang="en-US" dirty="0"/>
          </a:p>
        </p:txBody>
      </p:sp>
      <p:sp>
        <p:nvSpPr>
          <p:cNvPr id="1030" name="Rectangle 6"/>
          <p:cNvSpPr>
            <a:spLocks noGrp="1" noChangeArrowheads="1"/>
          </p:cNvSpPr>
          <p:nvPr>
            <p:ph type="sldNum" sz="quarter" idx="4"/>
          </p:nvPr>
        </p:nvSpPr>
        <p:spPr bwMode="auto">
          <a:xfrm>
            <a:off x="8839200" y="-38100"/>
            <a:ext cx="304800" cy="304800"/>
          </a:xfrm>
          <a:prstGeom prst="rect">
            <a:avLst/>
          </a:prstGeom>
          <a:noFill/>
          <a:ln w="9525">
            <a:noFill/>
            <a:miter lim="800000"/>
            <a:headEnd/>
            <a:tailEnd/>
          </a:ln>
          <a:effectLst/>
        </p:spPr>
        <p:txBody>
          <a:bodyPr vert="horz" wrap="none" lIns="91440" tIns="45720" rIns="91440" bIns="45720" numCol="1" anchor="ctr" anchorCtr="1" compatLnSpc="1">
            <a:prstTxWarp prst="textNoShape">
              <a:avLst/>
            </a:prstTxWarp>
          </a:bodyPr>
          <a:lstStyle>
            <a:lvl1pPr algn="r">
              <a:defRPr sz="1200" b="0">
                <a:solidFill>
                  <a:schemeClr val="bg1"/>
                </a:solidFill>
                <a:latin typeface="Arial" charset="0"/>
              </a:defRPr>
            </a:lvl1pPr>
          </a:lstStyle>
          <a:p>
            <a:fld id="{2577227C-FE81-1C4D-9648-168F6ADCE5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5" r:id="rId2"/>
    <p:sldLayoutId id="2147483661" r:id="rId3"/>
    <p:sldLayoutId id="2147483672" r:id="rId4"/>
    <p:sldLayoutId id="2147483663" r:id="rId5"/>
    <p:sldLayoutId id="2147483665" r:id="rId6"/>
    <p:sldLayoutId id="2147483666" r:id="rId7"/>
    <p:sldLayoutId id="2147483676" r:id="rId8"/>
    <p:sldLayoutId id="2147483681" r:id="rId9"/>
    <p:sldLayoutId id="2147483682" r:id="rId10"/>
  </p:sldLayoutIdLst>
  <p:hf hdr="0" ftr="0" dt="0"/>
  <p:txStyles>
    <p:titleStyle>
      <a:lvl1pPr algn="l" rtl="0" eaLnBrk="1" fontAlgn="base" hangingPunct="1">
        <a:spcBef>
          <a:spcPct val="0"/>
        </a:spcBef>
        <a:spcAft>
          <a:spcPct val="0"/>
        </a:spcAft>
        <a:defRPr sz="3400" baseline="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ea typeface="Osaka" charset="-128"/>
          <a:cs typeface="Osaka" charset="-128"/>
        </a:defRPr>
      </a:lvl2pPr>
      <a:lvl3pPr algn="l" rtl="0" eaLnBrk="1" fontAlgn="base" hangingPunct="1">
        <a:spcBef>
          <a:spcPct val="0"/>
        </a:spcBef>
        <a:spcAft>
          <a:spcPct val="0"/>
        </a:spcAft>
        <a:defRPr sz="3600">
          <a:solidFill>
            <a:schemeClr val="tx1"/>
          </a:solidFill>
          <a:latin typeface="Arial" charset="0"/>
          <a:ea typeface="Osaka" charset="-128"/>
          <a:cs typeface="Osaka" charset="-128"/>
        </a:defRPr>
      </a:lvl3pPr>
      <a:lvl4pPr algn="l" rtl="0" eaLnBrk="1" fontAlgn="base" hangingPunct="1">
        <a:spcBef>
          <a:spcPct val="0"/>
        </a:spcBef>
        <a:spcAft>
          <a:spcPct val="0"/>
        </a:spcAft>
        <a:defRPr sz="3600">
          <a:solidFill>
            <a:schemeClr val="tx1"/>
          </a:solidFill>
          <a:latin typeface="Arial" charset="0"/>
          <a:ea typeface="Osaka" charset="-128"/>
          <a:cs typeface="Osaka" charset="-128"/>
        </a:defRPr>
      </a:lvl4pPr>
      <a:lvl5pPr algn="l" rtl="0" eaLnBrk="1" fontAlgn="base" hangingPunct="1">
        <a:spcBef>
          <a:spcPct val="0"/>
        </a:spcBef>
        <a:spcAft>
          <a:spcPct val="0"/>
        </a:spcAft>
        <a:defRPr sz="3600">
          <a:solidFill>
            <a:schemeClr val="tx1"/>
          </a:solidFill>
          <a:latin typeface="Arial" charset="0"/>
          <a:ea typeface="Osaka" charset="-128"/>
          <a:cs typeface="Osaka" charset="-128"/>
        </a:defRPr>
      </a:lvl5pPr>
      <a:lvl6pPr marL="457200" algn="l" rtl="0" eaLnBrk="1" fontAlgn="base" hangingPunct="1">
        <a:spcBef>
          <a:spcPct val="0"/>
        </a:spcBef>
        <a:spcAft>
          <a:spcPct val="0"/>
        </a:spcAft>
        <a:defRPr sz="3600">
          <a:solidFill>
            <a:schemeClr val="tx1"/>
          </a:solidFill>
          <a:latin typeface="Arial" charset="0"/>
          <a:ea typeface="Osaka" charset="-128"/>
          <a:cs typeface="Osaka" charset="-128"/>
        </a:defRPr>
      </a:lvl6pPr>
      <a:lvl7pPr marL="914400" algn="l" rtl="0" eaLnBrk="1" fontAlgn="base" hangingPunct="1">
        <a:spcBef>
          <a:spcPct val="0"/>
        </a:spcBef>
        <a:spcAft>
          <a:spcPct val="0"/>
        </a:spcAft>
        <a:defRPr sz="3600">
          <a:solidFill>
            <a:schemeClr val="tx1"/>
          </a:solidFill>
          <a:latin typeface="Arial" charset="0"/>
          <a:ea typeface="Osaka" charset="-128"/>
          <a:cs typeface="Osaka" charset="-128"/>
        </a:defRPr>
      </a:lvl7pPr>
      <a:lvl8pPr marL="1371600" algn="l" rtl="0" eaLnBrk="1" fontAlgn="base" hangingPunct="1">
        <a:spcBef>
          <a:spcPct val="0"/>
        </a:spcBef>
        <a:spcAft>
          <a:spcPct val="0"/>
        </a:spcAft>
        <a:defRPr sz="3600">
          <a:solidFill>
            <a:schemeClr val="tx1"/>
          </a:solidFill>
          <a:latin typeface="Arial" charset="0"/>
          <a:ea typeface="Osaka" charset="-128"/>
          <a:cs typeface="Osaka" charset="-128"/>
        </a:defRPr>
      </a:lvl8pPr>
      <a:lvl9pPr marL="1828800" algn="l" rtl="0" eaLnBrk="1" fontAlgn="base" hangingPunct="1">
        <a:spcBef>
          <a:spcPct val="0"/>
        </a:spcBef>
        <a:spcAft>
          <a:spcPct val="0"/>
        </a:spcAft>
        <a:defRPr sz="3600">
          <a:solidFill>
            <a:schemeClr val="tx1"/>
          </a:solidFill>
          <a:latin typeface="Arial" charset="0"/>
          <a:ea typeface="Osaka" charset="-128"/>
          <a:cs typeface="Osaka" charset="-128"/>
        </a:defRPr>
      </a:lvl9pPr>
    </p:titleStyle>
    <p:bodyStyle>
      <a:lvl1pPr marL="342900" indent="-342900" algn="l" rtl="0" eaLnBrk="1" fontAlgn="base" hangingPunct="1">
        <a:spcBef>
          <a:spcPts val="1000"/>
        </a:spcBef>
        <a:spcAft>
          <a:spcPct val="0"/>
        </a:spcAft>
        <a:buClr>
          <a:srgbClr val="B99B49"/>
        </a:buClr>
        <a:buFont typeface="Wingdings" charset="0"/>
        <a:buChar char="§"/>
        <a:defRPr sz="2400">
          <a:solidFill>
            <a:schemeClr val="tx1"/>
          </a:solidFill>
          <a:latin typeface="+mn-lt"/>
          <a:ea typeface="+mn-ea"/>
          <a:cs typeface="+mn-cs"/>
        </a:defRPr>
      </a:lvl1pPr>
      <a:lvl2pPr marL="742950" indent="-285750" algn="l" rtl="0" eaLnBrk="1" fontAlgn="base" hangingPunct="1">
        <a:spcBef>
          <a:spcPts val="1000"/>
        </a:spcBef>
        <a:spcAft>
          <a:spcPct val="0"/>
        </a:spcAft>
        <a:buClr>
          <a:srgbClr val="B99B49"/>
        </a:buClr>
        <a:buFont typeface="Wingdings" charset="2"/>
        <a:buChar char="Ø"/>
        <a:defRPr>
          <a:solidFill>
            <a:schemeClr val="tx1"/>
          </a:solidFill>
          <a:latin typeface="+mn-lt"/>
          <a:ea typeface="+mn-ea"/>
          <a:cs typeface="+mn-cs"/>
        </a:defRPr>
      </a:lvl2pPr>
      <a:lvl3pPr marL="1143000" indent="-228600" algn="l" rtl="0" eaLnBrk="1" fontAlgn="base" hangingPunct="1">
        <a:spcBef>
          <a:spcPts val="1000"/>
        </a:spcBef>
        <a:spcAft>
          <a:spcPct val="0"/>
        </a:spcAft>
        <a:buClr>
          <a:srgbClr val="B99B49"/>
        </a:buClr>
        <a:buFont typeface="Wingdings" charset="2"/>
        <a:buChar char=""/>
        <a:defRPr>
          <a:solidFill>
            <a:schemeClr val="tx1"/>
          </a:solidFill>
          <a:latin typeface="+mn-lt"/>
          <a:ea typeface="+mn-ea"/>
          <a:cs typeface="+mn-cs"/>
        </a:defRPr>
      </a:lvl3pPr>
      <a:lvl4pPr marL="1600200" indent="-228600" algn="l" rtl="0" eaLnBrk="1" fontAlgn="base" hangingPunct="1">
        <a:spcBef>
          <a:spcPts val="1000"/>
        </a:spcBef>
        <a:spcAft>
          <a:spcPct val="0"/>
        </a:spcAft>
        <a:buClr>
          <a:srgbClr val="B99B49"/>
        </a:buClr>
        <a:buFont typeface="Arial"/>
        <a:buChar char="•"/>
        <a:defRPr>
          <a:solidFill>
            <a:schemeClr val="tx1"/>
          </a:solidFill>
          <a:latin typeface="+mn-lt"/>
          <a:ea typeface="+mn-ea"/>
          <a:cs typeface="+mn-cs"/>
        </a:defRPr>
      </a:lvl4pPr>
      <a:lvl5pPr marL="2057400" indent="-228600" algn="l" rtl="0" eaLnBrk="1" fontAlgn="base" hangingPunct="1">
        <a:spcBef>
          <a:spcPts val="1000"/>
        </a:spcBef>
        <a:spcAft>
          <a:spcPct val="0"/>
        </a:spcAft>
        <a:buClr>
          <a:srgbClr val="B99B49"/>
        </a:buClr>
        <a:buFont typeface="Wingdings" charset="2"/>
        <a:buChar char="§"/>
        <a:defRPr>
          <a:solidFill>
            <a:schemeClr val="tx1"/>
          </a:solidFill>
          <a:latin typeface="+mn-lt"/>
          <a:ea typeface="+mn-ea"/>
          <a:cs typeface="+mn-cs"/>
        </a:defRPr>
      </a:lvl5pPr>
      <a:lvl6pPr marL="2514600" indent="-22860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6pPr>
      <a:lvl7pPr marL="2971800" indent="-22860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7pPr>
      <a:lvl8pPr marL="3429000" indent="-22860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8pPr>
      <a:lvl9pPr marL="3886200" indent="-22860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09600" y="635000"/>
            <a:ext cx="800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heading</a:t>
            </a:r>
          </a:p>
        </p:txBody>
      </p:sp>
      <p:sp>
        <p:nvSpPr>
          <p:cNvPr id="8" name="Rectangle 3"/>
          <p:cNvSpPr>
            <a:spLocks noGrp="1" noChangeArrowheads="1"/>
          </p:cNvSpPr>
          <p:nvPr>
            <p:ph type="body" idx="1"/>
          </p:nvPr>
        </p:nvSpPr>
        <p:spPr bwMode="auto">
          <a:xfrm>
            <a:off x="609600" y="1524000"/>
            <a:ext cx="8001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2857679"/>
      </p:ext>
    </p:extLst>
  </p:cSld>
  <p:clrMap bg1="lt1" tx1="dk1" bg2="lt2" tx2="dk2" accent1="accent1" accent2="accent2" accent3="accent3" accent4="accent4" accent5="accent5" accent6="accent6" hlink="hlink" folHlink="folHlink"/>
  <p:sldLayoutIdLst>
    <p:sldLayoutId id="2147483674" r:id="rId1"/>
    <p:sldLayoutId id="2147483680" r:id="rId2"/>
  </p:sldLayoutIdLst>
  <p:hf hdr="0" ftr="0" dt="0"/>
  <p:txStyles>
    <p:titleStyle>
      <a:lvl1pPr algn="l" defTabSz="457200" rtl="0" eaLnBrk="1" latinLnBrk="0" hangingPunct="1">
        <a:spcBef>
          <a:spcPct val="0"/>
        </a:spcBef>
        <a:buNone/>
        <a:defRPr sz="3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Lucida Grande"/>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mmjgwrites.wordpress.com/"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grants.nih.gov/grants/rppr/index.htm"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www.ucdenver.edu/research/OGC/awardadmin/postaward/Pages/CloseoutProcedures.aspx" TargetMode="External"/><Relationship Id="rId2" Type="http://schemas.openxmlformats.org/officeDocument/2006/relationships/notesSlide" Target="../notesSlides/notesSlide69.xml"/><Relationship Id="rId1" Type="http://schemas.openxmlformats.org/officeDocument/2006/relationships/slideLayout" Target="../slideLayouts/slideLayout10.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hyperlink" Target="http://www.ucdenver.edu/research/OGC/awardadmin/preaward/Pages/procedures.aspx"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era.cu.edu/"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hyperlink" Target="http://www.ucdenver.edu/research/ORC/COI/Pages/default.aspx"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mailto:barb.hayes@ucdenver.edu"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104900"/>
            <a:ext cx="7772400" cy="952500"/>
          </a:xfrm>
          <a:prstGeom prst="rect">
            <a:avLst/>
          </a:prstGeom>
        </p:spPr>
        <p:txBody>
          <a:bodyPr vert="horz" wrap="square" lIns="76200" tIns="38100" rIns="76200" bIns="38100" numCol="1" rtlCol="0" anchor="ctr" anchorCtr="0" compatLnSpc="1">
            <a:prstTxWarp prst="textNoShape">
              <a:avLst/>
            </a:prstTxWarp>
            <a:normAutofit fontScale="90000"/>
          </a:bodyPr>
          <a:lstStyle>
            <a:lvl1pPr algn="l" defTabSz="914400" rtl="0" eaLnBrk="1" latinLnBrk="0" hangingPunct="1">
              <a:lnSpc>
                <a:spcPct val="85000"/>
              </a:lnSpc>
              <a:spcBef>
                <a:spcPct val="0"/>
              </a:spcBef>
              <a:buNone/>
              <a:defRPr sz="7200" b="1" kern="1200" cap="none" baseline="0">
                <a:blipFill dpi="0" rotWithShape="1">
                  <a:blip r:embed="rId3"/>
                  <a:srcRect/>
                  <a:tile tx="6350" ty="-127000" sx="65000" sy="64000" flip="none" algn="tl"/>
                </a:blipFill>
                <a:latin typeface="+mj-lt"/>
                <a:ea typeface="+mj-ea"/>
                <a:cs typeface="+mj-cs"/>
              </a:defRPr>
            </a:lvl1pPr>
          </a:lstStyle>
          <a:p>
            <a:pPr algn="ctr" defTabSz="761970" fontAlgn="auto">
              <a:spcAft>
                <a:spcPts val="0"/>
              </a:spcAft>
              <a:defRPr/>
            </a:pPr>
            <a:r>
              <a:rPr lang="en-US" altLang="en-US" sz="6000" b="0" dirty="0">
                <a:solidFill>
                  <a:schemeClr val="accent2"/>
                </a:solidFill>
                <a:latin typeface="Trebuchet MS" panose="020B0603020202020204" pitchFamily="34" charset="0"/>
              </a:rPr>
              <a:t/>
            </a:r>
            <a:br>
              <a:rPr lang="en-US" altLang="en-US" sz="6000" b="0" dirty="0">
                <a:solidFill>
                  <a:schemeClr val="accent2"/>
                </a:solidFill>
                <a:latin typeface="Trebuchet MS" panose="020B0603020202020204" pitchFamily="34" charset="0"/>
              </a:rPr>
            </a:br>
            <a:r>
              <a:rPr lang="en-US" altLang="en-US" sz="6000" b="0" dirty="0">
                <a:solidFill>
                  <a:schemeClr val="accent2"/>
                </a:solidFill>
                <a:latin typeface="Trebuchet MS" panose="020B0603020202020204" pitchFamily="34" charset="0"/>
              </a:rPr>
              <a:t>Advanced Post Award </a:t>
            </a:r>
          </a:p>
        </p:txBody>
      </p:sp>
      <p:sp>
        <p:nvSpPr>
          <p:cNvPr id="3" name="Subtitle 2"/>
          <p:cNvSpPr>
            <a:spLocks noGrp="1"/>
          </p:cNvSpPr>
          <p:nvPr>
            <p:ph type="subTitle" idx="1"/>
          </p:nvPr>
        </p:nvSpPr>
        <p:spPr>
          <a:xfrm>
            <a:off x="1600200" y="2857500"/>
            <a:ext cx="5715000" cy="1371600"/>
          </a:xfrm>
        </p:spPr>
        <p:txBody>
          <a:bodyPr>
            <a:noAutofit/>
          </a:bodyPr>
          <a:lstStyle/>
          <a:p>
            <a:pPr>
              <a:spcBef>
                <a:spcPts val="0"/>
              </a:spcBef>
            </a:pPr>
            <a:r>
              <a:rPr lang="en-US" sz="1600" b="1" dirty="0"/>
              <a:t>Presenters: </a:t>
            </a:r>
          </a:p>
          <a:p>
            <a:pPr>
              <a:spcBef>
                <a:spcPts val="0"/>
              </a:spcBef>
            </a:pPr>
            <a:r>
              <a:rPr lang="en-US" sz="1600" b="1" dirty="0"/>
              <a:t>Robby Rigby </a:t>
            </a:r>
          </a:p>
          <a:p>
            <a:pPr>
              <a:spcBef>
                <a:spcPts val="0"/>
              </a:spcBef>
            </a:pPr>
            <a:r>
              <a:rPr lang="en-US" sz="1600" b="1" dirty="0"/>
              <a:t>Stephanie Chandler-Thompson </a:t>
            </a:r>
          </a:p>
          <a:p>
            <a:pPr>
              <a:spcBef>
                <a:spcPts val="0"/>
              </a:spcBef>
            </a:pPr>
            <a:r>
              <a:rPr lang="en-US" sz="1600" b="1" dirty="0"/>
              <a:t>Liz Lee </a:t>
            </a:r>
          </a:p>
          <a:p>
            <a:pPr>
              <a:spcBef>
                <a:spcPts val="0"/>
              </a:spcBef>
            </a:pPr>
            <a:r>
              <a:rPr lang="en-US" sz="1600" b="1" dirty="0"/>
              <a:t>Lauren Rogers</a:t>
            </a:r>
          </a:p>
          <a:p>
            <a:endParaRPr lang="en-US" sz="2000" dirty="0"/>
          </a:p>
          <a:p>
            <a:endParaRPr lang="en-US" sz="2000" dirty="0"/>
          </a:p>
        </p:txBody>
      </p:sp>
    </p:spTree>
    <p:extLst>
      <p:ext uri="{BB962C8B-B14F-4D97-AF65-F5344CB8AC3E}">
        <p14:creationId xmlns:p14="http://schemas.microsoft.com/office/powerpoint/2010/main" val="291810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No Cost Extensions</a:t>
            </a:r>
          </a:p>
        </p:txBody>
      </p:sp>
      <p:sp>
        <p:nvSpPr>
          <p:cNvPr id="3" name="Content Placeholder 2"/>
          <p:cNvSpPr>
            <a:spLocks noGrp="1"/>
          </p:cNvSpPr>
          <p:nvPr>
            <p:ph idx="1"/>
          </p:nvPr>
        </p:nvSpPr>
        <p:spPr>
          <a:xfrm>
            <a:off x="152400" y="1181100"/>
            <a:ext cx="8686800" cy="4127500"/>
          </a:xfrm>
        </p:spPr>
        <p:txBody>
          <a:bodyPr>
            <a:normAutofit/>
          </a:bodyPr>
          <a:lstStyle/>
          <a:p>
            <a:r>
              <a:rPr lang="en-US" dirty="0"/>
              <a:t>Heading into the end of a project period and funds remain</a:t>
            </a:r>
          </a:p>
          <a:p>
            <a:pPr lvl="1"/>
            <a:r>
              <a:rPr lang="en-US" dirty="0"/>
              <a:t>Confirm the sponsor allows no cost extensions (award notice, grant administration guides, contact grant manager, etc.)</a:t>
            </a:r>
          </a:p>
          <a:p>
            <a:pPr lvl="1"/>
            <a:r>
              <a:rPr lang="en-US" dirty="0"/>
              <a:t>Work with PI to draft NCE request</a:t>
            </a:r>
          </a:p>
          <a:p>
            <a:pPr lvl="2"/>
            <a:r>
              <a:rPr lang="en-US" dirty="0"/>
              <a:t>Need to have scientific justification for NCE</a:t>
            </a:r>
          </a:p>
          <a:p>
            <a:pPr lvl="2"/>
            <a:r>
              <a:rPr lang="en-US" dirty="0"/>
              <a:t>Cannot spend out unobligated balance just because it remains</a:t>
            </a:r>
          </a:p>
          <a:p>
            <a:pPr lvl="1"/>
            <a:r>
              <a:rPr lang="en-US" dirty="0"/>
              <a:t>Route request through OGC. If non-federal award, have approval from the sponsor with the request</a:t>
            </a:r>
          </a:p>
          <a:p>
            <a:endParaRPr lang="en-US" dirty="0"/>
          </a:p>
          <a:p>
            <a:endParaRPr lang="en-US" dirty="0"/>
          </a:p>
        </p:txBody>
      </p:sp>
    </p:spTree>
    <p:extLst>
      <p:ext uri="{BB962C8B-B14F-4D97-AF65-F5344CB8AC3E}">
        <p14:creationId xmlns:p14="http://schemas.microsoft.com/office/powerpoint/2010/main" val="29459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Project Closeout and Reporting</a:t>
            </a:r>
          </a:p>
        </p:txBody>
      </p:sp>
      <p:sp>
        <p:nvSpPr>
          <p:cNvPr id="3" name="Content Placeholder 2"/>
          <p:cNvSpPr>
            <a:spLocks noGrp="1"/>
          </p:cNvSpPr>
          <p:nvPr>
            <p:ph idx="1"/>
          </p:nvPr>
        </p:nvSpPr>
        <p:spPr>
          <a:xfrm>
            <a:off x="152400" y="1181100"/>
            <a:ext cx="8686800" cy="4127500"/>
          </a:xfrm>
        </p:spPr>
        <p:txBody>
          <a:bodyPr>
            <a:normAutofit/>
          </a:bodyPr>
          <a:lstStyle/>
          <a:p>
            <a:r>
              <a:rPr lang="en-US" dirty="0"/>
              <a:t>Wrapping up the project</a:t>
            </a:r>
          </a:p>
          <a:p>
            <a:pPr lvl="1"/>
            <a:r>
              <a:rPr lang="en-US" dirty="0"/>
              <a:t>Touch base with PI 30-60 days prior to end of project to begin ending project.</a:t>
            </a:r>
          </a:p>
          <a:p>
            <a:pPr lvl="1"/>
            <a:r>
              <a:rPr lang="en-US" dirty="0"/>
              <a:t>Reconcile expenses</a:t>
            </a:r>
          </a:p>
          <a:p>
            <a:pPr lvl="1"/>
            <a:r>
              <a:rPr lang="en-US" dirty="0"/>
              <a:t>Reconcile cash balance</a:t>
            </a:r>
          </a:p>
          <a:p>
            <a:pPr lvl="1"/>
            <a:r>
              <a:rPr lang="en-US" dirty="0"/>
              <a:t>Reconcile PO encumbrances</a:t>
            </a:r>
          </a:p>
          <a:p>
            <a:pPr lvl="1"/>
            <a:r>
              <a:rPr lang="en-US" dirty="0"/>
              <a:t>Remove unallowable expenses</a:t>
            </a:r>
          </a:p>
          <a:p>
            <a:pPr lvl="1"/>
            <a:r>
              <a:rPr lang="en-US" dirty="0"/>
              <a:t>Work with PI to ensure final status report and any other closeout reports are completed</a:t>
            </a:r>
          </a:p>
          <a:p>
            <a:pPr lvl="1"/>
            <a:r>
              <a:rPr lang="en-US" dirty="0"/>
              <a:t>Work with OGC Post Award Specialist to complete final financial reports</a:t>
            </a:r>
          </a:p>
          <a:p>
            <a:pPr lvl="1"/>
            <a:r>
              <a:rPr lang="en-US" dirty="0"/>
              <a:t>If a billable project, work with billing on final invoice</a:t>
            </a:r>
          </a:p>
          <a:p>
            <a:pPr lvl="1"/>
            <a:endParaRPr lang="en-US" dirty="0"/>
          </a:p>
          <a:p>
            <a:endParaRPr lang="en-US" dirty="0"/>
          </a:p>
          <a:p>
            <a:endParaRPr lang="en-US" dirty="0"/>
          </a:p>
        </p:txBody>
      </p:sp>
    </p:spTree>
    <p:extLst>
      <p:ext uri="{BB962C8B-B14F-4D97-AF65-F5344CB8AC3E}">
        <p14:creationId xmlns:p14="http://schemas.microsoft.com/office/powerpoint/2010/main" val="62227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3D22-A810-4998-97ED-3CA30B77DE5A}"/>
              </a:ext>
            </a:extLst>
          </p:cNvPr>
          <p:cNvSpPr>
            <a:spLocks noGrp="1"/>
          </p:cNvSpPr>
          <p:nvPr>
            <p:ph type="ctrTitle"/>
          </p:nvPr>
        </p:nvSpPr>
        <p:spPr/>
        <p:txBody>
          <a:bodyPr>
            <a:normAutofit/>
          </a:bodyPr>
          <a:lstStyle/>
          <a:p>
            <a:r>
              <a:rPr lang="en-US" dirty="0"/>
              <a:t>Roles and Responsibilities for Sponsored Project Administration-Postaward </a:t>
            </a:r>
          </a:p>
        </p:txBody>
      </p:sp>
      <p:sp>
        <p:nvSpPr>
          <p:cNvPr id="3" name="Subtitle 2">
            <a:extLst>
              <a:ext uri="{FF2B5EF4-FFF2-40B4-BE49-F238E27FC236}">
                <a16:creationId xmlns:a16="http://schemas.microsoft.com/office/drawing/2014/main" id="{B76FE003-2ACF-4065-9EC5-EDE4E47B38BE}"/>
              </a:ext>
            </a:extLst>
          </p:cNvPr>
          <p:cNvSpPr>
            <a:spLocks noGrp="1"/>
          </p:cNvSpPr>
          <p:nvPr>
            <p:ph type="subTitle" idx="1"/>
          </p:nvPr>
        </p:nvSpPr>
        <p:spPr/>
        <p:txBody>
          <a:bodyPr/>
          <a:lstStyle/>
          <a:p>
            <a:r>
              <a:rPr lang="en-US" dirty="0"/>
              <a:t>Office of Grants and Contracts</a:t>
            </a:r>
          </a:p>
          <a:p>
            <a:r>
              <a:rPr lang="en-US" dirty="0"/>
              <a:t>Presenter: Stephanie Chandler-Thompson</a:t>
            </a:r>
          </a:p>
          <a:p>
            <a:endParaRPr lang="en-US" dirty="0"/>
          </a:p>
          <a:p>
            <a:endParaRPr lang="en-US" dirty="0"/>
          </a:p>
        </p:txBody>
      </p:sp>
    </p:spTree>
    <p:extLst>
      <p:ext uri="{BB962C8B-B14F-4D97-AF65-F5344CB8AC3E}">
        <p14:creationId xmlns:p14="http://schemas.microsoft.com/office/powerpoint/2010/main" val="388153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ED5A-AB0F-42DE-941B-E936D9DEBE0D}"/>
              </a:ext>
            </a:extLst>
          </p:cNvPr>
          <p:cNvSpPr>
            <a:spLocks noGrp="1"/>
          </p:cNvSpPr>
          <p:nvPr>
            <p:ph type="title"/>
          </p:nvPr>
        </p:nvSpPr>
        <p:spPr/>
        <p:txBody>
          <a:bodyPr/>
          <a:lstStyle/>
          <a:p>
            <a:r>
              <a:rPr lang="en-US" dirty="0"/>
              <a:t>Roles and Responsibilities </a:t>
            </a:r>
          </a:p>
        </p:txBody>
      </p:sp>
      <p:sp>
        <p:nvSpPr>
          <p:cNvPr id="3" name="Content Placeholder 2">
            <a:extLst>
              <a:ext uri="{FF2B5EF4-FFF2-40B4-BE49-F238E27FC236}">
                <a16:creationId xmlns:a16="http://schemas.microsoft.com/office/drawing/2014/main" id="{C1D68F6E-5C9C-4464-873A-2E970BA03234}"/>
              </a:ext>
            </a:extLst>
          </p:cNvPr>
          <p:cNvSpPr>
            <a:spLocks noGrp="1"/>
          </p:cNvSpPr>
          <p:nvPr>
            <p:ph idx="1"/>
          </p:nvPr>
        </p:nvSpPr>
        <p:spPr/>
        <p:txBody>
          <a:bodyPr/>
          <a:lstStyle/>
          <a:p>
            <a:r>
              <a:rPr lang="en-US" dirty="0"/>
              <a:t>The Office of Grants and Contracts is responsible for ensuring proper review of sponsored project proposal submissions and stewardship of awarded funds in partnership with Departmental Administrators and Principal Investigators</a:t>
            </a:r>
          </a:p>
          <a:p>
            <a:r>
              <a:rPr lang="en-US" dirty="0"/>
              <a:t> Grants management is a collaborative effort between the OGC units and the departments, therefore the following is intended as a framework and the duties are continually reviewed to determine if changes are needed</a:t>
            </a:r>
          </a:p>
          <a:p>
            <a:endParaRPr lang="en-US" dirty="0"/>
          </a:p>
        </p:txBody>
      </p:sp>
    </p:spTree>
    <p:extLst>
      <p:ext uri="{BB962C8B-B14F-4D97-AF65-F5344CB8AC3E}">
        <p14:creationId xmlns:p14="http://schemas.microsoft.com/office/powerpoint/2010/main" val="156539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380BF2-F45B-4D31-AECE-CA656A56D824}"/>
              </a:ext>
            </a:extLst>
          </p:cNvPr>
          <p:cNvSpPr>
            <a:spLocks noGrp="1"/>
          </p:cNvSpPr>
          <p:nvPr>
            <p:ph idx="1"/>
          </p:nvPr>
        </p:nvSpPr>
        <p:spPr/>
        <p:txBody>
          <a:bodyPr>
            <a:normAutofit fontScale="85000" lnSpcReduction="20000"/>
          </a:bodyPr>
          <a:lstStyle/>
          <a:p>
            <a:pPr lvl="0"/>
            <a:r>
              <a:rPr lang="en-US" dirty="0" smtClean="0"/>
              <a:t>Secondary review of new award set ups and </a:t>
            </a:r>
            <a:r>
              <a:rPr lang="en-US" dirty="0"/>
              <a:t>award modifications</a:t>
            </a:r>
          </a:p>
          <a:p>
            <a:pPr lvl="0"/>
            <a:r>
              <a:rPr lang="en-US" dirty="0"/>
              <a:t>Review and entry of milestone deliverables and dates for all new award setups and modifications</a:t>
            </a:r>
          </a:p>
          <a:p>
            <a:pPr lvl="0"/>
            <a:r>
              <a:rPr lang="en-US" dirty="0"/>
              <a:t>Review and approval of Payroll Expense Transfers (PETs) and non-personnel journal entries impacting sponsored projects</a:t>
            </a:r>
          </a:p>
          <a:p>
            <a:pPr marL="0" indent="0">
              <a:buNone/>
            </a:pPr>
            <a:r>
              <a:rPr lang="en-US" b="1" i="1" dirty="0"/>
              <a:t>Tip- Required documentation should be attached to the PET and detail on the summary page is the key for the approval of the PET</a:t>
            </a:r>
          </a:p>
          <a:p>
            <a:pPr lvl="0"/>
            <a:r>
              <a:rPr lang="en-US" dirty="0"/>
              <a:t>Review of pre-award and post term expenditures (after the budget period) for allocability and allowability to the sponsored project period</a:t>
            </a:r>
          </a:p>
          <a:p>
            <a:endParaRPr lang="en-US" dirty="0"/>
          </a:p>
        </p:txBody>
      </p:sp>
      <p:sp>
        <p:nvSpPr>
          <p:cNvPr id="4" name="Title 3"/>
          <p:cNvSpPr>
            <a:spLocks noGrp="1"/>
          </p:cNvSpPr>
          <p:nvPr>
            <p:ph type="title"/>
          </p:nvPr>
        </p:nvSpPr>
        <p:spPr>
          <a:xfrm>
            <a:off x="609600" y="342900"/>
            <a:ext cx="8001000" cy="1066800"/>
          </a:xfrm>
        </p:spPr>
        <p:txBody>
          <a:bodyPr/>
          <a:lstStyle/>
          <a:p>
            <a:r>
              <a:rPr lang="en-US" dirty="0" smtClean="0"/>
              <a:t>Roles and Responsibilities – Post Award/ Closeout Unit </a:t>
            </a:r>
            <a:endParaRPr lang="en-US" dirty="0"/>
          </a:p>
        </p:txBody>
      </p:sp>
    </p:spTree>
    <p:extLst>
      <p:ext uri="{BB962C8B-B14F-4D97-AF65-F5344CB8AC3E}">
        <p14:creationId xmlns:p14="http://schemas.microsoft.com/office/powerpoint/2010/main" val="132575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6700-3F7B-4719-953D-14BC65C11678}"/>
              </a:ext>
            </a:extLst>
          </p:cNvPr>
          <p:cNvSpPr>
            <a:spLocks noGrp="1"/>
          </p:cNvSpPr>
          <p:nvPr>
            <p:ph type="title"/>
          </p:nvPr>
        </p:nvSpPr>
        <p:spPr>
          <a:xfrm>
            <a:off x="533400" y="342900"/>
            <a:ext cx="8001000" cy="571500"/>
          </a:xfrm>
        </p:spPr>
        <p:txBody>
          <a:bodyPr/>
          <a:lstStyle/>
          <a:p>
            <a:r>
              <a:rPr lang="en-US" dirty="0"/>
              <a:t>Roles and Responsibilities-Postaward/Closeout Unit</a:t>
            </a:r>
          </a:p>
        </p:txBody>
      </p:sp>
      <p:sp>
        <p:nvSpPr>
          <p:cNvPr id="3" name="Content Placeholder 2">
            <a:extLst>
              <a:ext uri="{FF2B5EF4-FFF2-40B4-BE49-F238E27FC236}">
                <a16:creationId xmlns:a16="http://schemas.microsoft.com/office/drawing/2014/main" id="{F4A814D8-CB0C-4B8D-B8FD-B4BA35D26C1E}"/>
              </a:ext>
            </a:extLst>
          </p:cNvPr>
          <p:cNvSpPr>
            <a:spLocks noGrp="1"/>
          </p:cNvSpPr>
          <p:nvPr>
            <p:ph idx="1"/>
          </p:nvPr>
        </p:nvSpPr>
        <p:spPr/>
        <p:txBody>
          <a:bodyPr>
            <a:normAutofit fontScale="70000" lnSpcReduction="20000"/>
          </a:bodyPr>
          <a:lstStyle/>
          <a:p>
            <a:r>
              <a:rPr lang="en-US" dirty="0"/>
              <a:t>Provide guidance on sponsored terms and conditions and UCD procedures to ensure proper compliance and stewardship of sponsored funds</a:t>
            </a:r>
          </a:p>
          <a:p>
            <a:pPr lvl="0"/>
            <a:r>
              <a:rPr lang="en-US" dirty="0"/>
              <a:t>Preparation of financial reports for submission to sponsoring agencies as the official institutional signatory in conjunction with departmental review</a:t>
            </a:r>
          </a:p>
          <a:p>
            <a:pPr marL="0" indent="0">
              <a:buNone/>
            </a:pPr>
            <a:r>
              <a:rPr lang="en-US" b="1" i="1" dirty="0"/>
              <a:t>Tip- If the department creates the financial report, it must be reviewed by the Office of Grants and Contracts and vice versa.</a:t>
            </a:r>
          </a:p>
          <a:p>
            <a:pPr marL="0" indent="0">
              <a:buNone/>
            </a:pPr>
            <a:endParaRPr lang="en-US" b="1" i="1" dirty="0"/>
          </a:p>
          <a:p>
            <a:pPr lvl="0"/>
            <a:r>
              <a:rPr lang="en-US" dirty="0"/>
              <a:t>Review of final invoices in collaboration with department administrators and the Billing Team</a:t>
            </a:r>
          </a:p>
          <a:p>
            <a:pPr lvl="0"/>
            <a:r>
              <a:rPr lang="en-US" dirty="0"/>
              <a:t>Confirmation of carryforward balance for sponsor prior approval requests</a:t>
            </a:r>
          </a:p>
          <a:p>
            <a:r>
              <a:rPr lang="en-US" dirty="0"/>
              <a:t>Confirmation of sufficient funds for no-cost extension requests</a:t>
            </a:r>
          </a:p>
        </p:txBody>
      </p:sp>
    </p:spTree>
    <p:extLst>
      <p:ext uri="{BB962C8B-B14F-4D97-AF65-F5344CB8AC3E}">
        <p14:creationId xmlns:p14="http://schemas.microsoft.com/office/powerpoint/2010/main" val="16844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E04B-4843-470D-BF1A-9276C5A78B51}"/>
              </a:ext>
            </a:extLst>
          </p:cNvPr>
          <p:cNvSpPr>
            <a:spLocks noGrp="1"/>
          </p:cNvSpPr>
          <p:nvPr>
            <p:ph type="title"/>
          </p:nvPr>
        </p:nvSpPr>
        <p:spPr>
          <a:xfrm>
            <a:off x="609600" y="419100"/>
            <a:ext cx="8001000" cy="571500"/>
          </a:xfrm>
        </p:spPr>
        <p:txBody>
          <a:bodyPr/>
          <a:lstStyle/>
          <a:p>
            <a:r>
              <a:rPr lang="en-US" dirty="0"/>
              <a:t>Roles and Responsibilities-Postaward/Closeout Unit</a:t>
            </a:r>
          </a:p>
        </p:txBody>
      </p:sp>
      <p:sp>
        <p:nvSpPr>
          <p:cNvPr id="3" name="Content Placeholder 2">
            <a:extLst>
              <a:ext uri="{FF2B5EF4-FFF2-40B4-BE49-F238E27FC236}">
                <a16:creationId xmlns:a16="http://schemas.microsoft.com/office/drawing/2014/main" id="{0A6AAEAE-2A69-44C6-9FB5-72D087E41988}"/>
              </a:ext>
            </a:extLst>
          </p:cNvPr>
          <p:cNvSpPr>
            <a:spLocks noGrp="1"/>
          </p:cNvSpPr>
          <p:nvPr>
            <p:ph idx="1"/>
          </p:nvPr>
        </p:nvSpPr>
        <p:spPr/>
        <p:txBody>
          <a:bodyPr>
            <a:normAutofit fontScale="92500" lnSpcReduction="10000"/>
          </a:bodyPr>
          <a:lstStyle/>
          <a:p>
            <a:pPr lvl="0"/>
            <a:r>
              <a:rPr lang="en-US" dirty="0"/>
              <a:t>Review of relinquishing statements and confirmation of forecasting unexpended balances</a:t>
            </a:r>
          </a:p>
          <a:p>
            <a:pPr lvl="0"/>
            <a:r>
              <a:rPr lang="en-US" b="1" i="1" dirty="0"/>
              <a:t>Tip-Timing is important when submitting the request. </a:t>
            </a:r>
          </a:p>
          <a:p>
            <a:pPr lvl="0"/>
            <a:r>
              <a:rPr lang="en-US" dirty="0"/>
              <a:t>Review and approval of XTrain termination notices and accuracy of trainee and fellowship stipend expenses</a:t>
            </a:r>
          </a:p>
          <a:p>
            <a:pPr lvl="0"/>
            <a:r>
              <a:rPr lang="en-US" b="1" i="1" dirty="0"/>
              <a:t>Tip-The total amount paid to the trainee must match the termination notice. </a:t>
            </a:r>
          </a:p>
          <a:p>
            <a:pPr lvl="0"/>
            <a:r>
              <a:rPr lang="en-US" dirty="0"/>
              <a:t>Processing of mid-term budget revisions</a:t>
            </a:r>
          </a:p>
          <a:p>
            <a:endParaRPr lang="en-US" dirty="0"/>
          </a:p>
        </p:txBody>
      </p:sp>
    </p:spTree>
    <p:extLst>
      <p:ext uri="{BB962C8B-B14F-4D97-AF65-F5344CB8AC3E}">
        <p14:creationId xmlns:p14="http://schemas.microsoft.com/office/powerpoint/2010/main" val="32539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8FDC-4AE4-4FD2-8CBF-1E21A0E5DF63}"/>
              </a:ext>
            </a:extLst>
          </p:cNvPr>
          <p:cNvSpPr>
            <a:spLocks noGrp="1"/>
          </p:cNvSpPr>
          <p:nvPr>
            <p:ph type="title"/>
          </p:nvPr>
        </p:nvSpPr>
        <p:spPr>
          <a:xfrm>
            <a:off x="609600" y="419100"/>
            <a:ext cx="8001000" cy="571500"/>
          </a:xfrm>
        </p:spPr>
        <p:txBody>
          <a:bodyPr/>
          <a:lstStyle/>
          <a:p>
            <a:r>
              <a:rPr lang="en-US" dirty="0"/>
              <a:t>Roles and Responsibilities-Postaward/Closeout Unit</a:t>
            </a:r>
          </a:p>
        </p:txBody>
      </p:sp>
      <p:sp>
        <p:nvSpPr>
          <p:cNvPr id="3" name="Content Placeholder 2">
            <a:extLst>
              <a:ext uri="{FF2B5EF4-FFF2-40B4-BE49-F238E27FC236}">
                <a16:creationId xmlns:a16="http://schemas.microsoft.com/office/drawing/2014/main" id="{BE3FF21A-AE2D-4084-9D7B-FDC98C38A109}"/>
              </a:ext>
            </a:extLst>
          </p:cNvPr>
          <p:cNvSpPr>
            <a:spLocks noGrp="1"/>
          </p:cNvSpPr>
          <p:nvPr>
            <p:ph idx="1"/>
          </p:nvPr>
        </p:nvSpPr>
        <p:spPr/>
        <p:txBody>
          <a:bodyPr>
            <a:normAutofit fontScale="92500"/>
          </a:bodyPr>
          <a:lstStyle/>
          <a:p>
            <a:pPr lvl="0"/>
            <a:r>
              <a:rPr lang="en-US" dirty="0"/>
              <a:t>Set up of cost share speed types</a:t>
            </a:r>
          </a:p>
          <a:p>
            <a:pPr lvl="0"/>
            <a:r>
              <a:rPr lang="en-US" dirty="0"/>
              <a:t>Reduction of carryforward budgets from prior year projects in Peoplesoft; increases are processed by the Award Setup team</a:t>
            </a:r>
          </a:p>
          <a:p>
            <a:pPr lvl="0"/>
            <a:r>
              <a:rPr lang="en-US" dirty="0"/>
              <a:t>Review and approval of subcontracts and Purchase Orders in CU Marketplace in conjunction with contract amendments and availability of project funds</a:t>
            </a:r>
          </a:p>
          <a:p>
            <a:pPr lvl="0"/>
            <a:r>
              <a:rPr lang="en-US" dirty="0"/>
              <a:t>Review and monitoring of cost share on sponsored projects</a:t>
            </a:r>
          </a:p>
          <a:p>
            <a:endParaRPr lang="en-US" dirty="0"/>
          </a:p>
        </p:txBody>
      </p:sp>
    </p:spTree>
    <p:extLst>
      <p:ext uri="{BB962C8B-B14F-4D97-AF65-F5344CB8AC3E}">
        <p14:creationId xmlns:p14="http://schemas.microsoft.com/office/powerpoint/2010/main" val="291132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DA88-0A3F-470B-9A2B-D5E6868A6D52}"/>
              </a:ext>
            </a:extLst>
          </p:cNvPr>
          <p:cNvSpPr>
            <a:spLocks noGrp="1"/>
          </p:cNvSpPr>
          <p:nvPr>
            <p:ph type="title"/>
          </p:nvPr>
        </p:nvSpPr>
        <p:spPr/>
        <p:txBody>
          <a:bodyPr>
            <a:normAutofit fontScale="90000"/>
          </a:bodyPr>
          <a:lstStyle/>
          <a:p>
            <a:r>
              <a:rPr lang="en-US" dirty="0"/>
              <a:t>Roles and Responsibilities-Principal Investigator (PI)/Departmental Administrator</a:t>
            </a:r>
          </a:p>
        </p:txBody>
      </p:sp>
      <p:sp>
        <p:nvSpPr>
          <p:cNvPr id="3" name="Content Placeholder 2">
            <a:extLst>
              <a:ext uri="{FF2B5EF4-FFF2-40B4-BE49-F238E27FC236}">
                <a16:creationId xmlns:a16="http://schemas.microsoft.com/office/drawing/2014/main" id="{D5D0CA33-405D-4DFE-BFC5-8D8684DF861C}"/>
              </a:ext>
            </a:extLst>
          </p:cNvPr>
          <p:cNvSpPr>
            <a:spLocks noGrp="1"/>
          </p:cNvSpPr>
          <p:nvPr>
            <p:ph idx="1"/>
          </p:nvPr>
        </p:nvSpPr>
        <p:spPr>
          <a:xfrm>
            <a:off x="2306240" y="1907382"/>
            <a:ext cx="6686550" cy="2833217"/>
          </a:xfrm>
        </p:spPr>
        <p:txBody>
          <a:bodyPr>
            <a:normAutofit fontScale="62500" lnSpcReduction="20000"/>
          </a:bodyPr>
          <a:lstStyle/>
          <a:p>
            <a:pPr lvl="0"/>
            <a:r>
              <a:rPr lang="en-US" dirty="0"/>
              <a:t>Review of new award set ups and Award Modifications </a:t>
            </a:r>
          </a:p>
          <a:p>
            <a:pPr marL="0" indent="0">
              <a:buNone/>
            </a:pPr>
            <a:r>
              <a:rPr lang="en-US" b="1" dirty="0"/>
              <a:t>Tip- When you receive your notification of the award set up or Award Modification, this is the time to review to verify if changes are required</a:t>
            </a:r>
          </a:p>
          <a:p>
            <a:pPr lvl="0"/>
            <a:r>
              <a:rPr lang="en-US" dirty="0"/>
              <a:t>Submission of funding distributions and Payroll Expense Transfers (PETs) to properly allocate employee effort to sponsored projects</a:t>
            </a:r>
          </a:p>
          <a:p>
            <a:pPr marL="0" indent="0">
              <a:buNone/>
            </a:pPr>
            <a:r>
              <a:rPr lang="en-US" b="1" dirty="0"/>
              <a:t>Tip- Timing is key so that payroll does not go into suspense</a:t>
            </a:r>
          </a:p>
          <a:p>
            <a:pPr lvl="0"/>
            <a:r>
              <a:rPr lang="en-US" dirty="0"/>
              <a:t>Review and certification of effort for sponsored projects (3 cycles per year)</a:t>
            </a:r>
          </a:p>
          <a:p>
            <a:pPr lvl="0"/>
            <a:r>
              <a:rPr lang="en-US" dirty="0"/>
              <a:t>Processing of non-personnel transactions in CU Marketplace/Concur</a:t>
            </a:r>
          </a:p>
          <a:p>
            <a:endParaRPr lang="en-US" dirty="0"/>
          </a:p>
        </p:txBody>
      </p:sp>
    </p:spTree>
    <p:extLst>
      <p:ext uri="{BB962C8B-B14F-4D97-AF65-F5344CB8AC3E}">
        <p14:creationId xmlns:p14="http://schemas.microsoft.com/office/powerpoint/2010/main" val="23546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D7B-448E-4AA1-BF29-0EBAD8EF5786}"/>
              </a:ext>
            </a:extLst>
          </p:cNvPr>
          <p:cNvSpPr>
            <a:spLocks noGrp="1"/>
          </p:cNvSpPr>
          <p:nvPr>
            <p:ph type="title"/>
          </p:nvPr>
        </p:nvSpPr>
        <p:spPr/>
        <p:txBody>
          <a:bodyPr>
            <a:normAutofit fontScale="90000"/>
          </a:bodyPr>
          <a:lstStyle/>
          <a:p>
            <a:r>
              <a:rPr lang="en-US" dirty="0"/>
              <a:t>Roles and Responsibilities-Principal Investigator (PI)/Departmental Administrator</a:t>
            </a:r>
          </a:p>
        </p:txBody>
      </p:sp>
      <p:sp>
        <p:nvSpPr>
          <p:cNvPr id="3" name="Content Placeholder 2">
            <a:extLst>
              <a:ext uri="{FF2B5EF4-FFF2-40B4-BE49-F238E27FC236}">
                <a16:creationId xmlns:a16="http://schemas.microsoft.com/office/drawing/2014/main" id="{AD0F55BC-DE0E-4E53-AC53-FEC8E07A4CAB}"/>
              </a:ext>
            </a:extLst>
          </p:cNvPr>
          <p:cNvSpPr>
            <a:spLocks noGrp="1"/>
          </p:cNvSpPr>
          <p:nvPr>
            <p:ph idx="1"/>
          </p:nvPr>
        </p:nvSpPr>
        <p:spPr>
          <a:xfrm>
            <a:off x="2027634" y="1875234"/>
            <a:ext cx="6686550" cy="2833217"/>
          </a:xfrm>
        </p:spPr>
        <p:txBody>
          <a:bodyPr>
            <a:normAutofit fontScale="55000" lnSpcReduction="20000"/>
          </a:bodyPr>
          <a:lstStyle/>
          <a:p>
            <a:pPr lvl="0"/>
            <a:r>
              <a:rPr lang="en-US" dirty="0"/>
              <a:t>Submission of journal entries to correct identified errors in non-personnel expense allocations</a:t>
            </a:r>
          </a:p>
          <a:p>
            <a:pPr marL="0" indent="0">
              <a:buNone/>
            </a:pPr>
            <a:r>
              <a:rPr lang="en-US" b="1" dirty="0"/>
              <a:t>Tip-The back up documentation and journal entry description is required.</a:t>
            </a:r>
            <a:r>
              <a:rPr lang="en-US" sz="1575" b="1" dirty="0"/>
              <a:t> </a:t>
            </a:r>
          </a:p>
          <a:p>
            <a:pPr lvl="0"/>
            <a:r>
              <a:rPr lang="en-US" dirty="0"/>
              <a:t>Monthly monitoring of expenses on all sponsored projects to ensure accuracy and adherence to budget limitations</a:t>
            </a:r>
          </a:p>
          <a:p>
            <a:pPr marL="0" indent="0">
              <a:buNone/>
            </a:pPr>
            <a:r>
              <a:rPr lang="en-US" b="1" dirty="0"/>
              <a:t>Tip-The review of the expenses frequently is key to project management.</a:t>
            </a:r>
            <a:r>
              <a:rPr lang="en-US" sz="1425" b="1" dirty="0"/>
              <a:t> </a:t>
            </a:r>
          </a:p>
          <a:p>
            <a:pPr lvl="0"/>
            <a:r>
              <a:rPr lang="en-US" dirty="0"/>
              <a:t>Subrecipient Monitoring-Tracking and approval of invoices, verification with Principal Investigators work is being conducted according to scope, preparation of agreement and amendment requests to OGC contracts</a:t>
            </a:r>
          </a:p>
          <a:p>
            <a:pPr lvl="0"/>
            <a:r>
              <a:rPr lang="en-US" dirty="0"/>
              <a:t>Review of 90, 60, 30 and 30, 60, 90 day reports to confirm projects approaching the end date and terminating projects</a:t>
            </a:r>
          </a:p>
          <a:p>
            <a:endParaRPr lang="en-US" dirty="0"/>
          </a:p>
        </p:txBody>
      </p:sp>
    </p:spTree>
    <p:extLst>
      <p:ext uri="{BB962C8B-B14F-4D97-AF65-F5344CB8AC3E}">
        <p14:creationId xmlns:p14="http://schemas.microsoft.com/office/powerpoint/2010/main" val="25522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2193-571D-3F4A-AB92-B7758F66EA43}"/>
              </a:ext>
            </a:extLst>
          </p:cNvPr>
          <p:cNvSpPr>
            <a:spLocks noGrp="1"/>
          </p:cNvSpPr>
          <p:nvPr>
            <p:ph type="title"/>
          </p:nvPr>
        </p:nvSpPr>
        <p:spPr/>
        <p:txBody>
          <a:bodyPr/>
          <a:lstStyle/>
          <a:p>
            <a:pPr algn="ctr"/>
            <a:r>
              <a:rPr lang="en-US" dirty="0"/>
              <a:t>Day-to-Day Post Award</a:t>
            </a:r>
            <a:br>
              <a:rPr lang="en-US" dirty="0"/>
            </a:br>
            <a:endParaRPr lang="en-US" dirty="0"/>
          </a:p>
        </p:txBody>
      </p:sp>
      <p:sp>
        <p:nvSpPr>
          <p:cNvPr id="3" name="Content Placeholder 2">
            <a:extLst>
              <a:ext uri="{FF2B5EF4-FFF2-40B4-BE49-F238E27FC236}">
                <a16:creationId xmlns:a16="http://schemas.microsoft.com/office/drawing/2014/main" id="{64F26EB2-21DE-7340-BDB2-54F4B65F6854}"/>
              </a:ext>
            </a:extLst>
          </p:cNvPr>
          <p:cNvSpPr>
            <a:spLocks noGrp="1"/>
          </p:cNvSpPr>
          <p:nvPr>
            <p:ph idx="1"/>
          </p:nvPr>
        </p:nvSpPr>
        <p:spPr>
          <a:xfrm>
            <a:off x="609600" y="1524000"/>
            <a:ext cx="8001000" cy="3543300"/>
          </a:xfrm>
        </p:spPr>
        <p:txBody>
          <a:bodyPr/>
          <a:lstStyle/>
          <a:p>
            <a:r>
              <a:rPr lang="en-US" sz="1600" dirty="0"/>
              <a:t>Award receipt </a:t>
            </a:r>
          </a:p>
          <a:p>
            <a:r>
              <a:rPr lang="en-US" sz="1600" dirty="0"/>
              <a:t>Re-budgeting</a:t>
            </a:r>
          </a:p>
          <a:p>
            <a:r>
              <a:rPr lang="en-US" sz="1600" dirty="0"/>
              <a:t>Payroll on Sponsored Projects</a:t>
            </a:r>
          </a:p>
          <a:p>
            <a:r>
              <a:rPr lang="en-US" sz="1600" dirty="0"/>
              <a:t>Procurement</a:t>
            </a:r>
          </a:p>
          <a:p>
            <a:r>
              <a:rPr lang="en-US" sz="1600" dirty="0"/>
              <a:t>Monthly Reconciliation</a:t>
            </a:r>
          </a:p>
          <a:p>
            <a:r>
              <a:rPr lang="en-US" sz="1600" dirty="0"/>
              <a:t>Cost Transfers / Journal Entries</a:t>
            </a:r>
          </a:p>
          <a:p>
            <a:r>
              <a:rPr lang="en-US" sz="1600" dirty="0"/>
              <a:t>Projections / Forecasting </a:t>
            </a:r>
          </a:p>
          <a:p>
            <a:r>
              <a:rPr lang="en-US" sz="1600" dirty="0"/>
              <a:t>No-Cost Extensions</a:t>
            </a:r>
          </a:p>
          <a:p>
            <a:r>
              <a:rPr lang="en-US" sz="1600" dirty="0"/>
              <a:t>Award Closeout</a:t>
            </a:r>
          </a:p>
          <a:p>
            <a:endParaRPr lang="en-US" sz="1600" dirty="0"/>
          </a:p>
          <a:p>
            <a:endParaRPr lang="en-US" sz="1800" dirty="0"/>
          </a:p>
          <a:p>
            <a:endParaRPr lang="en-US" dirty="0"/>
          </a:p>
        </p:txBody>
      </p:sp>
      <p:sp>
        <p:nvSpPr>
          <p:cNvPr id="4" name="Slide Number Placeholder 3">
            <a:extLst>
              <a:ext uri="{FF2B5EF4-FFF2-40B4-BE49-F238E27FC236}">
                <a16:creationId xmlns:a16="http://schemas.microsoft.com/office/drawing/2014/main" id="{B6C49128-8D34-7B4F-8DAC-6686EC2FD191}"/>
              </a:ext>
            </a:extLst>
          </p:cNvPr>
          <p:cNvSpPr>
            <a:spLocks noGrp="1"/>
          </p:cNvSpPr>
          <p:nvPr>
            <p:ph type="sldNum" sz="quarter" idx="11"/>
          </p:nvPr>
        </p:nvSpPr>
        <p:spPr/>
        <p:txBody>
          <a:bodyPr/>
          <a:lstStyle/>
          <a:p>
            <a:fld id="{9708802B-CECE-C644-A6A3-3C9AAC922203}" type="slidenum">
              <a:rPr lang="en-US" smtClean="0"/>
              <a:pPr/>
              <a:t>2</a:t>
            </a:fld>
            <a:endParaRPr lang="en-US" dirty="0"/>
          </a:p>
        </p:txBody>
      </p:sp>
    </p:spTree>
    <p:extLst>
      <p:ext uri="{BB962C8B-B14F-4D97-AF65-F5344CB8AC3E}">
        <p14:creationId xmlns:p14="http://schemas.microsoft.com/office/powerpoint/2010/main" val="193118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E18B-A192-41C9-8557-165C3F6F8AAA}"/>
              </a:ext>
            </a:extLst>
          </p:cNvPr>
          <p:cNvSpPr>
            <a:spLocks noGrp="1"/>
          </p:cNvSpPr>
          <p:nvPr>
            <p:ph type="title"/>
          </p:nvPr>
        </p:nvSpPr>
        <p:spPr>
          <a:xfrm>
            <a:off x="609600" y="419100"/>
            <a:ext cx="8001000" cy="571500"/>
          </a:xfrm>
        </p:spPr>
        <p:txBody>
          <a:bodyPr>
            <a:normAutofit fontScale="90000"/>
          </a:bodyPr>
          <a:lstStyle/>
          <a:p>
            <a:r>
              <a:rPr lang="en-US" dirty="0"/>
              <a:t>Roles and Responsibilities-Principal Investigator (PI)/Departmental Administrator</a:t>
            </a:r>
          </a:p>
        </p:txBody>
      </p:sp>
      <p:sp>
        <p:nvSpPr>
          <p:cNvPr id="3" name="Content Placeholder 2">
            <a:extLst>
              <a:ext uri="{FF2B5EF4-FFF2-40B4-BE49-F238E27FC236}">
                <a16:creationId xmlns:a16="http://schemas.microsoft.com/office/drawing/2014/main" id="{519D756E-87CC-4892-90B4-36BC2BB58A43}"/>
              </a:ext>
            </a:extLst>
          </p:cNvPr>
          <p:cNvSpPr>
            <a:spLocks noGrp="1"/>
          </p:cNvSpPr>
          <p:nvPr>
            <p:ph idx="1"/>
          </p:nvPr>
        </p:nvSpPr>
        <p:spPr/>
        <p:txBody>
          <a:bodyPr>
            <a:normAutofit fontScale="92500" lnSpcReduction="10000"/>
          </a:bodyPr>
          <a:lstStyle/>
          <a:p>
            <a:pPr lvl="0"/>
            <a:r>
              <a:rPr lang="en-US" dirty="0"/>
              <a:t>Preparation of carryforward requests (justification and detailed budget) and routing to OGC</a:t>
            </a:r>
          </a:p>
          <a:p>
            <a:pPr lvl="0"/>
            <a:r>
              <a:rPr lang="en-US" dirty="0"/>
              <a:t>Routing of no cost extension (NCE) request and justification of OGC 10 days prior to budget end date</a:t>
            </a:r>
          </a:p>
          <a:p>
            <a:pPr lvl="0"/>
            <a:r>
              <a:rPr lang="en-US" dirty="0"/>
              <a:t>Communication to laboratory/research staff of appropriate Project numbers/speed types for sponsored awards</a:t>
            </a:r>
          </a:p>
          <a:p>
            <a:pPr lvl="0"/>
            <a:r>
              <a:rPr lang="en-US" dirty="0"/>
              <a:t>Ensure cost share requirements are met according to sponsor terms and recorded appropriately within cost share speed types</a:t>
            </a:r>
          </a:p>
          <a:p>
            <a:endParaRPr lang="en-US" dirty="0"/>
          </a:p>
        </p:txBody>
      </p:sp>
    </p:spTree>
    <p:extLst>
      <p:ext uri="{BB962C8B-B14F-4D97-AF65-F5344CB8AC3E}">
        <p14:creationId xmlns:p14="http://schemas.microsoft.com/office/powerpoint/2010/main" val="18118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0907-4B2E-4BBA-8C6E-391548486F18}"/>
              </a:ext>
            </a:extLst>
          </p:cNvPr>
          <p:cNvSpPr>
            <a:spLocks noGrp="1"/>
          </p:cNvSpPr>
          <p:nvPr>
            <p:ph type="title"/>
          </p:nvPr>
        </p:nvSpPr>
        <p:spPr>
          <a:xfrm>
            <a:off x="609600" y="419100"/>
            <a:ext cx="8001000" cy="571500"/>
          </a:xfrm>
        </p:spPr>
        <p:txBody>
          <a:bodyPr>
            <a:normAutofit fontScale="90000"/>
          </a:bodyPr>
          <a:lstStyle/>
          <a:p>
            <a:r>
              <a:rPr lang="en-US" dirty="0"/>
              <a:t>Roles and Responsibilities-Principal Investigator (PI)/Departmental Administrator</a:t>
            </a:r>
          </a:p>
        </p:txBody>
      </p:sp>
      <p:sp>
        <p:nvSpPr>
          <p:cNvPr id="3" name="Content Placeholder 2">
            <a:extLst>
              <a:ext uri="{FF2B5EF4-FFF2-40B4-BE49-F238E27FC236}">
                <a16:creationId xmlns:a16="http://schemas.microsoft.com/office/drawing/2014/main" id="{6494938D-F646-4C75-AFC2-BB93C25C0ACB}"/>
              </a:ext>
            </a:extLst>
          </p:cNvPr>
          <p:cNvSpPr>
            <a:spLocks noGrp="1"/>
          </p:cNvSpPr>
          <p:nvPr>
            <p:ph idx="1"/>
          </p:nvPr>
        </p:nvSpPr>
        <p:spPr/>
        <p:txBody>
          <a:bodyPr/>
          <a:lstStyle/>
          <a:p>
            <a:pPr lvl="0"/>
            <a:r>
              <a:rPr lang="en-US" dirty="0"/>
              <a:t>Removal of outstanding expenses not reported to the Sponsor via PET or journal entry</a:t>
            </a:r>
          </a:p>
          <a:p>
            <a:pPr lvl="0"/>
            <a:r>
              <a:rPr lang="en-US" dirty="0"/>
              <a:t>Closure of open Purchase Orders (POs)/encumbrances</a:t>
            </a:r>
          </a:p>
          <a:p>
            <a:pPr lvl="0"/>
            <a:r>
              <a:rPr lang="en-US" dirty="0"/>
              <a:t>Completion of the Fixed Price/Clinical Trial Closeout form</a:t>
            </a:r>
          </a:p>
          <a:p>
            <a:pPr lvl="0"/>
            <a:r>
              <a:rPr lang="en-US" dirty="0"/>
              <a:t>Prepares equipment disposition reports and submits to OGC</a:t>
            </a:r>
          </a:p>
          <a:p>
            <a:endParaRPr lang="en-US" dirty="0"/>
          </a:p>
        </p:txBody>
      </p:sp>
    </p:spTree>
    <p:extLst>
      <p:ext uri="{BB962C8B-B14F-4D97-AF65-F5344CB8AC3E}">
        <p14:creationId xmlns:p14="http://schemas.microsoft.com/office/powerpoint/2010/main" val="154918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9DEC-B684-46EB-820A-F4EF84A2F07A}"/>
              </a:ext>
            </a:extLst>
          </p:cNvPr>
          <p:cNvSpPr>
            <a:spLocks noGrp="1"/>
          </p:cNvSpPr>
          <p:nvPr>
            <p:ph type="title"/>
          </p:nvPr>
        </p:nvSpPr>
        <p:spPr>
          <a:xfrm>
            <a:off x="685800" y="419100"/>
            <a:ext cx="8001000" cy="571500"/>
          </a:xfrm>
        </p:spPr>
        <p:txBody>
          <a:bodyPr>
            <a:normAutofit fontScale="90000"/>
          </a:bodyPr>
          <a:lstStyle/>
          <a:p>
            <a:r>
              <a:rPr lang="en-US" dirty="0"/>
              <a:t>Roles and Responsibilities-Principal Investigator (PI)/Departmental Administrator</a:t>
            </a:r>
          </a:p>
        </p:txBody>
      </p:sp>
      <p:sp>
        <p:nvSpPr>
          <p:cNvPr id="3" name="Content Placeholder 2">
            <a:extLst>
              <a:ext uri="{FF2B5EF4-FFF2-40B4-BE49-F238E27FC236}">
                <a16:creationId xmlns:a16="http://schemas.microsoft.com/office/drawing/2014/main" id="{AE474C07-A8E9-481D-BB90-8C5E7DA3C4AE}"/>
              </a:ext>
            </a:extLst>
          </p:cNvPr>
          <p:cNvSpPr>
            <a:spLocks noGrp="1"/>
          </p:cNvSpPr>
          <p:nvPr>
            <p:ph idx="1"/>
          </p:nvPr>
        </p:nvSpPr>
        <p:spPr>
          <a:xfrm>
            <a:off x="533400" y="1409700"/>
            <a:ext cx="8001000" cy="3238500"/>
          </a:xfrm>
        </p:spPr>
        <p:txBody>
          <a:bodyPr/>
          <a:lstStyle/>
          <a:p>
            <a:pPr lvl="0"/>
            <a:r>
              <a:rPr lang="en-US" dirty="0"/>
              <a:t>Review of final invoice for submission to the sponsor</a:t>
            </a:r>
          </a:p>
          <a:p>
            <a:pPr lvl="0"/>
            <a:r>
              <a:rPr lang="en-US" dirty="0"/>
              <a:t>Submission of a closeout request with appropriate back up documentation</a:t>
            </a:r>
          </a:p>
          <a:p>
            <a:pPr lvl="0"/>
            <a:r>
              <a:rPr lang="en-US" dirty="0"/>
              <a:t>Preparation of final invention statements for routing to OGC</a:t>
            </a:r>
          </a:p>
          <a:p>
            <a:pPr lvl="0"/>
            <a:r>
              <a:rPr lang="en-US" dirty="0"/>
              <a:t>Monthly review of financial statements</a:t>
            </a:r>
          </a:p>
          <a:p>
            <a:pPr lvl="0"/>
            <a:r>
              <a:rPr lang="en-US" dirty="0"/>
              <a:t>Monitoring of clinical trial and any department billed contracts to ensure that invoicing and payments have occurred</a:t>
            </a:r>
          </a:p>
          <a:p>
            <a:pPr lvl="0"/>
            <a:endParaRPr lang="en-US" dirty="0"/>
          </a:p>
          <a:p>
            <a:endParaRPr lang="en-US" dirty="0"/>
          </a:p>
        </p:txBody>
      </p:sp>
    </p:spTree>
    <p:extLst>
      <p:ext uri="{BB962C8B-B14F-4D97-AF65-F5344CB8AC3E}">
        <p14:creationId xmlns:p14="http://schemas.microsoft.com/office/powerpoint/2010/main" val="218340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CAC5-812B-4D23-B5FF-C7DCA8FA8558}"/>
              </a:ext>
            </a:extLst>
          </p:cNvPr>
          <p:cNvSpPr>
            <a:spLocks noGrp="1"/>
          </p:cNvSpPr>
          <p:nvPr>
            <p:ph type="title"/>
          </p:nvPr>
        </p:nvSpPr>
        <p:spPr/>
        <p:txBody>
          <a:bodyPr/>
          <a:lstStyle/>
          <a:p>
            <a:pPr algn="ctr"/>
            <a:r>
              <a:rPr lang="en-US" dirty="0"/>
              <a:t>Question and Answer </a:t>
            </a:r>
          </a:p>
        </p:txBody>
      </p:sp>
      <p:pic>
        <p:nvPicPr>
          <p:cNvPr id="5" name="Content Placeholder 4">
            <a:extLst>
              <a:ext uri="{FF2B5EF4-FFF2-40B4-BE49-F238E27FC236}">
                <a16:creationId xmlns:a16="http://schemas.microsoft.com/office/drawing/2014/main" id="{4926321D-6523-409D-A59B-B8A95714775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514130" y="1885950"/>
            <a:ext cx="3542109" cy="2833688"/>
          </a:xfrm>
        </p:spPr>
      </p:pic>
    </p:spTree>
    <p:extLst>
      <p:ext uri="{BB962C8B-B14F-4D97-AF65-F5344CB8AC3E}">
        <p14:creationId xmlns:p14="http://schemas.microsoft.com/office/powerpoint/2010/main" val="162395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453D-0217-4366-908C-30C1B3B2F1D8}"/>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02BE7268-5F92-4E64-8FAB-4925935B2E21}"/>
              </a:ext>
            </a:extLst>
          </p:cNvPr>
          <p:cNvSpPr>
            <a:spLocks noGrp="1"/>
          </p:cNvSpPr>
          <p:nvPr>
            <p:ph idx="1"/>
          </p:nvPr>
        </p:nvSpPr>
        <p:spPr/>
        <p:txBody>
          <a:bodyPr/>
          <a:lstStyle/>
          <a:p>
            <a:r>
              <a:rPr lang="en-US" dirty="0" smtClean="0"/>
              <a:t>Campus Administrative Policy</a:t>
            </a:r>
          </a:p>
          <a:p>
            <a:pPr marL="0" indent="0">
              <a:buNone/>
            </a:pPr>
            <a:r>
              <a:rPr lang="en-US" dirty="0" smtClean="0"/>
              <a:t>Roles and Responsibilities for Sponsored Project Administration, 4-13</a:t>
            </a:r>
            <a:endParaRPr lang="en-US" dirty="0"/>
          </a:p>
        </p:txBody>
      </p:sp>
    </p:spTree>
    <p:extLst>
      <p:ext uri="{BB962C8B-B14F-4D97-AF65-F5344CB8AC3E}">
        <p14:creationId xmlns:p14="http://schemas.microsoft.com/office/powerpoint/2010/main" val="3691082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prstGeom prst="rect">
            <a:avLst/>
          </a:prstGeom>
        </p:spPr>
        <p:txBody>
          <a:bodyPr vert="horz" wrap="square" lIns="76200" tIns="38100" rIns="76200" bIns="38100" numCol="1" rtlCol="0" anchor="ctr" anchorCtr="0" compatLnSpc="1">
            <a:prstTxWarp prst="textNoShape">
              <a:avLst/>
            </a:prstTxWarp>
            <a:normAutofit fontScale="90000"/>
          </a:bodyPr>
          <a:lstStyle>
            <a:lvl1pPr algn="l" defTabSz="914400" rtl="0" eaLnBrk="1" latinLnBrk="0" hangingPunct="1">
              <a:lnSpc>
                <a:spcPct val="85000"/>
              </a:lnSpc>
              <a:spcBef>
                <a:spcPct val="0"/>
              </a:spcBef>
              <a:buNone/>
              <a:defRPr sz="7200" b="1" kern="1200" cap="none" baseline="0">
                <a:blipFill dpi="0" rotWithShape="1">
                  <a:blip r:embed="rId3"/>
                  <a:srcRect/>
                  <a:tile tx="6350" ty="-127000" sx="65000" sy="64000" flip="none" algn="tl"/>
                </a:blipFill>
                <a:latin typeface="+mj-lt"/>
                <a:ea typeface="+mj-ea"/>
                <a:cs typeface="+mj-cs"/>
              </a:defRPr>
            </a:lvl1pPr>
          </a:lstStyle>
          <a:p>
            <a:pPr algn="ctr" defTabSz="761970" fontAlgn="auto">
              <a:spcAft>
                <a:spcPts val="0"/>
              </a:spcAft>
              <a:defRPr/>
            </a:pPr>
            <a:r>
              <a:rPr lang="en-US" altLang="en-US" sz="6000" b="0" dirty="0" smtClean="0">
                <a:solidFill>
                  <a:srgbClr val="CEBA7B"/>
                </a:solidFill>
                <a:latin typeface="Trebuchet MS" panose="020B0603020202020204" pitchFamily="34" charset="0"/>
              </a:rPr>
              <a:t>Advanced Post Award</a:t>
            </a:r>
            <a:br>
              <a:rPr lang="en-US" altLang="en-US" sz="6000" b="0" dirty="0" smtClean="0">
                <a:solidFill>
                  <a:srgbClr val="CEBA7B"/>
                </a:solidFill>
                <a:latin typeface="Trebuchet MS" panose="020B0603020202020204" pitchFamily="34" charset="0"/>
              </a:rPr>
            </a:br>
            <a:r>
              <a:rPr lang="en-US" altLang="en-US" sz="6000" b="0" dirty="0" smtClean="0">
                <a:solidFill>
                  <a:srgbClr val="CEBA7B"/>
                </a:solidFill>
                <a:latin typeface="Trebuchet MS" panose="020B0603020202020204" pitchFamily="34" charset="0"/>
              </a:rPr>
              <a:t/>
            </a:r>
            <a:br>
              <a:rPr lang="en-US" altLang="en-US" sz="6000" b="0" dirty="0" smtClean="0">
                <a:solidFill>
                  <a:srgbClr val="CEBA7B"/>
                </a:solidFill>
                <a:latin typeface="Trebuchet MS" panose="020B0603020202020204" pitchFamily="34" charset="0"/>
              </a:rPr>
            </a:br>
            <a:r>
              <a:rPr lang="en-US" altLang="en-US" sz="3100" b="0" dirty="0" smtClean="0">
                <a:solidFill>
                  <a:srgbClr val="CEBA7B"/>
                </a:solidFill>
                <a:latin typeface="Trebuchet MS" panose="020B0603020202020204" pitchFamily="34" charset="0"/>
              </a:rPr>
              <a:t>Elizabeth Lee, CLAS, Post Award Specialist</a:t>
            </a:r>
            <a:endParaRPr lang="en-US" altLang="en-US" sz="6000" b="0" dirty="0">
              <a:solidFill>
                <a:srgbClr val="CEBA7B"/>
              </a:solidFill>
              <a:latin typeface="Trebuchet MS" panose="020B0603020202020204" pitchFamily="34" charset="0"/>
            </a:endParaRPr>
          </a:p>
        </p:txBody>
      </p:sp>
      <p:sp>
        <p:nvSpPr>
          <p:cNvPr id="3" name="Subtitle 2"/>
          <p:cNvSpPr>
            <a:spLocks noGrp="1"/>
          </p:cNvSpPr>
          <p:nvPr>
            <p:ph type="subTitle" idx="1"/>
          </p:nvPr>
        </p:nvSpPr>
        <p:spPr>
          <a:xfrm>
            <a:off x="1600200" y="2857500"/>
            <a:ext cx="5651500" cy="1143000"/>
          </a:xfrm>
        </p:spPr>
        <p:txBody>
          <a:bodyPr>
            <a:noAutofit/>
          </a:bodyPr>
          <a:lstStyle/>
          <a:p>
            <a:endParaRPr lang="en-US" sz="2000" dirty="0"/>
          </a:p>
          <a:p>
            <a:endParaRPr lang="en-US" sz="2000" dirty="0"/>
          </a:p>
        </p:txBody>
      </p:sp>
    </p:spTree>
    <p:extLst>
      <p:ext uri="{BB962C8B-B14F-4D97-AF65-F5344CB8AC3E}">
        <p14:creationId xmlns:p14="http://schemas.microsoft.com/office/powerpoint/2010/main" val="214457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br>
              <a:rPr lang="en-US" dirty="0" smtClean="0"/>
            </a:br>
            <a:endParaRPr lang="en-US" dirty="0"/>
          </a:p>
        </p:txBody>
      </p:sp>
      <p:sp>
        <p:nvSpPr>
          <p:cNvPr id="6" name="Content Placeholder 5"/>
          <p:cNvSpPr>
            <a:spLocks noGrp="1"/>
          </p:cNvSpPr>
          <p:nvPr>
            <p:ph idx="1"/>
          </p:nvPr>
        </p:nvSpPr>
        <p:spPr/>
        <p:txBody>
          <a:bodyPr/>
          <a:lstStyle/>
          <a:p>
            <a:r>
              <a:rPr lang="en-US" dirty="0" smtClean="0"/>
              <a:t>Financial Management </a:t>
            </a:r>
          </a:p>
          <a:p>
            <a:pPr lvl="1"/>
            <a:r>
              <a:rPr lang="en-US" dirty="0" smtClean="0"/>
              <a:t>CU-Data: tools for financial management</a:t>
            </a:r>
          </a:p>
          <a:p>
            <a:r>
              <a:rPr lang="en-US" dirty="0" smtClean="0"/>
              <a:t>Managing Budgets </a:t>
            </a:r>
            <a:r>
              <a:rPr lang="en-US" dirty="0"/>
              <a:t>&amp; Planning for the </a:t>
            </a:r>
            <a:r>
              <a:rPr lang="en-US" dirty="0" smtClean="0"/>
              <a:t>Future</a:t>
            </a:r>
            <a:endParaRPr lang="en-US" dirty="0"/>
          </a:p>
          <a:p>
            <a:r>
              <a:rPr lang="en-US" dirty="0" smtClean="0"/>
              <a:t>Effort on Sponsored Projects</a:t>
            </a:r>
          </a:p>
          <a:p>
            <a:r>
              <a:rPr lang="en-US" dirty="0" smtClean="0"/>
              <a:t>Billing, Invoicing, and Drawdowns</a:t>
            </a:r>
          </a:p>
          <a:p>
            <a:r>
              <a:rPr lang="en-US" dirty="0" err="1" smtClean="0"/>
              <a:t>Subrecipient</a:t>
            </a:r>
            <a:r>
              <a:rPr lang="en-US" dirty="0" smtClean="0"/>
              <a:t> monitoring</a:t>
            </a:r>
          </a:p>
          <a:p>
            <a:pPr lvl="1"/>
            <a:endParaRPr lang="en-US" dirty="0" smtClean="0"/>
          </a:p>
        </p:txBody>
      </p:sp>
      <p:sp>
        <p:nvSpPr>
          <p:cNvPr id="7" name="Text Placeholder 6"/>
          <p:cNvSpPr>
            <a:spLocks noGrp="1"/>
          </p:cNvSpPr>
          <p:nvPr>
            <p:ph type="body" sz="quarter" idx="13"/>
          </p:nvPr>
        </p:nvSpPr>
        <p:spPr/>
        <p:txBody>
          <a:bodyPr/>
          <a:lstStyle/>
          <a:p>
            <a:r>
              <a:rPr lang="en-US" dirty="0" smtClean="0"/>
              <a:t>Advanced post award</a:t>
            </a:r>
            <a:endParaRPr lang="en-US" dirty="0"/>
          </a:p>
        </p:txBody>
      </p:sp>
    </p:spTree>
    <p:extLst>
      <p:ext uri="{BB962C8B-B14F-4D97-AF65-F5344CB8AC3E}">
        <p14:creationId xmlns:p14="http://schemas.microsoft.com/office/powerpoint/2010/main" val="574411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Financial Management: Overview</a:t>
            </a:r>
            <a:endParaRPr lang="en-US" dirty="0"/>
          </a:p>
        </p:txBody>
      </p:sp>
      <p:sp>
        <p:nvSpPr>
          <p:cNvPr id="7" name="Content Placeholder 6"/>
          <p:cNvSpPr>
            <a:spLocks noGrp="1"/>
          </p:cNvSpPr>
          <p:nvPr>
            <p:ph idx="1"/>
          </p:nvPr>
        </p:nvSpPr>
        <p:spPr/>
        <p:txBody>
          <a:bodyPr/>
          <a:lstStyle/>
          <a:p>
            <a:r>
              <a:rPr lang="en-US" dirty="0" smtClean="0"/>
              <a:t>Budget vs. Cash Management</a:t>
            </a:r>
          </a:p>
          <a:p>
            <a:r>
              <a:rPr lang="en-US" dirty="0" smtClean="0"/>
              <a:t>Financial Management Tasks</a:t>
            </a:r>
          </a:p>
          <a:p>
            <a:r>
              <a:rPr lang="en-US" dirty="0" smtClean="0"/>
              <a:t>Tools for Financial Management</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27</a:t>
            </a:fld>
            <a:endParaRPr lang="en-US"/>
          </a:p>
        </p:txBody>
      </p:sp>
      <p:sp>
        <p:nvSpPr>
          <p:cNvPr id="8" name="Text Placeholder 7"/>
          <p:cNvSpPr>
            <a:spLocks noGrp="1"/>
          </p:cNvSpPr>
          <p:nvPr>
            <p:ph type="body" sz="quarter" idx="13"/>
          </p:nvPr>
        </p:nvSpPr>
        <p:spPr/>
        <p:txBody>
          <a:bodyPr/>
          <a:lstStyle/>
          <a:p>
            <a:r>
              <a:rPr lang="en-US" dirty="0" smtClean="0"/>
              <a:t>Advanced post Award</a:t>
            </a:r>
            <a:endParaRPr lang="en-US" dirty="0"/>
          </a:p>
        </p:txBody>
      </p:sp>
    </p:spTree>
    <p:extLst>
      <p:ext uri="{BB962C8B-B14F-4D97-AF65-F5344CB8AC3E}">
        <p14:creationId xmlns:p14="http://schemas.microsoft.com/office/powerpoint/2010/main" val="1888358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Budget vs. Cash Management</a:t>
            </a:r>
            <a:endParaRPr lang="en-US" dirty="0"/>
          </a:p>
        </p:txBody>
      </p:sp>
      <p:sp>
        <p:nvSpPr>
          <p:cNvPr id="5" name="Content Placeholder 4"/>
          <p:cNvSpPr>
            <a:spLocks noGrp="1"/>
          </p:cNvSpPr>
          <p:nvPr>
            <p:ph idx="1"/>
          </p:nvPr>
        </p:nvSpPr>
        <p:spPr/>
        <p:txBody>
          <a:bodyPr/>
          <a:lstStyle/>
          <a:p>
            <a:r>
              <a:rPr lang="en-US" dirty="0" smtClean="0"/>
              <a:t>Sponsored projects, unlike other university fund sources are not budget or cash based, but instead they are often </a:t>
            </a:r>
            <a:r>
              <a:rPr lang="en-US" b="1" dirty="0" smtClean="0"/>
              <a:t>both</a:t>
            </a:r>
            <a:r>
              <a:rPr lang="en-US" dirty="0"/>
              <a:t> </a:t>
            </a:r>
            <a:r>
              <a:rPr lang="en-US" b="1" dirty="0" smtClean="0"/>
              <a:t>budget and cash based</a:t>
            </a:r>
            <a:r>
              <a:rPr lang="en-US" dirty="0" smtClean="0"/>
              <a:t>.</a:t>
            </a:r>
          </a:p>
          <a:p>
            <a:r>
              <a:rPr lang="en-US" dirty="0" smtClean="0"/>
              <a:t>This impacts how they are managed and what types of tasks are necessary to ensure compliance with sponsor policies and successful management of the funds. </a:t>
            </a:r>
          </a:p>
          <a:p>
            <a:endParaRPr lang="en-US" b="1" dirty="0"/>
          </a:p>
        </p:txBody>
      </p:sp>
      <p:sp>
        <p:nvSpPr>
          <p:cNvPr id="6" name="Text Placeholder 5"/>
          <p:cNvSpPr>
            <a:spLocks noGrp="1"/>
          </p:cNvSpPr>
          <p:nvPr>
            <p:ph type="body" sz="quarter" idx="13"/>
          </p:nvPr>
        </p:nvSpPr>
        <p:spPr/>
        <p:txBody>
          <a:bodyPr/>
          <a:lstStyle/>
          <a:p>
            <a:r>
              <a:rPr lang="en-US" dirty="0" smtClean="0"/>
              <a:t>Financial management </a:t>
            </a:r>
            <a:endParaRPr lang="en-US" dirty="0"/>
          </a:p>
        </p:txBody>
      </p:sp>
    </p:spTree>
    <p:extLst>
      <p:ext uri="{BB962C8B-B14F-4D97-AF65-F5344CB8AC3E}">
        <p14:creationId xmlns:p14="http://schemas.microsoft.com/office/powerpoint/2010/main" val="527356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vs. Cash Management</a:t>
            </a:r>
            <a:endParaRPr lang="en-US" b="1" dirty="0"/>
          </a:p>
        </p:txBody>
      </p:sp>
      <p:sp>
        <p:nvSpPr>
          <p:cNvPr id="3" name="Content Placeholder 2"/>
          <p:cNvSpPr>
            <a:spLocks noGrp="1"/>
          </p:cNvSpPr>
          <p:nvPr>
            <p:ph idx="1"/>
          </p:nvPr>
        </p:nvSpPr>
        <p:spPr/>
        <p:txBody>
          <a:bodyPr/>
          <a:lstStyle/>
          <a:p>
            <a:r>
              <a:rPr lang="en-US" dirty="0" smtClean="0"/>
              <a:t>Most sponsored projects are </a:t>
            </a:r>
            <a:r>
              <a:rPr lang="en-US" b="1" dirty="0" smtClean="0"/>
              <a:t>cost reimbursable</a:t>
            </a:r>
            <a:r>
              <a:rPr lang="en-US" dirty="0" smtClean="0"/>
              <a:t> (will discuss this more under the billing section). This means we need to incur expenses before the sponsor will pay us. </a:t>
            </a:r>
          </a:p>
          <a:p>
            <a:r>
              <a:rPr lang="en-US" dirty="0" smtClean="0"/>
              <a:t>This requires that we manage the project consistent with the sponsor approved budget, and often run a cash deficit month by month, as we invoice the month after we incur the expense(s). </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29</a:t>
            </a:fld>
            <a:endParaRPr lang="en-US"/>
          </a:p>
        </p:txBody>
      </p:sp>
      <p:sp>
        <p:nvSpPr>
          <p:cNvPr id="6" name="Text Placeholder 5"/>
          <p:cNvSpPr>
            <a:spLocks noGrp="1"/>
          </p:cNvSpPr>
          <p:nvPr>
            <p:ph type="body" sz="quarter" idx="13"/>
          </p:nvPr>
        </p:nvSpPr>
        <p:spPr/>
        <p:txBody>
          <a:bodyPr/>
          <a:lstStyle/>
          <a:p>
            <a:r>
              <a:rPr lang="en-US" dirty="0" smtClean="0"/>
              <a:t>Financial management </a:t>
            </a:r>
            <a:endParaRPr lang="en-US" dirty="0"/>
          </a:p>
        </p:txBody>
      </p:sp>
    </p:spTree>
    <p:extLst>
      <p:ext uri="{BB962C8B-B14F-4D97-AF65-F5344CB8AC3E}">
        <p14:creationId xmlns:p14="http://schemas.microsoft.com/office/powerpoint/2010/main" val="356325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Award Receipt </a:t>
            </a:r>
          </a:p>
        </p:txBody>
      </p:sp>
      <p:sp>
        <p:nvSpPr>
          <p:cNvPr id="3" name="Content Placeholder 2"/>
          <p:cNvSpPr>
            <a:spLocks noGrp="1"/>
          </p:cNvSpPr>
          <p:nvPr>
            <p:ph idx="1"/>
          </p:nvPr>
        </p:nvSpPr>
        <p:spPr>
          <a:xfrm>
            <a:off x="152400" y="1270000"/>
            <a:ext cx="8686800" cy="4127500"/>
          </a:xfrm>
        </p:spPr>
        <p:txBody>
          <a:bodyPr>
            <a:normAutofit/>
          </a:bodyPr>
          <a:lstStyle/>
          <a:p>
            <a:r>
              <a:rPr lang="en-US" dirty="0"/>
              <a:t>Notice of Award</a:t>
            </a:r>
          </a:p>
          <a:p>
            <a:pPr lvl="1"/>
            <a:r>
              <a:rPr lang="en-US" dirty="0"/>
              <a:t>Budget and Project Periods</a:t>
            </a:r>
          </a:p>
          <a:p>
            <a:pPr lvl="1"/>
            <a:r>
              <a:rPr lang="en-US" dirty="0"/>
              <a:t>Award Payment(s)</a:t>
            </a:r>
          </a:p>
          <a:p>
            <a:pPr lvl="1"/>
            <a:r>
              <a:rPr lang="en-US" dirty="0"/>
              <a:t>Special Terms and Conditions</a:t>
            </a:r>
          </a:p>
          <a:p>
            <a:pPr lvl="1"/>
            <a:r>
              <a:rPr lang="en-US" dirty="0"/>
              <a:t>Reporting Requirements</a:t>
            </a:r>
          </a:p>
          <a:p>
            <a:pPr lvl="1"/>
            <a:r>
              <a:rPr lang="en-US" dirty="0"/>
              <a:t>Contacts</a:t>
            </a:r>
          </a:p>
          <a:p>
            <a:r>
              <a:rPr lang="en-US" dirty="0"/>
              <a:t>Review setup to ensure accuracy</a:t>
            </a:r>
          </a:p>
          <a:p>
            <a:pPr lvl="1"/>
            <a:r>
              <a:rPr lang="en-US" dirty="0"/>
              <a:t>Budget loaded</a:t>
            </a:r>
          </a:p>
          <a:p>
            <a:pPr lvl="1"/>
            <a:r>
              <a:rPr lang="en-US" dirty="0"/>
              <a:t>Billing type</a:t>
            </a:r>
          </a:p>
          <a:p>
            <a:endParaRPr lang="en-US" dirty="0"/>
          </a:p>
        </p:txBody>
      </p:sp>
    </p:spTree>
    <p:extLst>
      <p:ext uri="{BB962C8B-B14F-4D97-AF65-F5344CB8AC3E}">
        <p14:creationId xmlns:p14="http://schemas.microsoft.com/office/powerpoint/2010/main" val="272886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vs. Cash Management</a:t>
            </a:r>
            <a:endParaRPr lang="en-US" b="1" dirty="0"/>
          </a:p>
        </p:txBody>
      </p:sp>
      <p:sp>
        <p:nvSpPr>
          <p:cNvPr id="3" name="Content Placeholder 2"/>
          <p:cNvSpPr>
            <a:spLocks noGrp="1"/>
          </p:cNvSpPr>
          <p:nvPr>
            <p:ph idx="1"/>
          </p:nvPr>
        </p:nvSpPr>
        <p:spPr/>
        <p:txBody>
          <a:bodyPr/>
          <a:lstStyle/>
          <a:p>
            <a:r>
              <a:rPr lang="en-US" dirty="0" smtClean="0"/>
              <a:t>Even though we are generally managing to the planned budget the sponsor agreed to in the notice of award or contract, we must also monitor the cash position of the project, to ensure invoices are being paid. </a:t>
            </a:r>
          </a:p>
          <a:p>
            <a:r>
              <a:rPr lang="en-US" dirty="0" smtClean="0"/>
              <a:t>This becomes particularly important as we approach the project closeout or if specific invoice deliverables are required by the sponsor (i.e. invoice frequency)</a:t>
            </a:r>
          </a:p>
          <a:p>
            <a:pPr marL="0" indent="0">
              <a:buNone/>
            </a:pP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30</a:t>
            </a:fld>
            <a:endParaRPr lang="en-US"/>
          </a:p>
        </p:txBody>
      </p:sp>
      <p:sp>
        <p:nvSpPr>
          <p:cNvPr id="5" name="Text Placeholder 4"/>
          <p:cNvSpPr>
            <a:spLocks noGrp="1"/>
          </p:cNvSpPr>
          <p:nvPr>
            <p:ph type="body" sz="quarter" idx="13"/>
          </p:nvPr>
        </p:nvSpPr>
        <p:spPr/>
        <p:txBody>
          <a:bodyPr/>
          <a:lstStyle/>
          <a:p>
            <a:r>
              <a:rPr lang="en-US" dirty="0" smtClean="0"/>
              <a:t>Financial management</a:t>
            </a:r>
            <a:endParaRPr lang="en-US" dirty="0"/>
          </a:p>
        </p:txBody>
      </p:sp>
    </p:spTree>
    <p:extLst>
      <p:ext uri="{BB962C8B-B14F-4D97-AF65-F5344CB8AC3E}">
        <p14:creationId xmlns:p14="http://schemas.microsoft.com/office/powerpoint/2010/main" val="1953315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vs. Cash Management</a:t>
            </a:r>
            <a:endParaRPr lang="en-US" b="1" dirty="0"/>
          </a:p>
        </p:txBody>
      </p:sp>
      <p:sp>
        <p:nvSpPr>
          <p:cNvPr id="3" name="Content Placeholder 2"/>
          <p:cNvSpPr>
            <a:spLocks noGrp="1"/>
          </p:cNvSpPr>
          <p:nvPr>
            <p:ph idx="1"/>
          </p:nvPr>
        </p:nvSpPr>
        <p:spPr/>
        <p:txBody>
          <a:bodyPr/>
          <a:lstStyle/>
          <a:p>
            <a:r>
              <a:rPr lang="en-US" dirty="0" smtClean="0"/>
              <a:t>Some projects are </a:t>
            </a:r>
            <a:r>
              <a:rPr lang="en-US" b="1" dirty="0" smtClean="0"/>
              <a:t>paid in advance</a:t>
            </a:r>
            <a:r>
              <a:rPr lang="en-US" dirty="0" smtClean="0"/>
              <a:t> as opposed to cost reimbursable. This means the sponsor has paid the entire balance of the award/contract up front.</a:t>
            </a:r>
          </a:p>
          <a:p>
            <a:r>
              <a:rPr lang="en-US" dirty="0" smtClean="0"/>
              <a:t>However, we still need to manage the budget to ensure that expenses are </a:t>
            </a:r>
            <a:r>
              <a:rPr lang="en-US" b="1" dirty="0" smtClean="0"/>
              <a:t>allowable</a:t>
            </a:r>
            <a:r>
              <a:rPr lang="en-US" dirty="0" smtClean="0"/>
              <a:t>. </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31</a:t>
            </a:fld>
            <a:endParaRPr lang="en-US"/>
          </a:p>
        </p:txBody>
      </p:sp>
      <p:sp>
        <p:nvSpPr>
          <p:cNvPr id="5" name="Text Placeholder 4"/>
          <p:cNvSpPr>
            <a:spLocks noGrp="1"/>
          </p:cNvSpPr>
          <p:nvPr>
            <p:ph type="body" sz="quarter" idx="13"/>
          </p:nvPr>
        </p:nvSpPr>
        <p:spPr/>
        <p:txBody>
          <a:bodyPr/>
          <a:lstStyle/>
          <a:p>
            <a:r>
              <a:rPr lang="en-US" dirty="0" smtClean="0"/>
              <a:t>Financial management</a:t>
            </a:r>
            <a:endParaRPr lang="en-US" dirty="0"/>
          </a:p>
        </p:txBody>
      </p:sp>
    </p:spTree>
    <p:extLst>
      <p:ext uri="{BB962C8B-B14F-4D97-AF65-F5344CB8AC3E}">
        <p14:creationId xmlns:p14="http://schemas.microsoft.com/office/powerpoint/2010/main" val="328435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vs. Cash Management</a:t>
            </a:r>
          </a:p>
        </p:txBody>
      </p:sp>
      <p:sp>
        <p:nvSpPr>
          <p:cNvPr id="3" name="Content Placeholder 2"/>
          <p:cNvSpPr>
            <a:spLocks noGrp="1"/>
          </p:cNvSpPr>
          <p:nvPr>
            <p:ph idx="1"/>
          </p:nvPr>
        </p:nvSpPr>
        <p:spPr/>
        <p:txBody>
          <a:bodyPr/>
          <a:lstStyle/>
          <a:p>
            <a:r>
              <a:rPr lang="en-US" dirty="0" smtClean="0"/>
              <a:t>Sponsors may have different pay schedules (i.e. quarterly installments, deliverable based, etc.). It is important to understand how your sponsor has awarded your project to be compliant and ensure proper payments.</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32</a:t>
            </a:fld>
            <a:endParaRPr lang="en-US"/>
          </a:p>
        </p:txBody>
      </p:sp>
      <p:sp>
        <p:nvSpPr>
          <p:cNvPr id="5" name="Text Placeholder 4"/>
          <p:cNvSpPr>
            <a:spLocks noGrp="1"/>
          </p:cNvSpPr>
          <p:nvPr>
            <p:ph type="body" sz="quarter" idx="13"/>
          </p:nvPr>
        </p:nvSpPr>
        <p:spPr/>
        <p:txBody>
          <a:bodyPr/>
          <a:lstStyle/>
          <a:p>
            <a:r>
              <a:rPr lang="en-US" dirty="0" smtClean="0"/>
              <a:t>Financial management</a:t>
            </a:r>
            <a:endParaRPr lang="en-US" dirty="0"/>
          </a:p>
        </p:txBody>
      </p:sp>
    </p:spTree>
    <p:extLst>
      <p:ext uri="{BB962C8B-B14F-4D97-AF65-F5344CB8AC3E}">
        <p14:creationId xmlns:p14="http://schemas.microsoft.com/office/powerpoint/2010/main" val="4003979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 Tasks</a:t>
            </a:r>
            <a:endParaRPr lang="en-US" dirty="0"/>
          </a:p>
        </p:txBody>
      </p:sp>
      <p:sp>
        <p:nvSpPr>
          <p:cNvPr id="3" name="Content Placeholder 2"/>
          <p:cNvSpPr>
            <a:spLocks noGrp="1"/>
          </p:cNvSpPr>
          <p:nvPr>
            <p:ph idx="1"/>
          </p:nvPr>
        </p:nvSpPr>
        <p:spPr/>
        <p:txBody>
          <a:bodyPr>
            <a:normAutofit/>
          </a:bodyPr>
          <a:lstStyle/>
          <a:p>
            <a:r>
              <a:rPr lang="en-US" dirty="0" smtClean="0"/>
              <a:t>Variable department sizes will impact what types of financial management services department administrators can provide.</a:t>
            </a:r>
          </a:p>
          <a:p>
            <a:r>
              <a:rPr lang="en-US" dirty="0" smtClean="0"/>
              <a:t>Certain tasks are mandatory to ensure compliance and proper sponsored project management. </a:t>
            </a:r>
          </a:p>
          <a:p>
            <a:endParaRPr lang="en-US" dirty="0" smtClean="0"/>
          </a:p>
        </p:txBody>
      </p:sp>
      <p:sp>
        <p:nvSpPr>
          <p:cNvPr id="5" name="Text Placeholder 4"/>
          <p:cNvSpPr>
            <a:spLocks noGrp="1"/>
          </p:cNvSpPr>
          <p:nvPr>
            <p:ph type="body" sz="quarter" idx="13"/>
          </p:nvPr>
        </p:nvSpPr>
        <p:spPr/>
        <p:txBody>
          <a:bodyPr/>
          <a:lstStyle/>
          <a:p>
            <a:r>
              <a:rPr lang="en-US" dirty="0" smtClean="0"/>
              <a:t>Financial management</a:t>
            </a:r>
            <a:endParaRPr lang="en-US" dirty="0"/>
          </a:p>
        </p:txBody>
      </p:sp>
    </p:spTree>
    <p:extLst>
      <p:ext uri="{BB962C8B-B14F-4D97-AF65-F5344CB8AC3E}">
        <p14:creationId xmlns:p14="http://schemas.microsoft.com/office/powerpoint/2010/main" val="323566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Financial Management Tasks</a:t>
            </a:r>
            <a:endParaRPr lang="en-US" b="1" dirty="0"/>
          </a:p>
        </p:txBody>
      </p:sp>
      <p:sp>
        <p:nvSpPr>
          <p:cNvPr id="7" name="Content Placeholder 6"/>
          <p:cNvSpPr>
            <a:spLocks noGrp="1"/>
          </p:cNvSpPr>
          <p:nvPr>
            <p:ph idx="1"/>
          </p:nvPr>
        </p:nvSpPr>
        <p:spPr/>
        <p:txBody>
          <a:bodyPr/>
          <a:lstStyle/>
          <a:p>
            <a:r>
              <a:rPr lang="en-US" dirty="0" smtClean="0"/>
              <a:t>Though tasks fluctuate and depend on department resources, certain items should appear on all research administrators to-do lists:</a:t>
            </a:r>
          </a:p>
          <a:p>
            <a:pPr lvl="1"/>
            <a:r>
              <a:rPr lang="en-US" b="1" dirty="0" smtClean="0"/>
              <a:t>Reconciliation of expenses</a:t>
            </a:r>
            <a:r>
              <a:rPr lang="en-US" dirty="0" smtClean="0"/>
              <a:t> </a:t>
            </a:r>
          </a:p>
          <a:p>
            <a:pPr lvl="1"/>
            <a:r>
              <a:rPr lang="en-US" b="1" dirty="0" smtClean="0"/>
              <a:t>Evaluation of project budget position</a:t>
            </a:r>
          </a:p>
          <a:p>
            <a:pPr lvl="1"/>
            <a:r>
              <a:rPr lang="en-US" b="1" dirty="0" smtClean="0"/>
              <a:t>Review of cash position of project</a:t>
            </a:r>
          </a:p>
          <a:p>
            <a:pPr lvl="1"/>
            <a:endParaRPr lang="en-US" b="1"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34</a:t>
            </a:fld>
            <a:endParaRPr lang="en-US"/>
          </a:p>
        </p:txBody>
      </p:sp>
      <p:sp>
        <p:nvSpPr>
          <p:cNvPr id="9" name="Text Placeholder 8"/>
          <p:cNvSpPr>
            <a:spLocks noGrp="1"/>
          </p:cNvSpPr>
          <p:nvPr>
            <p:ph type="body" sz="quarter" idx="13"/>
          </p:nvPr>
        </p:nvSpPr>
        <p:spPr/>
        <p:txBody>
          <a:bodyPr/>
          <a:lstStyle/>
          <a:p>
            <a:r>
              <a:rPr lang="en-US" dirty="0" smtClean="0"/>
              <a:t>Financial management</a:t>
            </a:r>
            <a:endParaRPr lang="en-US" dirty="0"/>
          </a:p>
        </p:txBody>
      </p:sp>
    </p:spTree>
    <p:extLst>
      <p:ext uri="{BB962C8B-B14F-4D97-AF65-F5344CB8AC3E}">
        <p14:creationId xmlns:p14="http://schemas.microsoft.com/office/powerpoint/2010/main" val="386924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Tasks</a:t>
            </a:r>
          </a:p>
        </p:txBody>
      </p:sp>
      <p:sp>
        <p:nvSpPr>
          <p:cNvPr id="3" name="Content Placeholder 2"/>
          <p:cNvSpPr>
            <a:spLocks noGrp="1"/>
          </p:cNvSpPr>
          <p:nvPr>
            <p:ph idx="1"/>
          </p:nvPr>
        </p:nvSpPr>
        <p:spPr/>
        <p:txBody>
          <a:bodyPr/>
          <a:lstStyle/>
          <a:p>
            <a:r>
              <a:rPr lang="en-US" sz="2000" dirty="0" smtClean="0"/>
              <a:t>Reconciliation</a:t>
            </a:r>
          </a:p>
          <a:p>
            <a:pPr lvl="1"/>
            <a:r>
              <a:rPr lang="en-US" sz="1600" dirty="0" smtClean="0"/>
              <a:t>Each month (at a minimum) a fiscal staff person with a direct knowledge of allowed expenses must review all expenditures on sponsored project </a:t>
            </a:r>
            <a:r>
              <a:rPr lang="en-US" sz="1600" dirty="0" err="1" smtClean="0"/>
              <a:t>speedtypes</a:t>
            </a:r>
            <a:r>
              <a:rPr lang="en-US" sz="1600" dirty="0" smtClean="0"/>
              <a:t>. To identify erroneous charges, missing charges, inaccurate or improperly allocated charges.</a:t>
            </a:r>
          </a:p>
          <a:p>
            <a:r>
              <a:rPr lang="en-US" sz="2000" dirty="0" smtClean="0"/>
              <a:t>Budget </a:t>
            </a:r>
          </a:p>
          <a:p>
            <a:pPr lvl="1"/>
            <a:r>
              <a:rPr lang="en-US" sz="1600" dirty="0" smtClean="0"/>
              <a:t>Fiscal staff must track budget to ensure sponsor compliance and understand burn rate.</a:t>
            </a:r>
          </a:p>
          <a:p>
            <a:r>
              <a:rPr lang="en-US" sz="2000" dirty="0" smtClean="0"/>
              <a:t>Cash Position</a:t>
            </a:r>
          </a:p>
          <a:p>
            <a:pPr lvl="1"/>
            <a:r>
              <a:rPr lang="en-US" sz="1600" dirty="0" smtClean="0"/>
              <a:t>Ensure invoices/draws are happening timely and accurately. Pay particular attention as projects approach closeout</a:t>
            </a:r>
            <a:endParaRPr lang="en-US" sz="1600"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35</a:t>
            </a:fld>
            <a:endParaRPr lang="en-US"/>
          </a:p>
        </p:txBody>
      </p:sp>
      <p:sp>
        <p:nvSpPr>
          <p:cNvPr id="5" name="Text Placeholder 4"/>
          <p:cNvSpPr>
            <a:spLocks noGrp="1"/>
          </p:cNvSpPr>
          <p:nvPr>
            <p:ph type="body" sz="quarter" idx="13"/>
          </p:nvPr>
        </p:nvSpPr>
        <p:spPr/>
        <p:txBody>
          <a:bodyPr/>
          <a:lstStyle/>
          <a:p>
            <a:r>
              <a:rPr lang="en-US" dirty="0" smtClean="0"/>
              <a:t>Financial Management </a:t>
            </a:r>
            <a:endParaRPr lang="en-US" dirty="0"/>
          </a:p>
        </p:txBody>
      </p:sp>
    </p:spTree>
    <p:extLst>
      <p:ext uri="{BB962C8B-B14F-4D97-AF65-F5344CB8AC3E}">
        <p14:creationId xmlns:p14="http://schemas.microsoft.com/office/powerpoint/2010/main" val="445640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Tools for Financial Management: CU-Data</a:t>
            </a:r>
            <a:endParaRPr lang="en-US" sz="3200" dirty="0"/>
          </a:p>
        </p:txBody>
      </p:sp>
      <p:sp>
        <p:nvSpPr>
          <p:cNvPr id="3" name="Content Placeholder 2"/>
          <p:cNvSpPr>
            <a:spLocks noGrp="1"/>
          </p:cNvSpPr>
          <p:nvPr>
            <p:ph idx="1"/>
          </p:nvPr>
        </p:nvSpPr>
        <p:spPr/>
        <p:txBody>
          <a:bodyPr/>
          <a:lstStyle/>
          <a:p>
            <a:r>
              <a:rPr lang="en-US" dirty="0" smtClean="0"/>
              <a:t>Frequently used reports</a:t>
            </a:r>
          </a:p>
          <a:p>
            <a:pPr lvl="1"/>
            <a:r>
              <a:rPr lang="en-US" dirty="0" smtClean="0"/>
              <a:t>m-Fin Financial Detail</a:t>
            </a:r>
          </a:p>
          <a:p>
            <a:pPr lvl="1"/>
            <a:r>
              <a:rPr lang="en-US" dirty="0" smtClean="0"/>
              <a:t>m-Fin Trial Balance Summary</a:t>
            </a:r>
          </a:p>
          <a:p>
            <a:pPr lvl="1"/>
            <a:r>
              <a:rPr lang="en-US" dirty="0" smtClean="0"/>
              <a:t>m-Fin Operating Summary</a:t>
            </a:r>
          </a:p>
          <a:p>
            <a:pPr lvl="1"/>
            <a:r>
              <a:rPr lang="en-US" dirty="0" smtClean="0"/>
              <a:t>m-Fin Payroll Transactions</a:t>
            </a:r>
          </a:p>
          <a:p>
            <a:pPr lvl="1"/>
            <a:r>
              <a:rPr lang="en-US" dirty="0" smtClean="0"/>
              <a:t>m-Fin Award</a:t>
            </a:r>
          </a:p>
          <a:p>
            <a:pPr lvl="1"/>
            <a:r>
              <a:rPr lang="en-US" dirty="0" smtClean="0"/>
              <a:t>m-Fin Project </a:t>
            </a:r>
            <a:r>
              <a:rPr lang="en-US" dirty="0" err="1" smtClean="0"/>
              <a:t>Speedtype</a:t>
            </a:r>
            <a:r>
              <a:rPr lang="en-US" dirty="0" smtClean="0"/>
              <a:t> One-Liner</a:t>
            </a:r>
          </a:p>
          <a:p>
            <a:pPr lvl="1"/>
            <a:r>
              <a:rPr lang="en-US" dirty="0" smtClean="0"/>
              <a:t>m-Fin Abnormal Balance</a:t>
            </a:r>
          </a:p>
          <a:p>
            <a:pPr lvl="1"/>
            <a:r>
              <a:rPr lang="en-US" b="1" dirty="0" smtClean="0"/>
              <a:t>and many others</a:t>
            </a:r>
            <a:endParaRPr lang="en-US" b="1"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36</a:t>
            </a:fld>
            <a:endParaRPr lang="en-US"/>
          </a:p>
        </p:txBody>
      </p:sp>
      <p:sp>
        <p:nvSpPr>
          <p:cNvPr id="5" name="Text Placeholder 4"/>
          <p:cNvSpPr>
            <a:spLocks noGrp="1"/>
          </p:cNvSpPr>
          <p:nvPr>
            <p:ph type="body" sz="quarter" idx="13"/>
          </p:nvPr>
        </p:nvSpPr>
        <p:spPr/>
        <p:txBody>
          <a:bodyPr/>
          <a:lstStyle/>
          <a:p>
            <a:r>
              <a:rPr lang="en-US" dirty="0" smtClean="0"/>
              <a:t>Financial management</a:t>
            </a:r>
            <a:endParaRPr lang="en-US" dirty="0"/>
          </a:p>
        </p:txBody>
      </p:sp>
    </p:spTree>
    <p:extLst>
      <p:ext uri="{BB962C8B-B14F-4D97-AF65-F5344CB8AC3E}">
        <p14:creationId xmlns:p14="http://schemas.microsoft.com/office/powerpoint/2010/main" val="107968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t>Managing B</a:t>
            </a:r>
            <a:r>
              <a:rPr lang="en-US" sz="2800" dirty="0" smtClean="0"/>
              <a:t>udgets </a:t>
            </a:r>
            <a:r>
              <a:rPr lang="en-US" sz="2800" dirty="0"/>
              <a:t>&amp; Planning for the </a:t>
            </a:r>
            <a:r>
              <a:rPr lang="en-US" sz="2800" dirty="0" smtClean="0"/>
              <a:t>Future</a:t>
            </a:r>
            <a:r>
              <a:rPr lang="en-US" sz="2800" dirty="0"/>
              <a:t/>
            </a:r>
            <a:br>
              <a:rPr lang="en-US" sz="2800" dirty="0"/>
            </a:br>
            <a:endParaRPr lang="en-US" sz="2800" dirty="0"/>
          </a:p>
        </p:txBody>
      </p:sp>
      <p:sp>
        <p:nvSpPr>
          <p:cNvPr id="7" name="Content Placeholder 6"/>
          <p:cNvSpPr>
            <a:spLocks noGrp="1"/>
          </p:cNvSpPr>
          <p:nvPr>
            <p:ph idx="1"/>
          </p:nvPr>
        </p:nvSpPr>
        <p:spPr/>
        <p:txBody>
          <a:bodyPr/>
          <a:lstStyle/>
          <a:p>
            <a:r>
              <a:rPr lang="en-US" dirty="0"/>
              <a:t>Differences Between Budgets &amp; Actual </a:t>
            </a:r>
            <a:r>
              <a:rPr lang="en-US" dirty="0" smtClean="0"/>
              <a:t>Expenditures</a:t>
            </a:r>
          </a:p>
          <a:p>
            <a:r>
              <a:rPr lang="en-US" dirty="0" err="1" smtClean="0"/>
              <a:t>Rebudgeting</a:t>
            </a:r>
            <a:endParaRPr lang="en-US" dirty="0" smtClean="0"/>
          </a:p>
          <a:p>
            <a:r>
              <a:rPr lang="en-US" dirty="0" smtClean="0"/>
              <a:t>Encumbrances </a:t>
            </a:r>
            <a:r>
              <a:rPr lang="en-US" dirty="0"/>
              <a:t>&amp; Projections</a:t>
            </a:r>
          </a:p>
          <a:p>
            <a:r>
              <a:rPr lang="en-US" dirty="0" smtClean="0"/>
              <a:t>Preventing Overspending </a:t>
            </a:r>
          </a:p>
          <a:p>
            <a:r>
              <a:rPr lang="en-US" dirty="0" smtClean="0"/>
              <a:t>Beyond the Current Project: Cliff Identification </a:t>
            </a:r>
          </a:p>
          <a:p>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37</a:t>
            </a:fld>
            <a:endParaRPr lang="en-US"/>
          </a:p>
        </p:txBody>
      </p:sp>
      <p:sp>
        <p:nvSpPr>
          <p:cNvPr id="8" name="Text Placeholder 7"/>
          <p:cNvSpPr>
            <a:spLocks noGrp="1"/>
          </p:cNvSpPr>
          <p:nvPr>
            <p:ph type="body" sz="quarter" idx="13"/>
          </p:nvPr>
        </p:nvSpPr>
        <p:spPr/>
        <p:txBody>
          <a:bodyPr/>
          <a:lstStyle/>
          <a:p>
            <a:r>
              <a:rPr lang="en-US" dirty="0" smtClean="0"/>
              <a:t>Advanced post award</a:t>
            </a:r>
            <a:endParaRPr lang="en-US" dirty="0"/>
          </a:p>
        </p:txBody>
      </p:sp>
    </p:spTree>
    <p:extLst>
      <p:ext uri="{BB962C8B-B14F-4D97-AF65-F5344CB8AC3E}">
        <p14:creationId xmlns:p14="http://schemas.microsoft.com/office/powerpoint/2010/main" val="3593416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Differences Between </a:t>
            </a:r>
            <a:r>
              <a:rPr lang="en-US" sz="2400" b="1" dirty="0" smtClean="0"/>
              <a:t>Budgets &amp; Actual Expenditures</a:t>
            </a:r>
            <a:endParaRPr lang="en-US" sz="2400" b="1" dirty="0"/>
          </a:p>
        </p:txBody>
      </p:sp>
      <p:sp>
        <p:nvSpPr>
          <p:cNvPr id="3" name="Content Placeholder 2"/>
          <p:cNvSpPr>
            <a:spLocks noGrp="1"/>
          </p:cNvSpPr>
          <p:nvPr>
            <p:ph idx="1"/>
          </p:nvPr>
        </p:nvSpPr>
        <p:spPr/>
        <p:txBody>
          <a:bodyPr/>
          <a:lstStyle/>
          <a:p>
            <a:r>
              <a:rPr lang="en-US" dirty="0" smtClean="0"/>
              <a:t>At the time of proposal, Pre Award managers and Principal Investigators do their best to budget according to what they need to accomplish</a:t>
            </a:r>
          </a:p>
          <a:p>
            <a:r>
              <a:rPr lang="en-US" dirty="0" smtClean="0"/>
              <a:t>However, when awards are made, some changes may take place (i.e. travel cost changes, salary increases, differing needs, unexpected costs)</a:t>
            </a:r>
          </a:p>
          <a:p>
            <a:r>
              <a:rPr lang="en-US" dirty="0" smtClean="0"/>
              <a:t>As a research administrator it is your job to manage these changes and keep project compliant and within budget</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38</a:t>
            </a:fld>
            <a:endParaRPr lang="en-US"/>
          </a:p>
        </p:txBody>
      </p:sp>
      <p:sp>
        <p:nvSpPr>
          <p:cNvPr id="5" name="Text Placeholder 4"/>
          <p:cNvSpPr>
            <a:spLocks noGrp="1"/>
          </p:cNvSpPr>
          <p:nvPr>
            <p:ph type="body" sz="quarter" idx="13"/>
          </p:nvPr>
        </p:nvSpPr>
        <p:spPr/>
        <p:txBody>
          <a:bodyPr/>
          <a:lstStyle/>
          <a:p>
            <a:r>
              <a:rPr lang="en-US" dirty="0" smtClean="0"/>
              <a:t>Managing budgets &amp; Planning for the future</a:t>
            </a:r>
            <a:endParaRPr lang="en-US" dirty="0"/>
          </a:p>
        </p:txBody>
      </p:sp>
    </p:spTree>
    <p:extLst>
      <p:ext uri="{BB962C8B-B14F-4D97-AF65-F5344CB8AC3E}">
        <p14:creationId xmlns:p14="http://schemas.microsoft.com/office/powerpoint/2010/main" val="3263179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Rebudgeting</a:t>
            </a:r>
            <a:endParaRPr lang="en-US" dirty="0"/>
          </a:p>
        </p:txBody>
      </p:sp>
      <p:sp>
        <p:nvSpPr>
          <p:cNvPr id="3" name="Content Placeholder 2"/>
          <p:cNvSpPr>
            <a:spLocks noGrp="1"/>
          </p:cNvSpPr>
          <p:nvPr>
            <p:ph idx="1"/>
          </p:nvPr>
        </p:nvSpPr>
        <p:spPr/>
        <p:txBody>
          <a:bodyPr/>
          <a:lstStyle/>
          <a:p>
            <a:r>
              <a:rPr lang="en-US" dirty="0" smtClean="0"/>
              <a:t>Internal </a:t>
            </a:r>
            <a:r>
              <a:rPr lang="en-US" dirty="0" err="1" smtClean="0"/>
              <a:t>Rebudgets</a:t>
            </a:r>
            <a:endParaRPr lang="en-US" dirty="0"/>
          </a:p>
          <a:p>
            <a:pPr lvl="1"/>
            <a:r>
              <a:rPr lang="en-US" dirty="0" smtClean="0"/>
              <a:t> OGC will set up an outline of the sponsor approved budget at the time the </a:t>
            </a:r>
            <a:r>
              <a:rPr lang="en-US" dirty="0" err="1" smtClean="0"/>
              <a:t>speedtype</a:t>
            </a:r>
            <a:r>
              <a:rPr lang="en-US" dirty="0" smtClean="0"/>
              <a:t> is set up. This budget can be reallocated slightly to accommodate additional account code details from initial budget.</a:t>
            </a:r>
          </a:p>
          <a:p>
            <a:r>
              <a:rPr lang="en-US" dirty="0" smtClean="0"/>
              <a:t>Sponsor Approved </a:t>
            </a:r>
            <a:r>
              <a:rPr lang="en-US" dirty="0" err="1" smtClean="0"/>
              <a:t>Rebudgets</a:t>
            </a:r>
            <a:endParaRPr lang="en-US" dirty="0" smtClean="0"/>
          </a:p>
          <a:p>
            <a:pPr lvl="1"/>
            <a:r>
              <a:rPr lang="en-US" dirty="0" smtClean="0"/>
              <a:t> If changes to budget occur, sponsor approval may be necessary (see sponsor terms and conditions). If a sponsor approves a </a:t>
            </a:r>
            <a:r>
              <a:rPr lang="en-US" dirty="0" err="1" smtClean="0"/>
              <a:t>rebudget</a:t>
            </a:r>
            <a:r>
              <a:rPr lang="en-US" dirty="0" smtClean="0"/>
              <a:t>, work with OGC to complete </a:t>
            </a:r>
            <a:r>
              <a:rPr lang="en-US" dirty="0" err="1" smtClean="0"/>
              <a:t>rebudgeting</a:t>
            </a:r>
            <a:r>
              <a:rPr lang="en-US" dirty="0" smtClean="0"/>
              <a:t> process, similar to initial </a:t>
            </a:r>
            <a:r>
              <a:rPr lang="en-US" dirty="0" err="1" smtClean="0"/>
              <a:t>rebudget</a:t>
            </a:r>
            <a:r>
              <a:rPr lang="en-US" dirty="0" smtClean="0"/>
              <a:t> described above. </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39</a:t>
            </a:fld>
            <a:endParaRPr lang="en-US"/>
          </a:p>
        </p:txBody>
      </p:sp>
      <p:sp>
        <p:nvSpPr>
          <p:cNvPr id="5" name="Text Placeholder 4"/>
          <p:cNvSpPr>
            <a:spLocks noGrp="1"/>
          </p:cNvSpPr>
          <p:nvPr>
            <p:ph type="body" sz="quarter" idx="13"/>
          </p:nvPr>
        </p:nvSpPr>
        <p:spPr/>
        <p:txBody>
          <a:bodyPr/>
          <a:lstStyle/>
          <a:p>
            <a:r>
              <a:rPr lang="en-US" dirty="0" smtClean="0"/>
              <a:t>Managing Budget &amp; planning For The </a:t>
            </a:r>
            <a:r>
              <a:rPr lang="en-US" dirty="0" err="1" smtClean="0"/>
              <a:t>Futrue</a:t>
            </a:r>
            <a:endParaRPr lang="en-US" dirty="0"/>
          </a:p>
        </p:txBody>
      </p:sp>
    </p:spTree>
    <p:extLst>
      <p:ext uri="{BB962C8B-B14F-4D97-AF65-F5344CB8AC3E}">
        <p14:creationId xmlns:p14="http://schemas.microsoft.com/office/powerpoint/2010/main" val="113681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Re-budgeting</a:t>
            </a:r>
          </a:p>
        </p:txBody>
      </p:sp>
      <p:sp>
        <p:nvSpPr>
          <p:cNvPr id="3" name="Content Placeholder 2"/>
          <p:cNvSpPr>
            <a:spLocks noGrp="1"/>
          </p:cNvSpPr>
          <p:nvPr>
            <p:ph idx="1"/>
          </p:nvPr>
        </p:nvSpPr>
        <p:spPr>
          <a:xfrm>
            <a:off x="152400" y="1270000"/>
            <a:ext cx="8686800" cy="4127500"/>
          </a:xfrm>
        </p:spPr>
        <p:txBody>
          <a:bodyPr>
            <a:normAutofit/>
          </a:bodyPr>
          <a:lstStyle/>
          <a:p>
            <a:r>
              <a:rPr lang="en-US" dirty="0"/>
              <a:t>Reduced Award</a:t>
            </a:r>
          </a:p>
          <a:p>
            <a:pPr lvl="1"/>
            <a:r>
              <a:rPr lang="en-US" dirty="0"/>
              <a:t>Work with PI to adjust award</a:t>
            </a:r>
          </a:p>
          <a:p>
            <a:pPr lvl="1"/>
            <a:r>
              <a:rPr lang="en-US" dirty="0"/>
              <a:t>Communicate budget changes to OGC</a:t>
            </a:r>
          </a:p>
          <a:p>
            <a:r>
              <a:rPr lang="en-US" dirty="0"/>
              <a:t>Re-budgeting during project period</a:t>
            </a:r>
          </a:p>
          <a:p>
            <a:pPr lvl="1"/>
            <a:r>
              <a:rPr lang="en-US" dirty="0"/>
              <a:t>Determine if re-budgeting requires prior approval</a:t>
            </a:r>
          </a:p>
          <a:p>
            <a:pPr lvl="2"/>
            <a:r>
              <a:rPr lang="en-US" dirty="0"/>
              <a:t>NIH </a:t>
            </a:r>
          </a:p>
          <a:p>
            <a:pPr lvl="3"/>
            <a:r>
              <a:rPr lang="en-US" dirty="0"/>
              <a:t>Equipment over $25,000</a:t>
            </a:r>
          </a:p>
          <a:p>
            <a:pPr lvl="3"/>
            <a:r>
              <a:rPr lang="en-US" dirty="0"/>
              <a:t>Key Personnel effort reduction of &gt;25%</a:t>
            </a:r>
          </a:p>
        </p:txBody>
      </p:sp>
    </p:spTree>
    <p:extLst>
      <p:ext uri="{BB962C8B-B14F-4D97-AF65-F5344CB8AC3E}">
        <p14:creationId xmlns:p14="http://schemas.microsoft.com/office/powerpoint/2010/main" val="313696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Encumbrances &amp; Projections</a:t>
            </a:r>
            <a:endParaRPr lang="en-US" dirty="0"/>
          </a:p>
        </p:txBody>
      </p:sp>
      <p:sp>
        <p:nvSpPr>
          <p:cNvPr id="3" name="Content Placeholder 2"/>
          <p:cNvSpPr>
            <a:spLocks noGrp="1"/>
          </p:cNvSpPr>
          <p:nvPr>
            <p:ph idx="1"/>
          </p:nvPr>
        </p:nvSpPr>
        <p:spPr/>
        <p:txBody>
          <a:bodyPr/>
          <a:lstStyle/>
          <a:p>
            <a:r>
              <a:rPr lang="en-US" dirty="0" smtClean="0"/>
              <a:t>Different methodologies for planning use of project funds:</a:t>
            </a:r>
          </a:p>
          <a:p>
            <a:pPr lvl="1"/>
            <a:r>
              <a:rPr lang="en-US" b="1" dirty="0" smtClean="0"/>
              <a:t>Encumbrances</a:t>
            </a:r>
            <a:r>
              <a:rPr lang="en-US" dirty="0" smtClean="0"/>
              <a:t> are a university tool to help us account for planned future expenses (i.e. payroll, subcontracts, indirect costs) </a:t>
            </a:r>
          </a:p>
          <a:p>
            <a:pPr lvl="1"/>
            <a:r>
              <a:rPr lang="en-US" b="1" dirty="0" smtClean="0"/>
              <a:t>Projections</a:t>
            </a:r>
            <a:r>
              <a:rPr lang="en-US" dirty="0" smtClean="0"/>
              <a:t> are individualized, good for grant managers to be able to know expenses well enough to project future expenses and understand project burn rates.</a:t>
            </a:r>
          </a:p>
        </p:txBody>
      </p:sp>
      <p:sp>
        <p:nvSpPr>
          <p:cNvPr id="4" name="Slide Number Placeholder 3"/>
          <p:cNvSpPr>
            <a:spLocks noGrp="1"/>
          </p:cNvSpPr>
          <p:nvPr>
            <p:ph type="sldNum" sz="quarter" idx="11"/>
          </p:nvPr>
        </p:nvSpPr>
        <p:spPr/>
        <p:txBody>
          <a:bodyPr/>
          <a:lstStyle/>
          <a:p>
            <a:fld id="{9708802B-CECE-C644-A6A3-3C9AAC922203}" type="slidenum">
              <a:rPr lang="en-US" smtClean="0"/>
              <a:pPr/>
              <a:t>40</a:t>
            </a:fld>
            <a:endParaRPr lang="en-US"/>
          </a:p>
        </p:txBody>
      </p:sp>
      <p:sp>
        <p:nvSpPr>
          <p:cNvPr id="5" name="Text Placeholder 4"/>
          <p:cNvSpPr>
            <a:spLocks noGrp="1"/>
          </p:cNvSpPr>
          <p:nvPr>
            <p:ph type="body" sz="quarter" idx="13"/>
          </p:nvPr>
        </p:nvSpPr>
        <p:spPr/>
        <p:txBody>
          <a:bodyPr/>
          <a:lstStyle/>
          <a:p>
            <a:r>
              <a:rPr lang="en-US" dirty="0" smtClean="0"/>
              <a:t>Managing budgets &amp; Planning for the future</a:t>
            </a:r>
            <a:endParaRPr lang="en-US" dirty="0"/>
          </a:p>
        </p:txBody>
      </p:sp>
    </p:spTree>
    <p:extLst>
      <p:ext uri="{BB962C8B-B14F-4D97-AF65-F5344CB8AC3E}">
        <p14:creationId xmlns:p14="http://schemas.microsoft.com/office/powerpoint/2010/main" val="1523384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Preventing Overspending: Identifying issues before they arise</a:t>
            </a:r>
            <a:endParaRPr lang="en-US" sz="2000" dirty="0"/>
          </a:p>
        </p:txBody>
      </p:sp>
      <p:sp>
        <p:nvSpPr>
          <p:cNvPr id="3" name="Content Placeholder 2"/>
          <p:cNvSpPr>
            <a:spLocks noGrp="1"/>
          </p:cNvSpPr>
          <p:nvPr>
            <p:ph idx="1"/>
          </p:nvPr>
        </p:nvSpPr>
        <p:spPr/>
        <p:txBody>
          <a:bodyPr/>
          <a:lstStyle/>
          <a:p>
            <a:r>
              <a:rPr lang="en-US" b="1" dirty="0" smtClean="0"/>
              <a:t>Encumbrances</a:t>
            </a:r>
            <a:r>
              <a:rPr lang="en-US" dirty="0" smtClean="0"/>
              <a:t> allow sponsored project administrators to identify possible overspending ahead of time.</a:t>
            </a:r>
          </a:p>
          <a:p>
            <a:r>
              <a:rPr lang="en-US" b="1" dirty="0" smtClean="0"/>
              <a:t>Projections &amp; Burn Rate Analysis </a:t>
            </a:r>
            <a:r>
              <a:rPr lang="en-US" dirty="0" smtClean="0"/>
              <a:t>allows administrators to track and plan for the project lifetime to ensure enough funding is available to execute the project scope and specific aims on the planned schedule.</a:t>
            </a:r>
            <a:endParaRPr lang="en-US" b="1"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41</a:t>
            </a:fld>
            <a:endParaRPr lang="en-US"/>
          </a:p>
        </p:txBody>
      </p:sp>
      <p:sp>
        <p:nvSpPr>
          <p:cNvPr id="5" name="Text Placeholder 4"/>
          <p:cNvSpPr>
            <a:spLocks noGrp="1"/>
          </p:cNvSpPr>
          <p:nvPr>
            <p:ph type="body" sz="quarter" idx="13"/>
          </p:nvPr>
        </p:nvSpPr>
        <p:spPr/>
        <p:txBody>
          <a:bodyPr/>
          <a:lstStyle/>
          <a:p>
            <a:r>
              <a:rPr lang="en-US" dirty="0"/>
              <a:t>Managing </a:t>
            </a:r>
            <a:r>
              <a:rPr lang="en-US" dirty="0" smtClean="0"/>
              <a:t>budgets </a:t>
            </a:r>
            <a:r>
              <a:rPr lang="en-US" dirty="0"/>
              <a:t>&amp; Planning for the future</a:t>
            </a:r>
          </a:p>
        </p:txBody>
      </p:sp>
    </p:spTree>
    <p:extLst>
      <p:ext uri="{BB962C8B-B14F-4D97-AF65-F5344CB8AC3E}">
        <p14:creationId xmlns:p14="http://schemas.microsoft.com/office/powerpoint/2010/main" val="687564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Beyond the current project: cliff identification</a:t>
            </a:r>
            <a:endParaRPr lang="en-US" sz="2800" dirty="0"/>
          </a:p>
        </p:txBody>
      </p:sp>
      <p:sp>
        <p:nvSpPr>
          <p:cNvPr id="3" name="Content Placeholder 2"/>
          <p:cNvSpPr>
            <a:spLocks noGrp="1"/>
          </p:cNvSpPr>
          <p:nvPr>
            <p:ph idx="1"/>
          </p:nvPr>
        </p:nvSpPr>
        <p:spPr/>
        <p:txBody>
          <a:bodyPr/>
          <a:lstStyle/>
          <a:p>
            <a:r>
              <a:rPr lang="en-US" sz="2000" dirty="0" smtClean="0"/>
              <a:t>Many principal investigator salaries and lab support costs depend on externally sponsored research</a:t>
            </a:r>
          </a:p>
          <a:p>
            <a:r>
              <a:rPr lang="en-US" sz="2000" dirty="0" smtClean="0"/>
              <a:t>Each PI and administrator is responsible for understanding the forecasted future expenses (beyond currently active projects) to help PI’s plan for future proposals and manage costs when funding sources expire</a:t>
            </a:r>
          </a:p>
          <a:p>
            <a:r>
              <a:rPr lang="en-US" sz="2000" dirty="0" smtClean="0"/>
              <a:t>Each department will have unique processes to track these costs, but understanding a PI/lab burn rate is important to this process</a:t>
            </a:r>
            <a:endParaRPr lang="en-US" sz="2000"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42</a:t>
            </a:fld>
            <a:endParaRPr lang="en-US"/>
          </a:p>
        </p:txBody>
      </p:sp>
      <p:sp>
        <p:nvSpPr>
          <p:cNvPr id="5" name="Text Placeholder 4"/>
          <p:cNvSpPr>
            <a:spLocks noGrp="1"/>
          </p:cNvSpPr>
          <p:nvPr>
            <p:ph type="body" sz="quarter" idx="13"/>
          </p:nvPr>
        </p:nvSpPr>
        <p:spPr/>
        <p:txBody>
          <a:bodyPr/>
          <a:lstStyle/>
          <a:p>
            <a:r>
              <a:rPr lang="en-US" dirty="0" smtClean="0"/>
              <a:t>Managing Budgets &amp; Planning for the Future</a:t>
            </a:r>
            <a:endParaRPr lang="en-US" dirty="0"/>
          </a:p>
        </p:txBody>
      </p:sp>
    </p:spTree>
    <p:extLst>
      <p:ext uri="{BB962C8B-B14F-4D97-AF65-F5344CB8AC3E}">
        <p14:creationId xmlns:p14="http://schemas.microsoft.com/office/powerpoint/2010/main" val="1079067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On Sponsored Projects: Overview</a:t>
            </a:r>
            <a:endParaRPr lang="en-US" dirty="0"/>
          </a:p>
        </p:txBody>
      </p:sp>
      <p:sp>
        <p:nvSpPr>
          <p:cNvPr id="3" name="Content Placeholder 2"/>
          <p:cNvSpPr>
            <a:spLocks noGrp="1"/>
          </p:cNvSpPr>
          <p:nvPr>
            <p:ph idx="1"/>
          </p:nvPr>
        </p:nvSpPr>
        <p:spPr/>
        <p:txBody>
          <a:bodyPr/>
          <a:lstStyle/>
          <a:p>
            <a:r>
              <a:rPr lang="en-US" sz="2000" dirty="0" smtClean="0"/>
              <a:t>Paid Salary</a:t>
            </a:r>
          </a:p>
          <a:p>
            <a:r>
              <a:rPr lang="en-US" sz="2000" dirty="0" smtClean="0"/>
              <a:t>Sponsor Definitions of “Effort”</a:t>
            </a:r>
          </a:p>
          <a:p>
            <a:r>
              <a:rPr lang="en-US" sz="2000" dirty="0" smtClean="0"/>
              <a:t>University Definitions of “Effort”</a:t>
            </a:r>
          </a:p>
          <a:p>
            <a:r>
              <a:rPr lang="en-US" sz="2000" dirty="0" err="1" smtClean="0"/>
              <a:t>ePERS</a:t>
            </a:r>
            <a:endParaRPr lang="en-US" sz="2000" dirty="0" smtClean="0"/>
          </a:p>
          <a:p>
            <a:pPr lvl="1"/>
            <a:r>
              <a:rPr lang="en-US" sz="1600" dirty="0" smtClean="0"/>
              <a:t>How </a:t>
            </a:r>
            <a:r>
              <a:rPr lang="en-US" sz="1600" dirty="0" err="1" smtClean="0"/>
              <a:t>ePERS</a:t>
            </a:r>
            <a:r>
              <a:rPr lang="en-US" sz="1600" dirty="0" smtClean="0"/>
              <a:t> are calculated</a:t>
            </a:r>
          </a:p>
          <a:p>
            <a:r>
              <a:rPr lang="en-US" sz="2000" dirty="0" smtClean="0"/>
              <a:t>Employee Types</a:t>
            </a:r>
          </a:p>
          <a:p>
            <a:r>
              <a:rPr lang="en-US" sz="2000" dirty="0" smtClean="0"/>
              <a:t>9-month and 12-month appointment types</a:t>
            </a:r>
          </a:p>
          <a:p>
            <a:r>
              <a:rPr lang="en-US" sz="2000" dirty="0" smtClean="0"/>
              <a:t>Tools for managing effort on sponsored projects</a:t>
            </a:r>
            <a:r>
              <a:rPr lang="en-US" dirty="0" smtClean="0"/>
              <a:t> </a:t>
            </a:r>
          </a:p>
          <a:p>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43</a:t>
            </a:fld>
            <a:endParaRPr lang="en-US"/>
          </a:p>
        </p:txBody>
      </p:sp>
      <p:sp>
        <p:nvSpPr>
          <p:cNvPr id="5" name="Text Placeholder 4"/>
          <p:cNvSpPr>
            <a:spLocks noGrp="1"/>
          </p:cNvSpPr>
          <p:nvPr>
            <p:ph type="body" sz="quarter" idx="13"/>
          </p:nvPr>
        </p:nvSpPr>
        <p:spPr/>
        <p:txBody>
          <a:bodyPr/>
          <a:lstStyle/>
          <a:p>
            <a:r>
              <a:rPr lang="en-US" dirty="0" smtClean="0"/>
              <a:t>Advanced post award</a:t>
            </a:r>
            <a:endParaRPr lang="en-US" dirty="0"/>
          </a:p>
        </p:txBody>
      </p:sp>
    </p:spTree>
    <p:extLst>
      <p:ext uri="{BB962C8B-B14F-4D97-AF65-F5344CB8AC3E}">
        <p14:creationId xmlns:p14="http://schemas.microsoft.com/office/powerpoint/2010/main" val="1559394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Salary</a:t>
            </a:r>
            <a:endParaRPr lang="en-US" dirty="0"/>
          </a:p>
        </p:txBody>
      </p:sp>
      <p:sp>
        <p:nvSpPr>
          <p:cNvPr id="3" name="Content Placeholder 2"/>
          <p:cNvSpPr>
            <a:spLocks noGrp="1"/>
          </p:cNvSpPr>
          <p:nvPr>
            <p:ph idx="1"/>
          </p:nvPr>
        </p:nvSpPr>
        <p:spPr/>
        <p:txBody>
          <a:bodyPr/>
          <a:lstStyle/>
          <a:p>
            <a:r>
              <a:rPr lang="en-US" dirty="0" smtClean="0"/>
              <a:t>When approved by sponsor</a:t>
            </a:r>
          </a:p>
          <a:p>
            <a:r>
              <a:rPr lang="en-US" dirty="0" smtClean="0"/>
              <a:t>Understanding the “salary” to “effort” connection</a:t>
            </a:r>
          </a:p>
          <a:p>
            <a:r>
              <a:rPr lang="en-US" dirty="0" smtClean="0"/>
              <a:t>Sponsors typically track “effort”</a:t>
            </a:r>
          </a:p>
          <a:p>
            <a:r>
              <a:rPr lang="en-US" dirty="0" smtClean="0"/>
              <a:t>Salary and benefit costs can vary from original budget, so it is important to understand how sponsor tracks “effort” or “salary” to be complaint</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44</a:t>
            </a:fld>
            <a:endParaRPr lang="en-US"/>
          </a:p>
        </p:txBody>
      </p:sp>
      <p:sp>
        <p:nvSpPr>
          <p:cNvPr id="5" name="Text Placeholder 4"/>
          <p:cNvSpPr>
            <a:spLocks noGrp="1"/>
          </p:cNvSpPr>
          <p:nvPr>
            <p:ph type="body" sz="quarter" idx="13"/>
          </p:nvPr>
        </p:nvSpPr>
        <p:spPr/>
        <p:txBody>
          <a:bodyPr/>
          <a:lstStyle/>
          <a:p>
            <a:r>
              <a:rPr lang="en-US" dirty="0" smtClean="0"/>
              <a:t>Effort on sponsored projects </a:t>
            </a:r>
            <a:endParaRPr lang="en-US" dirty="0"/>
          </a:p>
        </p:txBody>
      </p:sp>
    </p:spTree>
    <p:extLst>
      <p:ext uri="{BB962C8B-B14F-4D97-AF65-F5344CB8AC3E}">
        <p14:creationId xmlns:p14="http://schemas.microsoft.com/office/powerpoint/2010/main" val="3836526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Sponsors Track “Effort”</a:t>
            </a:r>
            <a:endParaRPr lang="en-US" dirty="0"/>
          </a:p>
        </p:txBody>
      </p:sp>
      <p:sp>
        <p:nvSpPr>
          <p:cNvPr id="3" name="Content Placeholder 2"/>
          <p:cNvSpPr>
            <a:spLocks noGrp="1"/>
          </p:cNvSpPr>
          <p:nvPr>
            <p:ph idx="1"/>
          </p:nvPr>
        </p:nvSpPr>
        <p:spPr/>
        <p:txBody>
          <a:bodyPr/>
          <a:lstStyle/>
          <a:p>
            <a:r>
              <a:rPr lang="en-US" dirty="0" smtClean="0"/>
              <a:t>NIH: tracks effort in “months” (calendar, academic, summer), reported annually in RPPR</a:t>
            </a:r>
          </a:p>
          <a:p>
            <a:pPr lvl="1"/>
            <a:r>
              <a:rPr lang="en-US" dirty="0" smtClean="0"/>
              <a:t>Variances in effort may require sponsor prior approval</a:t>
            </a:r>
          </a:p>
          <a:p>
            <a:pPr lvl="1"/>
            <a:r>
              <a:rPr lang="en-US" dirty="0" smtClean="0"/>
              <a:t>Salary cap applies</a:t>
            </a:r>
          </a:p>
          <a:p>
            <a:r>
              <a:rPr lang="en-US" dirty="0" smtClean="0"/>
              <a:t>NSF: typically also tracks months, limits allowable maximum effort</a:t>
            </a:r>
          </a:p>
          <a:p>
            <a:r>
              <a:rPr lang="en-US" dirty="0" smtClean="0"/>
              <a:t>Other sponsors may track percentage of effort or salary paid on grants – dependent on RFPs, sponsor terms and conditions</a:t>
            </a:r>
          </a:p>
          <a:p>
            <a:endParaRPr lang="en-US" dirty="0" smtClean="0"/>
          </a:p>
        </p:txBody>
      </p:sp>
      <p:sp>
        <p:nvSpPr>
          <p:cNvPr id="4" name="Slide Number Placeholder 3"/>
          <p:cNvSpPr>
            <a:spLocks noGrp="1"/>
          </p:cNvSpPr>
          <p:nvPr>
            <p:ph type="sldNum" sz="quarter" idx="11"/>
          </p:nvPr>
        </p:nvSpPr>
        <p:spPr/>
        <p:txBody>
          <a:bodyPr/>
          <a:lstStyle/>
          <a:p>
            <a:fld id="{9708802B-CECE-C644-A6A3-3C9AAC922203}" type="slidenum">
              <a:rPr lang="en-US" smtClean="0"/>
              <a:pPr/>
              <a:t>45</a:t>
            </a:fld>
            <a:endParaRPr lang="en-US"/>
          </a:p>
        </p:txBody>
      </p:sp>
      <p:sp>
        <p:nvSpPr>
          <p:cNvPr id="5" name="Text Placeholder 4"/>
          <p:cNvSpPr>
            <a:spLocks noGrp="1"/>
          </p:cNvSpPr>
          <p:nvPr>
            <p:ph type="body" sz="quarter" idx="13"/>
          </p:nvPr>
        </p:nvSpPr>
        <p:spPr/>
        <p:txBody>
          <a:bodyPr/>
          <a:lstStyle/>
          <a:p>
            <a:r>
              <a:rPr lang="en-US" dirty="0" smtClean="0"/>
              <a:t>Effort on sponsored projects</a:t>
            </a:r>
            <a:endParaRPr lang="en-US" dirty="0"/>
          </a:p>
        </p:txBody>
      </p:sp>
    </p:spTree>
    <p:extLst>
      <p:ext uri="{BB962C8B-B14F-4D97-AF65-F5344CB8AC3E}">
        <p14:creationId xmlns:p14="http://schemas.microsoft.com/office/powerpoint/2010/main" val="3439688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University Tracks “Effort”</a:t>
            </a:r>
            <a:endParaRPr lang="en-US" dirty="0"/>
          </a:p>
        </p:txBody>
      </p:sp>
      <p:sp>
        <p:nvSpPr>
          <p:cNvPr id="3" name="Content Placeholder 2"/>
          <p:cNvSpPr>
            <a:spLocks noGrp="1"/>
          </p:cNvSpPr>
          <p:nvPr>
            <p:ph idx="1"/>
          </p:nvPr>
        </p:nvSpPr>
        <p:spPr/>
        <p:txBody>
          <a:bodyPr/>
          <a:lstStyle/>
          <a:p>
            <a:r>
              <a:rPr lang="en-US" dirty="0" smtClean="0"/>
              <a:t>University tracks effort as paid salary on grants (or cost-share committed salary)</a:t>
            </a:r>
          </a:p>
          <a:p>
            <a:r>
              <a:rPr lang="en-US" dirty="0" smtClean="0"/>
              <a:t>Effort is reported and certified through </a:t>
            </a:r>
            <a:r>
              <a:rPr lang="en-US" dirty="0" err="1" smtClean="0"/>
              <a:t>ePERS</a:t>
            </a:r>
            <a:r>
              <a:rPr lang="en-US" dirty="0" smtClean="0"/>
              <a:t> based on the amount the employee is paid and what percentage is paid on the sponsored funds</a:t>
            </a:r>
          </a:p>
        </p:txBody>
      </p:sp>
      <p:sp>
        <p:nvSpPr>
          <p:cNvPr id="4" name="Slide Number Placeholder 3"/>
          <p:cNvSpPr>
            <a:spLocks noGrp="1"/>
          </p:cNvSpPr>
          <p:nvPr>
            <p:ph type="sldNum" sz="quarter" idx="11"/>
          </p:nvPr>
        </p:nvSpPr>
        <p:spPr/>
        <p:txBody>
          <a:bodyPr/>
          <a:lstStyle/>
          <a:p>
            <a:fld id="{9708802B-CECE-C644-A6A3-3C9AAC922203}" type="slidenum">
              <a:rPr lang="en-US" smtClean="0"/>
              <a:pPr/>
              <a:t>46</a:t>
            </a:fld>
            <a:endParaRPr lang="en-US"/>
          </a:p>
        </p:txBody>
      </p:sp>
      <p:sp>
        <p:nvSpPr>
          <p:cNvPr id="5" name="Text Placeholder 4"/>
          <p:cNvSpPr>
            <a:spLocks noGrp="1"/>
          </p:cNvSpPr>
          <p:nvPr>
            <p:ph type="body" sz="quarter" idx="13"/>
          </p:nvPr>
        </p:nvSpPr>
        <p:spPr/>
        <p:txBody>
          <a:bodyPr/>
          <a:lstStyle/>
          <a:p>
            <a:r>
              <a:rPr lang="en-US" dirty="0" smtClean="0"/>
              <a:t>Effort on sponsored projects</a:t>
            </a:r>
            <a:endParaRPr lang="en-US" dirty="0"/>
          </a:p>
        </p:txBody>
      </p:sp>
    </p:spTree>
    <p:extLst>
      <p:ext uri="{BB962C8B-B14F-4D97-AF65-F5344CB8AC3E}">
        <p14:creationId xmlns:p14="http://schemas.microsoft.com/office/powerpoint/2010/main" val="1054888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ePERS</a:t>
            </a:r>
            <a:r>
              <a:rPr lang="en-US" dirty="0" smtClean="0"/>
              <a:t> Reports</a:t>
            </a:r>
            <a:endParaRPr lang="en-US" dirty="0"/>
          </a:p>
        </p:txBody>
      </p:sp>
      <p:sp>
        <p:nvSpPr>
          <p:cNvPr id="3" name="Content Placeholder 2"/>
          <p:cNvSpPr>
            <a:spLocks noGrp="1"/>
          </p:cNvSpPr>
          <p:nvPr>
            <p:ph idx="1"/>
          </p:nvPr>
        </p:nvSpPr>
        <p:spPr/>
        <p:txBody>
          <a:bodyPr/>
          <a:lstStyle/>
          <a:p>
            <a:r>
              <a:rPr lang="en-US" b="1" dirty="0" err="1" smtClean="0"/>
              <a:t>ePERS</a:t>
            </a:r>
            <a:r>
              <a:rPr lang="en-US" b="1" dirty="0" smtClean="0"/>
              <a:t> </a:t>
            </a:r>
            <a:r>
              <a:rPr lang="en-US" dirty="0" smtClean="0"/>
              <a:t>are reports that </a:t>
            </a:r>
            <a:r>
              <a:rPr lang="en-US" b="1" dirty="0" smtClean="0"/>
              <a:t>each paid employee </a:t>
            </a:r>
            <a:r>
              <a:rPr lang="en-US" dirty="0" smtClean="0"/>
              <a:t>on sponsored projects must certify </a:t>
            </a:r>
            <a:r>
              <a:rPr lang="en-US" b="1" dirty="0" smtClean="0"/>
              <a:t>within 120 days of end of semester</a:t>
            </a:r>
            <a:r>
              <a:rPr lang="en-US" dirty="0" smtClean="0"/>
              <a:t>.</a:t>
            </a:r>
          </a:p>
          <a:p>
            <a:r>
              <a:rPr lang="en-US" dirty="0" err="1" smtClean="0"/>
              <a:t>ePERS</a:t>
            </a:r>
            <a:r>
              <a:rPr lang="en-US" dirty="0" smtClean="0"/>
              <a:t> are calculated based on the </a:t>
            </a:r>
            <a:r>
              <a:rPr lang="en-US" b="1" dirty="0" smtClean="0"/>
              <a:t>amount paid to the employee </a:t>
            </a:r>
            <a:r>
              <a:rPr lang="en-US" dirty="0" smtClean="0"/>
              <a:t>during the semester and the </a:t>
            </a:r>
            <a:r>
              <a:rPr lang="en-US" b="1" dirty="0" smtClean="0"/>
              <a:t>amount paid on the sponsored project</a:t>
            </a:r>
            <a:r>
              <a:rPr lang="en-US" dirty="0" smtClean="0"/>
              <a:t>.</a:t>
            </a:r>
          </a:p>
          <a:p>
            <a:r>
              <a:rPr lang="en-US" dirty="0" smtClean="0"/>
              <a:t>Note: </a:t>
            </a:r>
            <a:r>
              <a:rPr lang="en-US" dirty="0" err="1" smtClean="0"/>
              <a:t>ePERS</a:t>
            </a:r>
            <a:r>
              <a:rPr lang="en-US" dirty="0" smtClean="0"/>
              <a:t> are not certified for people paid outside of the HCM system (vendors, contractors, subcontractors, etc.) but tracking effort may be necessary for sponsors</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47</a:t>
            </a:fld>
            <a:endParaRPr lang="en-US"/>
          </a:p>
        </p:txBody>
      </p:sp>
      <p:sp>
        <p:nvSpPr>
          <p:cNvPr id="5" name="Text Placeholder 4"/>
          <p:cNvSpPr>
            <a:spLocks noGrp="1"/>
          </p:cNvSpPr>
          <p:nvPr>
            <p:ph type="body" sz="quarter" idx="13"/>
          </p:nvPr>
        </p:nvSpPr>
        <p:spPr/>
        <p:txBody>
          <a:bodyPr/>
          <a:lstStyle/>
          <a:p>
            <a:r>
              <a:rPr lang="en-US" dirty="0" smtClean="0"/>
              <a:t>Effort on sponsored projects</a:t>
            </a:r>
            <a:endParaRPr lang="en-US" dirty="0"/>
          </a:p>
        </p:txBody>
      </p:sp>
    </p:spTree>
    <p:extLst>
      <p:ext uri="{BB962C8B-B14F-4D97-AF65-F5344CB8AC3E}">
        <p14:creationId xmlns:p14="http://schemas.microsoft.com/office/powerpoint/2010/main" val="18454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9-month or 12-month appointments</a:t>
            </a:r>
            <a:endParaRPr lang="en-US" dirty="0"/>
          </a:p>
        </p:txBody>
      </p:sp>
      <p:sp>
        <p:nvSpPr>
          <p:cNvPr id="3" name="Content Placeholder 2"/>
          <p:cNvSpPr>
            <a:spLocks noGrp="1"/>
          </p:cNvSpPr>
          <p:nvPr>
            <p:ph idx="1"/>
          </p:nvPr>
        </p:nvSpPr>
        <p:spPr/>
        <p:txBody>
          <a:bodyPr/>
          <a:lstStyle/>
          <a:p>
            <a:r>
              <a:rPr lang="en-US" dirty="0" smtClean="0"/>
              <a:t>Typically, faculty at AMC have 12-month appointments</a:t>
            </a:r>
          </a:p>
          <a:p>
            <a:r>
              <a:rPr lang="en-US" dirty="0" smtClean="0"/>
              <a:t>While faculty on the DDC have 9-month appointments</a:t>
            </a:r>
          </a:p>
          <a:p>
            <a:pPr lvl="1"/>
            <a:r>
              <a:rPr lang="en-US" dirty="0" smtClean="0"/>
              <a:t>Important to keep this in mind when budgeting a project with both types of appointments (9-month faculty base appointments will need to be adjusted to reflect a 12-month base salary for some budgets)</a:t>
            </a:r>
          </a:p>
          <a:p>
            <a:pPr lvl="1"/>
            <a:r>
              <a:rPr lang="en-US" dirty="0" smtClean="0"/>
              <a:t>Note that </a:t>
            </a:r>
            <a:r>
              <a:rPr lang="en-US" b="1" dirty="0" smtClean="0"/>
              <a:t>encumbrances</a:t>
            </a:r>
            <a:r>
              <a:rPr lang="en-US" dirty="0" smtClean="0"/>
              <a:t> may be impacted by employee appointment type (i.e. summer appointments are frequently not encumbered until the appointment is entered by HR staff) </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48</a:t>
            </a:fld>
            <a:endParaRPr lang="en-US"/>
          </a:p>
        </p:txBody>
      </p:sp>
      <p:sp>
        <p:nvSpPr>
          <p:cNvPr id="5" name="Text Placeholder 4"/>
          <p:cNvSpPr>
            <a:spLocks noGrp="1"/>
          </p:cNvSpPr>
          <p:nvPr>
            <p:ph type="body" sz="quarter" idx="13"/>
          </p:nvPr>
        </p:nvSpPr>
        <p:spPr/>
        <p:txBody>
          <a:bodyPr/>
          <a:lstStyle/>
          <a:p>
            <a:r>
              <a:rPr lang="en-US" dirty="0" smtClean="0"/>
              <a:t>Effort on sponsored projects</a:t>
            </a:r>
            <a:endParaRPr lang="en-US" dirty="0"/>
          </a:p>
        </p:txBody>
      </p:sp>
    </p:spTree>
    <p:extLst>
      <p:ext uri="{BB962C8B-B14F-4D97-AF65-F5344CB8AC3E}">
        <p14:creationId xmlns:p14="http://schemas.microsoft.com/office/powerpoint/2010/main" val="1519169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Tools for Managing Effort on Sponsored Projects</a:t>
            </a:r>
            <a:endParaRPr lang="en-US" sz="2800" dirty="0"/>
          </a:p>
        </p:txBody>
      </p:sp>
      <p:sp>
        <p:nvSpPr>
          <p:cNvPr id="3" name="Content Placeholder 2"/>
          <p:cNvSpPr>
            <a:spLocks noGrp="1"/>
          </p:cNvSpPr>
          <p:nvPr>
            <p:ph idx="1"/>
          </p:nvPr>
        </p:nvSpPr>
        <p:spPr/>
        <p:txBody>
          <a:bodyPr/>
          <a:lstStyle/>
          <a:p>
            <a:r>
              <a:rPr lang="en-US" dirty="0" smtClean="0"/>
              <a:t>HCM</a:t>
            </a:r>
          </a:p>
          <a:p>
            <a:r>
              <a:rPr lang="en-US" dirty="0" smtClean="0"/>
              <a:t>CU-Data </a:t>
            </a:r>
            <a:r>
              <a:rPr lang="en-US" dirty="0" err="1" smtClean="0"/>
              <a:t>ePERS</a:t>
            </a:r>
            <a:r>
              <a:rPr lang="en-US" dirty="0" smtClean="0"/>
              <a:t> Reports </a:t>
            </a:r>
            <a:r>
              <a:rPr lang="en-US" sz="1800" dirty="0" smtClean="0"/>
              <a:t>(in the </a:t>
            </a:r>
            <a:r>
              <a:rPr lang="en-US" sz="1800" dirty="0" err="1" smtClean="0"/>
              <a:t>ePers</a:t>
            </a:r>
            <a:r>
              <a:rPr lang="en-US" sz="1800" dirty="0" smtClean="0"/>
              <a:t> folder in CU-Data)</a:t>
            </a:r>
          </a:p>
          <a:p>
            <a:pPr lvl="1"/>
            <a:r>
              <a:rPr lang="en-US" dirty="0" err="1" smtClean="0"/>
              <a:t>ePERS</a:t>
            </a:r>
            <a:r>
              <a:rPr lang="en-US" dirty="0" smtClean="0"/>
              <a:t> Summary by ORG</a:t>
            </a:r>
          </a:p>
          <a:p>
            <a:pPr lvl="1"/>
            <a:r>
              <a:rPr lang="en-US" dirty="0" err="1" smtClean="0"/>
              <a:t>ePERS</a:t>
            </a:r>
            <a:r>
              <a:rPr lang="en-US" dirty="0" smtClean="0"/>
              <a:t> Summary by PI</a:t>
            </a:r>
          </a:p>
          <a:p>
            <a:pPr lvl="1"/>
            <a:r>
              <a:rPr lang="en-US" dirty="0" smtClean="0"/>
              <a:t>Uncertified </a:t>
            </a:r>
            <a:r>
              <a:rPr lang="en-US" dirty="0" err="1" smtClean="0"/>
              <a:t>ePERS</a:t>
            </a:r>
            <a:r>
              <a:rPr lang="en-US" dirty="0" smtClean="0"/>
              <a:t> by ORG or Campus</a:t>
            </a:r>
          </a:p>
          <a:p>
            <a:pPr lvl="1"/>
            <a:r>
              <a:rPr lang="en-US" dirty="0" smtClean="0"/>
              <a:t>More coming soon!</a:t>
            </a:r>
          </a:p>
        </p:txBody>
      </p:sp>
      <p:sp>
        <p:nvSpPr>
          <p:cNvPr id="4" name="Slide Number Placeholder 3"/>
          <p:cNvSpPr>
            <a:spLocks noGrp="1"/>
          </p:cNvSpPr>
          <p:nvPr>
            <p:ph type="sldNum" sz="quarter" idx="11"/>
          </p:nvPr>
        </p:nvSpPr>
        <p:spPr/>
        <p:txBody>
          <a:bodyPr/>
          <a:lstStyle/>
          <a:p>
            <a:fld id="{9708802B-CECE-C644-A6A3-3C9AAC922203}" type="slidenum">
              <a:rPr lang="en-US" smtClean="0"/>
              <a:pPr/>
              <a:t>49</a:t>
            </a:fld>
            <a:endParaRPr lang="en-US"/>
          </a:p>
        </p:txBody>
      </p:sp>
      <p:sp>
        <p:nvSpPr>
          <p:cNvPr id="5" name="Text Placeholder 4"/>
          <p:cNvSpPr>
            <a:spLocks noGrp="1"/>
          </p:cNvSpPr>
          <p:nvPr>
            <p:ph type="body" sz="quarter" idx="13"/>
          </p:nvPr>
        </p:nvSpPr>
        <p:spPr/>
        <p:txBody>
          <a:bodyPr/>
          <a:lstStyle/>
          <a:p>
            <a:r>
              <a:rPr lang="en-US" dirty="0" smtClean="0"/>
              <a:t>Effort on sponsored projects</a:t>
            </a:r>
            <a:endParaRPr lang="en-US" dirty="0"/>
          </a:p>
        </p:txBody>
      </p:sp>
    </p:spTree>
    <p:extLst>
      <p:ext uri="{BB962C8B-B14F-4D97-AF65-F5344CB8AC3E}">
        <p14:creationId xmlns:p14="http://schemas.microsoft.com/office/powerpoint/2010/main" val="379699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Payroll on Sponsored Projects</a:t>
            </a:r>
          </a:p>
        </p:txBody>
      </p:sp>
      <p:sp>
        <p:nvSpPr>
          <p:cNvPr id="3" name="Content Placeholder 2"/>
          <p:cNvSpPr>
            <a:spLocks noGrp="1"/>
          </p:cNvSpPr>
          <p:nvPr>
            <p:ph idx="1"/>
          </p:nvPr>
        </p:nvSpPr>
        <p:spPr>
          <a:xfrm>
            <a:off x="152400" y="1270000"/>
            <a:ext cx="8686800" cy="4127500"/>
          </a:xfrm>
        </p:spPr>
        <p:txBody>
          <a:bodyPr>
            <a:normAutofit/>
          </a:bodyPr>
          <a:lstStyle/>
          <a:p>
            <a:r>
              <a:rPr lang="en-US" dirty="0"/>
              <a:t>Effort</a:t>
            </a:r>
          </a:p>
          <a:p>
            <a:pPr lvl="1"/>
            <a:r>
              <a:rPr lang="en-US" dirty="0"/>
              <a:t>Ensure funding of personnel on project matches effort reported</a:t>
            </a:r>
          </a:p>
          <a:p>
            <a:pPr lvl="1"/>
            <a:r>
              <a:rPr lang="en-US" dirty="0"/>
              <a:t>Certifying effort through ePERS system</a:t>
            </a:r>
          </a:p>
          <a:p>
            <a:pPr lvl="2"/>
            <a:r>
              <a:rPr lang="en-US" dirty="0"/>
              <a:t>Done at the end of each semester</a:t>
            </a:r>
          </a:p>
          <a:p>
            <a:r>
              <a:rPr lang="en-US" dirty="0"/>
              <a:t>Funding Distributions</a:t>
            </a:r>
          </a:p>
          <a:p>
            <a:pPr lvl="1"/>
            <a:r>
              <a:rPr lang="en-US" dirty="0"/>
              <a:t>Confirm lab staff effort with PI</a:t>
            </a:r>
          </a:p>
          <a:p>
            <a:pPr lvl="1"/>
            <a:r>
              <a:rPr lang="en-US" dirty="0"/>
              <a:t>Reconcile HCM funding distributions to ensure they match effort</a:t>
            </a:r>
          </a:p>
          <a:p>
            <a:pPr lvl="1"/>
            <a:r>
              <a:rPr lang="en-US" dirty="0"/>
              <a:t>Adjust funding distributions at the project closeouts to avoid payroll suspense</a:t>
            </a:r>
          </a:p>
        </p:txBody>
      </p:sp>
    </p:spTree>
    <p:extLst>
      <p:ext uri="{BB962C8B-B14F-4D97-AF65-F5344CB8AC3E}">
        <p14:creationId xmlns:p14="http://schemas.microsoft.com/office/powerpoint/2010/main" val="2042803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Invoicing, and Drawdowns </a:t>
            </a:r>
            <a:endParaRPr lang="en-US" dirty="0"/>
          </a:p>
        </p:txBody>
      </p:sp>
      <p:sp>
        <p:nvSpPr>
          <p:cNvPr id="3" name="Content Placeholder 2"/>
          <p:cNvSpPr>
            <a:spLocks noGrp="1"/>
          </p:cNvSpPr>
          <p:nvPr>
            <p:ph idx="1"/>
          </p:nvPr>
        </p:nvSpPr>
        <p:spPr/>
        <p:txBody>
          <a:bodyPr/>
          <a:lstStyle/>
          <a:p>
            <a:r>
              <a:rPr lang="en-US" dirty="0" smtClean="0"/>
              <a:t>Cost Reimbursable &amp; Advanced Pay</a:t>
            </a:r>
          </a:p>
          <a:p>
            <a:r>
              <a:rPr lang="en-US" dirty="0" smtClean="0"/>
              <a:t>Sponsor Drawdowns </a:t>
            </a:r>
          </a:p>
          <a:p>
            <a:r>
              <a:rPr lang="en-US" dirty="0" smtClean="0"/>
              <a:t>OGC Invoiced</a:t>
            </a:r>
          </a:p>
          <a:p>
            <a:r>
              <a:rPr lang="en-US" dirty="0" smtClean="0"/>
              <a:t>Department Invoiced</a:t>
            </a:r>
          </a:p>
          <a:p>
            <a:r>
              <a:rPr lang="en-US" dirty="0" smtClean="0"/>
              <a:t>Installment Based</a:t>
            </a:r>
          </a:p>
          <a:p>
            <a:r>
              <a:rPr lang="en-US" dirty="0" smtClean="0"/>
              <a:t>Billing Types</a:t>
            </a:r>
          </a:p>
          <a:p>
            <a:r>
              <a:rPr lang="en-US" dirty="0" smtClean="0"/>
              <a:t>Tools for Managing Cash</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50</a:t>
            </a:fld>
            <a:endParaRPr lang="en-US"/>
          </a:p>
        </p:txBody>
      </p:sp>
      <p:sp>
        <p:nvSpPr>
          <p:cNvPr id="5" name="Text Placeholder 4"/>
          <p:cNvSpPr>
            <a:spLocks noGrp="1"/>
          </p:cNvSpPr>
          <p:nvPr>
            <p:ph type="body" sz="quarter" idx="13"/>
          </p:nvPr>
        </p:nvSpPr>
        <p:spPr/>
        <p:txBody>
          <a:bodyPr/>
          <a:lstStyle/>
          <a:p>
            <a:r>
              <a:rPr lang="en-US" dirty="0" smtClean="0"/>
              <a:t>Advanced Post Award</a:t>
            </a:r>
            <a:endParaRPr lang="en-US" dirty="0"/>
          </a:p>
        </p:txBody>
      </p:sp>
    </p:spTree>
    <p:extLst>
      <p:ext uri="{BB962C8B-B14F-4D97-AF65-F5344CB8AC3E}">
        <p14:creationId xmlns:p14="http://schemas.microsoft.com/office/powerpoint/2010/main" val="3007182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Reimbursable &amp; Advanced Pay</a:t>
            </a:r>
            <a:endParaRPr lang="en-US" dirty="0"/>
          </a:p>
        </p:txBody>
      </p:sp>
      <p:sp>
        <p:nvSpPr>
          <p:cNvPr id="3" name="Content Placeholder 2"/>
          <p:cNvSpPr>
            <a:spLocks noGrp="1"/>
          </p:cNvSpPr>
          <p:nvPr>
            <p:ph idx="1"/>
          </p:nvPr>
        </p:nvSpPr>
        <p:spPr/>
        <p:txBody>
          <a:bodyPr/>
          <a:lstStyle/>
          <a:p>
            <a:r>
              <a:rPr lang="en-US" dirty="0" smtClean="0"/>
              <a:t>As discussed earlier in this presentation, awards can be </a:t>
            </a:r>
            <a:r>
              <a:rPr lang="en-US" b="1" dirty="0" smtClean="0"/>
              <a:t>cost reimbursable </a:t>
            </a:r>
            <a:r>
              <a:rPr lang="en-US" dirty="0" smtClean="0"/>
              <a:t>or </a:t>
            </a:r>
            <a:r>
              <a:rPr lang="en-US" b="1" dirty="0" smtClean="0"/>
              <a:t>advance pay</a:t>
            </a:r>
            <a:r>
              <a:rPr lang="en-US" dirty="0" smtClean="0"/>
              <a:t> or occasionally installment/interval based</a:t>
            </a:r>
            <a:endParaRPr lang="en-US" b="1" dirty="0" smtClean="0"/>
          </a:p>
          <a:p>
            <a:r>
              <a:rPr lang="en-US" dirty="0" smtClean="0"/>
              <a:t>Depending on how a project is set up, different billing requirements are typically in place</a:t>
            </a:r>
          </a:p>
          <a:p>
            <a:r>
              <a:rPr lang="en-US" dirty="0" smtClean="0"/>
              <a:t>OGC handles </a:t>
            </a:r>
            <a:r>
              <a:rPr lang="en-US" b="1" dirty="0" smtClean="0"/>
              <a:t>most types</a:t>
            </a:r>
            <a:r>
              <a:rPr lang="en-US" dirty="0" smtClean="0"/>
              <a:t> of billing and drawdowns </a:t>
            </a:r>
          </a:p>
          <a:p>
            <a:r>
              <a:rPr lang="en-US" dirty="0" smtClean="0"/>
              <a:t>Awards can be cost reimbursable (</a:t>
            </a:r>
            <a:r>
              <a:rPr lang="en-US" b="1" dirty="0" smtClean="0"/>
              <a:t>accrual based</a:t>
            </a:r>
            <a:r>
              <a:rPr lang="en-US" dirty="0" smtClean="0"/>
              <a:t>)</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51</a:t>
            </a:fld>
            <a:endParaRPr lang="en-US"/>
          </a:p>
        </p:txBody>
      </p:sp>
      <p:sp>
        <p:nvSpPr>
          <p:cNvPr id="5" name="Text Placeholder 4"/>
          <p:cNvSpPr>
            <a:spLocks noGrp="1"/>
          </p:cNvSpPr>
          <p:nvPr>
            <p:ph type="body" sz="quarter" idx="13"/>
          </p:nvPr>
        </p:nvSpPr>
        <p:spPr/>
        <p:txBody>
          <a:bodyPr/>
          <a:lstStyle/>
          <a:p>
            <a:r>
              <a:rPr lang="en-US" dirty="0" smtClean="0"/>
              <a:t>Billing, invoicing, and drawdowns</a:t>
            </a:r>
            <a:endParaRPr lang="en-US" dirty="0"/>
          </a:p>
        </p:txBody>
      </p:sp>
    </p:spTree>
    <p:extLst>
      <p:ext uri="{BB962C8B-B14F-4D97-AF65-F5344CB8AC3E}">
        <p14:creationId xmlns:p14="http://schemas.microsoft.com/office/powerpoint/2010/main" val="13659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 Drawdowns	</a:t>
            </a:r>
            <a:endParaRPr lang="en-US" dirty="0"/>
          </a:p>
        </p:txBody>
      </p:sp>
      <p:sp>
        <p:nvSpPr>
          <p:cNvPr id="3" name="Content Placeholder 2"/>
          <p:cNvSpPr>
            <a:spLocks noGrp="1"/>
          </p:cNvSpPr>
          <p:nvPr>
            <p:ph idx="1"/>
          </p:nvPr>
        </p:nvSpPr>
        <p:spPr/>
        <p:txBody>
          <a:bodyPr/>
          <a:lstStyle/>
          <a:p>
            <a:r>
              <a:rPr lang="en-US" dirty="0" smtClean="0"/>
              <a:t>For major federal sponsors (NIH and NSF), OGC staff draw funds directly from sponsor, through online systems.</a:t>
            </a:r>
          </a:p>
          <a:p>
            <a:r>
              <a:rPr lang="en-US" dirty="0" smtClean="0"/>
              <a:t>The funds must be drawn down to exactly match billing period expenses. This process is typically conducted monthly.  </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52</a:t>
            </a:fld>
            <a:endParaRPr lang="en-US"/>
          </a:p>
        </p:txBody>
      </p:sp>
      <p:sp>
        <p:nvSpPr>
          <p:cNvPr id="5" name="Text Placeholder 4"/>
          <p:cNvSpPr>
            <a:spLocks noGrp="1"/>
          </p:cNvSpPr>
          <p:nvPr>
            <p:ph type="body" sz="quarter" idx="13"/>
          </p:nvPr>
        </p:nvSpPr>
        <p:spPr/>
        <p:txBody>
          <a:bodyPr/>
          <a:lstStyle/>
          <a:p>
            <a:r>
              <a:rPr lang="en-US" dirty="0" smtClean="0"/>
              <a:t>Billing Invoicing and Drawdowns </a:t>
            </a:r>
            <a:endParaRPr lang="en-US" dirty="0"/>
          </a:p>
        </p:txBody>
      </p:sp>
    </p:spTree>
    <p:extLst>
      <p:ext uri="{BB962C8B-B14F-4D97-AF65-F5344CB8AC3E}">
        <p14:creationId xmlns:p14="http://schemas.microsoft.com/office/powerpoint/2010/main" val="1054956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Types</a:t>
            </a:r>
            <a:endParaRPr lang="en-US" dirty="0"/>
          </a:p>
        </p:txBody>
      </p:sp>
      <p:sp>
        <p:nvSpPr>
          <p:cNvPr id="3" name="Content Placeholder 2"/>
          <p:cNvSpPr>
            <a:spLocks noGrp="1"/>
          </p:cNvSpPr>
          <p:nvPr>
            <p:ph idx="1"/>
          </p:nvPr>
        </p:nvSpPr>
        <p:spPr/>
        <p:txBody>
          <a:bodyPr/>
          <a:lstStyle/>
          <a:p>
            <a:r>
              <a:rPr lang="en-US" dirty="0" smtClean="0"/>
              <a:t>CR – Cost Reimbursable </a:t>
            </a:r>
          </a:p>
          <a:p>
            <a:r>
              <a:rPr lang="en-US" dirty="0" smtClean="0"/>
              <a:t>LC – Letter of Credit</a:t>
            </a:r>
          </a:p>
          <a:p>
            <a:r>
              <a:rPr lang="en-US" dirty="0" smtClean="0"/>
              <a:t>IB – Installment Based</a:t>
            </a:r>
          </a:p>
          <a:p>
            <a:r>
              <a:rPr lang="en-US" dirty="0" smtClean="0"/>
              <a:t>FR – Fixed Rate</a:t>
            </a:r>
          </a:p>
          <a:p>
            <a:pPr lvl="1"/>
            <a:r>
              <a:rPr lang="en-US" dirty="0" smtClean="0"/>
              <a:t>You will see these billing types listed on m-Fin reports in the </a:t>
            </a:r>
            <a:r>
              <a:rPr lang="en-US" smtClean="0"/>
              <a:t>report header</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53</a:t>
            </a:fld>
            <a:endParaRPr lang="en-US"/>
          </a:p>
        </p:txBody>
      </p:sp>
      <p:sp>
        <p:nvSpPr>
          <p:cNvPr id="5" name="Text Placeholder 4"/>
          <p:cNvSpPr>
            <a:spLocks noGrp="1"/>
          </p:cNvSpPr>
          <p:nvPr>
            <p:ph type="body" sz="quarter" idx="13"/>
          </p:nvPr>
        </p:nvSpPr>
        <p:spPr/>
        <p:txBody>
          <a:bodyPr/>
          <a:lstStyle/>
          <a:p>
            <a:r>
              <a:rPr lang="en-US" dirty="0" smtClean="0"/>
              <a:t>Billing, invoicing, and drawdowns</a:t>
            </a:r>
            <a:endParaRPr lang="en-US" dirty="0"/>
          </a:p>
        </p:txBody>
      </p:sp>
    </p:spTree>
    <p:extLst>
      <p:ext uri="{BB962C8B-B14F-4D97-AF65-F5344CB8AC3E}">
        <p14:creationId xmlns:p14="http://schemas.microsoft.com/office/powerpoint/2010/main" val="450890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Cost Reimbursable Billing: </a:t>
            </a:r>
            <a:r>
              <a:rPr lang="en-US" sz="3200" b="1" dirty="0" smtClean="0"/>
              <a:t>OGC Invoiced</a:t>
            </a:r>
            <a:endParaRPr lang="en-US" sz="3200" b="1" dirty="0"/>
          </a:p>
        </p:txBody>
      </p:sp>
      <p:sp>
        <p:nvSpPr>
          <p:cNvPr id="3" name="Content Placeholder 2"/>
          <p:cNvSpPr>
            <a:spLocks noGrp="1"/>
          </p:cNvSpPr>
          <p:nvPr>
            <p:ph idx="1"/>
          </p:nvPr>
        </p:nvSpPr>
        <p:spPr/>
        <p:txBody>
          <a:bodyPr/>
          <a:lstStyle/>
          <a:p>
            <a:r>
              <a:rPr lang="en-US" dirty="0" smtClean="0"/>
              <a:t>Most other projects are billed by OGC directly (on schedule established by sponsor, typically monthly)</a:t>
            </a:r>
          </a:p>
          <a:p>
            <a:r>
              <a:rPr lang="en-US" dirty="0" smtClean="0"/>
              <a:t>OGC creates an invoice based on expenses posted to </a:t>
            </a:r>
            <a:r>
              <a:rPr lang="en-US" dirty="0" err="1" smtClean="0"/>
              <a:t>speedtype</a:t>
            </a:r>
            <a:r>
              <a:rPr lang="en-US" dirty="0" smtClean="0"/>
              <a:t> during the billing period and sends the invoice directly to the sponsor</a:t>
            </a:r>
          </a:p>
          <a:p>
            <a:r>
              <a:rPr lang="en-US" dirty="0" smtClean="0"/>
              <a:t>Sponsor will remit payment to OGC per the terms and conditions of award (usually within 30 days)</a:t>
            </a:r>
          </a:p>
          <a:p>
            <a:pPr lvl="1"/>
            <a:r>
              <a:rPr lang="en-US" b="1" dirty="0" smtClean="0"/>
              <a:t>Important to manage invoices, particularly as projects approach closeout to prevent cash deficits!</a:t>
            </a:r>
            <a:endParaRPr lang="en-US" b="1"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54</a:t>
            </a:fld>
            <a:endParaRPr lang="en-US"/>
          </a:p>
        </p:txBody>
      </p:sp>
      <p:sp>
        <p:nvSpPr>
          <p:cNvPr id="5" name="Text Placeholder 4"/>
          <p:cNvSpPr>
            <a:spLocks noGrp="1"/>
          </p:cNvSpPr>
          <p:nvPr>
            <p:ph type="body" sz="quarter" idx="13"/>
          </p:nvPr>
        </p:nvSpPr>
        <p:spPr/>
        <p:txBody>
          <a:bodyPr/>
          <a:lstStyle/>
          <a:p>
            <a:r>
              <a:rPr lang="en-US" dirty="0" smtClean="0"/>
              <a:t>Billing, invoicing, and Drawdowns</a:t>
            </a:r>
            <a:endParaRPr lang="en-US" dirty="0"/>
          </a:p>
        </p:txBody>
      </p:sp>
    </p:spTree>
    <p:extLst>
      <p:ext uri="{BB962C8B-B14F-4D97-AF65-F5344CB8AC3E}">
        <p14:creationId xmlns:p14="http://schemas.microsoft.com/office/powerpoint/2010/main" val="3149771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Cost Reimbursable Billing: </a:t>
            </a:r>
            <a:r>
              <a:rPr lang="en-US" sz="2800" b="1" dirty="0" smtClean="0"/>
              <a:t>Department Invoiced </a:t>
            </a:r>
            <a:endParaRPr lang="en-US" sz="2800" b="1" dirty="0"/>
          </a:p>
        </p:txBody>
      </p:sp>
      <p:sp>
        <p:nvSpPr>
          <p:cNvPr id="3" name="Content Placeholder 2"/>
          <p:cNvSpPr>
            <a:spLocks noGrp="1"/>
          </p:cNvSpPr>
          <p:nvPr>
            <p:ph idx="1"/>
          </p:nvPr>
        </p:nvSpPr>
        <p:spPr/>
        <p:txBody>
          <a:bodyPr/>
          <a:lstStyle/>
          <a:p>
            <a:r>
              <a:rPr lang="en-US" sz="2000" dirty="0" smtClean="0"/>
              <a:t>Sometimes departments will bill sponsors directly; however department still needs to send a copy of invoices to OGC!</a:t>
            </a:r>
          </a:p>
          <a:p>
            <a:r>
              <a:rPr lang="en-US" sz="2000" dirty="0" smtClean="0"/>
              <a:t>This is typically necessary for unusual payment schedules or if deliverables are required for sponsor to issue payment</a:t>
            </a:r>
          </a:p>
          <a:p>
            <a:r>
              <a:rPr lang="en-US" sz="2000" dirty="0" smtClean="0"/>
              <a:t>Be sure to track this closely and manage invoice payment</a:t>
            </a:r>
          </a:p>
          <a:p>
            <a:r>
              <a:rPr lang="en-US" sz="2000" dirty="0" smtClean="0"/>
              <a:t>Payments should still be remitted to OGC</a:t>
            </a:r>
          </a:p>
          <a:p>
            <a:r>
              <a:rPr lang="en-US" sz="2000" dirty="0" smtClean="0"/>
              <a:t>If checks are received by department, ensure they are sent to the proper person and OGC and tracked in project files</a:t>
            </a:r>
          </a:p>
          <a:p>
            <a:r>
              <a:rPr lang="en-US" sz="2000" dirty="0" smtClean="0"/>
              <a:t>*Occasionally the department will invoice for installment based billing (next!)</a:t>
            </a:r>
            <a:endParaRPr lang="en-US" sz="2000"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55</a:t>
            </a:fld>
            <a:endParaRPr lang="en-US"/>
          </a:p>
        </p:txBody>
      </p:sp>
      <p:sp>
        <p:nvSpPr>
          <p:cNvPr id="5" name="Text Placeholder 4"/>
          <p:cNvSpPr>
            <a:spLocks noGrp="1"/>
          </p:cNvSpPr>
          <p:nvPr>
            <p:ph type="body" sz="quarter" idx="13"/>
          </p:nvPr>
        </p:nvSpPr>
        <p:spPr/>
        <p:txBody>
          <a:bodyPr/>
          <a:lstStyle/>
          <a:p>
            <a:r>
              <a:rPr lang="en-US" dirty="0" smtClean="0"/>
              <a:t>Billing, invoicing, and drawdowns</a:t>
            </a:r>
            <a:endParaRPr lang="en-US" dirty="0"/>
          </a:p>
        </p:txBody>
      </p:sp>
    </p:spTree>
    <p:extLst>
      <p:ext uri="{BB962C8B-B14F-4D97-AF65-F5344CB8AC3E}">
        <p14:creationId xmlns:p14="http://schemas.microsoft.com/office/powerpoint/2010/main" val="1529379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Based Billing</a:t>
            </a:r>
            <a:endParaRPr lang="en-US" dirty="0"/>
          </a:p>
        </p:txBody>
      </p:sp>
      <p:sp>
        <p:nvSpPr>
          <p:cNvPr id="3" name="Content Placeholder 2"/>
          <p:cNvSpPr>
            <a:spLocks noGrp="1"/>
          </p:cNvSpPr>
          <p:nvPr>
            <p:ph idx="1"/>
          </p:nvPr>
        </p:nvSpPr>
        <p:spPr/>
        <p:txBody>
          <a:bodyPr/>
          <a:lstStyle/>
          <a:p>
            <a:r>
              <a:rPr lang="en-US" dirty="0" smtClean="0"/>
              <a:t>Occasionally projects are paid up front or on a deliverable schedule.</a:t>
            </a:r>
          </a:p>
          <a:p>
            <a:r>
              <a:rPr lang="en-US" dirty="0" smtClean="0"/>
              <a:t>This may or may not require an invoice, but typically invoices if necessary are less detailed (do not include expense information)</a:t>
            </a:r>
          </a:p>
          <a:p>
            <a:r>
              <a:rPr lang="en-US" dirty="0" smtClean="0"/>
              <a:t>Sponsor may still require financial reports or other deliverables</a:t>
            </a:r>
          </a:p>
          <a:p>
            <a:r>
              <a:rPr lang="en-US" dirty="0" smtClean="0"/>
              <a:t>Residual/unspent cash on projects at end date may need to be returned to sponsor (dependent on policies)</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56</a:t>
            </a:fld>
            <a:endParaRPr lang="en-US"/>
          </a:p>
        </p:txBody>
      </p:sp>
      <p:sp>
        <p:nvSpPr>
          <p:cNvPr id="5" name="Text Placeholder 4"/>
          <p:cNvSpPr>
            <a:spLocks noGrp="1"/>
          </p:cNvSpPr>
          <p:nvPr>
            <p:ph type="body" sz="quarter" idx="13"/>
          </p:nvPr>
        </p:nvSpPr>
        <p:spPr/>
        <p:txBody>
          <a:bodyPr/>
          <a:lstStyle/>
          <a:p>
            <a:r>
              <a:rPr lang="en-US" dirty="0" smtClean="0"/>
              <a:t>Billing, invoicing, and Drawdowns</a:t>
            </a:r>
            <a:endParaRPr lang="en-US" dirty="0"/>
          </a:p>
        </p:txBody>
      </p:sp>
    </p:spTree>
    <p:extLst>
      <p:ext uri="{BB962C8B-B14F-4D97-AF65-F5344CB8AC3E}">
        <p14:creationId xmlns:p14="http://schemas.microsoft.com/office/powerpoint/2010/main" val="956904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Managing Cash</a:t>
            </a:r>
            <a:endParaRPr lang="en-US" dirty="0"/>
          </a:p>
        </p:txBody>
      </p:sp>
      <p:sp>
        <p:nvSpPr>
          <p:cNvPr id="3" name="Content Placeholder 2"/>
          <p:cNvSpPr>
            <a:spLocks noGrp="1"/>
          </p:cNvSpPr>
          <p:nvPr>
            <p:ph idx="1"/>
          </p:nvPr>
        </p:nvSpPr>
        <p:spPr/>
        <p:txBody>
          <a:bodyPr/>
          <a:lstStyle/>
          <a:p>
            <a:r>
              <a:rPr lang="en-US" dirty="0" smtClean="0"/>
              <a:t>PeopleSoft Queries</a:t>
            </a:r>
          </a:p>
          <a:p>
            <a:pPr lvl="1"/>
            <a:r>
              <a:rPr lang="en-US" dirty="0" smtClean="0"/>
              <a:t>BILLING_INQUIRY_BY_PROJECT</a:t>
            </a:r>
          </a:p>
          <a:p>
            <a:pPr lvl="1"/>
            <a:r>
              <a:rPr lang="en-US" dirty="0" smtClean="0"/>
              <a:t>UCD_AR_OA_HOLDINGS</a:t>
            </a:r>
          </a:p>
          <a:p>
            <a:r>
              <a:rPr lang="en-US" dirty="0" smtClean="0"/>
              <a:t>CU-Data Reports</a:t>
            </a:r>
          </a:p>
          <a:p>
            <a:pPr lvl="1"/>
            <a:r>
              <a:rPr lang="en-US" dirty="0"/>
              <a:t>m-Fin Payments Received</a:t>
            </a:r>
          </a:p>
          <a:p>
            <a:pPr lvl="1"/>
            <a:r>
              <a:rPr lang="en-US" dirty="0"/>
              <a:t>m-Fin Receivables Activity</a:t>
            </a:r>
          </a:p>
          <a:p>
            <a:pPr lvl="1"/>
            <a:r>
              <a:rPr lang="en-US" dirty="0"/>
              <a:t>m-Fin Financial Detail (asset/cash account code ranges)</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57</a:t>
            </a:fld>
            <a:endParaRPr lang="en-US"/>
          </a:p>
        </p:txBody>
      </p:sp>
      <p:sp>
        <p:nvSpPr>
          <p:cNvPr id="5" name="Text Placeholder 4"/>
          <p:cNvSpPr>
            <a:spLocks noGrp="1"/>
          </p:cNvSpPr>
          <p:nvPr>
            <p:ph type="body" sz="quarter" idx="13"/>
          </p:nvPr>
        </p:nvSpPr>
        <p:spPr/>
        <p:txBody>
          <a:bodyPr/>
          <a:lstStyle/>
          <a:p>
            <a:r>
              <a:rPr lang="en-US" dirty="0" smtClean="0"/>
              <a:t>Billing, invoicing, and Drawdowns</a:t>
            </a:r>
            <a:endParaRPr lang="en-US" dirty="0"/>
          </a:p>
        </p:txBody>
      </p:sp>
    </p:spTree>
    <p:extLst>
      <p:ext uri="{BB962C8B-B14F-4D97-AF65-F5344CB8AC3E}">
        <p14:creationId xmlns:p14="http://schemas.microsoft.com/office/powerpoint/2010/main" val="993410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Subcontracts and </a:t>
            </a:r>
            <a:r>
              <a:rPr lang="en-US" sz="3200" dirty="0" err="1" smtClean="0"/>
              <a:t>Subrecipient</a:t>
            </a:r>
            <a:r>
              <a:rPr lang="en-US" sz="3200" dirty="0" smtClean="0"/>
              <a:t> Monitoring</a:t>
            </a:r>
            <a:endParaRPr lang="en-US" sz="3200" dirty="0"/>
          </a:p>
        </p:txBody>
      </p:sp>
      <p:sp>
        <p:nvSpPr>
          <p:cNvPr id="3" name="Content Placeholder 2"/>
          <p:cNvSpPr>
            <a:spLocks noGrp="1"/>
          </p:cNvSpPr>
          <p:nvPr>
            <p:ph idx="1"/>
          </p:nvPr>
        </p:nvSpPr>
        <p:spPr/>
        <p:txBody>
          <a:bodyPr/>
          <a:lstStyle/>
          <a:p>
            <a:r>
              <a:rPr lang="en-US" dirty="0" smtClean="0"/>
              <a:t>Why </a:t>
            </a:r>
            <a:r>
              <a:rPr lang="en-US" dirty="0" err="1" smtClean="0"/>
              <a:t>subrecipient</a:t>
            </a:r>
            <a:r>
              <a:rPr lang="en-US" dirty="0" smtClean="0"/>
              <a:t> monitoring is necessary</a:t>
            </a:r>
          </a:p>
          <a:p>
            <a:r>
              <a:rPr lang="en-US" dirty="0" smtClean="0"/>
              <a:t>Examples of </a:t>
            </a:r>
            <a:r>
              <a:rPr lang="en-US" dirty="0" err="1" smtClean="0"/>
              <a:t>Subrecipient</a:t>
            </a:r>
            <a:r>
              <a:rPr lang="en-US" dirty="0" smtClean="0"/>
              <a:t> Monitoring </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58</a:t>
            </a:fld>
            <a:endParaRPr lang="en-US"/>
          </a:p>
        </p:txBody>
      </p:sp>
      <p:sp>
        <p:nvSpPr>
          <p:cNvPr id="5" name="Text Placeholder 4"/>
          <p:cNvSpPr>
            <a:spLocks noGrp="1"/>
          </p:cNvSpPr>
          <p:nvPr>
            <p:ph type="body" sz="quarter" idx="13"/>
          </p:nvPr>
        </p:nvSpPr>
        <p:spPr/>
        <p:txBody>
          <a:bodyPr/>
          <a:lstStyle/>
          <a:p>
            <a:r>
              <a:rPr lang="en-US" dirty="0" smtClean="0"/>
              <a:t>Advanced post award	</a:t>
            </a:r>
            <a:endParaRPr lang="en-US" dirty="0"/>
          </a:p>
        </p:txBody>
      </p:sp>
    </p:spTree>
    <p:extLst>
      <p:ext uri="{BB962C8B-B14F-4D97-AF65-F5344CB8AC3E}">
        <p14:creationId xmlns:p14="http://schemas.microsoft.com/office/powerpoint/2010/main" val="749171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monitoring is necessary?</a:t>
            </a:r>
            <a:endParaRPr lang="en-US" sz="3200" dirty="0"/>
          </a:p>
        </p:txBody>
      </p:sp>
      <p:sp>
        <p:nvSpPr>
          <p:cNvPr id="3" name="Content Placeholder 2"/>
          <p:cNvSpPr>
            <a:spLocks noGrp="1"/>
          </p:cNvSpPr>
          <p:nvPr>
            <p:ph idx="1"/>
          </p:nvPr>
        </p:nvSpPr>
        <p:spPr/>
        <p:txBody>
          <a:bodyPr/>
          <a:lstStyle/>
          <a:p>
            <a:r>
              <a:rPr lang="en-US" dirty="0" smtClean="0"/>
              <a:t>As the pass through entity for funding, we are responsible for ensuring sponsor policies are being met at subcontract sites</a:t>
            </a:r>
          </a:p>
          <a:p>
            <a:r>
              <a:rPr lang="en-US" dirty="0" smtClean="0"/>
              <a:t>To do this, close review of </a:t>
            </a:r>
            <a:r>
              <a:rPr lang="en-US" dirty="0" err="1" smtClean="0"/>
              <a:t>subrecipient</a:t>
            </a:r>
            <a:r>
              <a:rPr lang="en-US" dirty="0" smtClean="0"/>
              <a:t> invoices and tracking of </a:t>
            </a:r>
            <a:r>
              <a:rPr lang="en-US" dirty="0" err="1" smtClean="0"/>
              <a:t>subrecipient</a:t>
            </a:r>
            <a:r>
              <a:rPr lang="en-US" dirty="0" smtClean="0"/>
              <a:t> progress is necessary </a:t>
            </a:r>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pPr/>
              <a:t>59</a:t>
            </a:fld>
            <a:endParaRPr lang="en-US"/>
          </a:p>
        </p:txBody>
      </p:sp>
      <p:sp>
        <p:nvSpPr>
          <p:cNvPr id="5" name="Text Placeholder 4"/>
          <p:cNvSpPr>
            <a:spLocks noGrp="1"/>
          </p:cNvSpPr>
          <p:nvPr>
            <p:ph type="body" sz="quarter" idx="13"/>
          </p:nvPr>
        </p:nvSpPr>
        <p:spPr/>
        <p:txBody>
          <a:bodyPr/>
          <a:lstStyle/>
          <a:p>
            <a:r>
              <a:rPr lang="en-US" dirty="0" smtClean="0"/>
              <a:t>Subcontracts and </a:t>
            </a:r>
            <a:r>
              <a:rPr lang="en-US" dirty="0" err="1" smtClean="0"/>
              <a:t>Subrecipient</a:t>
            </a:r>
            <a:r>
              <a:rPr lang="en-US" dirty="0" smtClean="0"/>
              <a:t> monitoring</a:t>
            </a:r>
            <a:endParaRPr lang="en-US" dirty="0"/>
          </a:p>
        </p:txBody>
      </p:sp>
    </p:spTree>
    <p:extLst>
      <p:ext uri="{BB962C8B-B14F-4D97-AF65-F5344CB8AC3E}">
        <p14:creationId xmlns:p14="http://schemas.microsoft.com/office/powerpoint/2010/main" val="133032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Procurement </a:t>
            </a:r>
          </a:p>
        </p:txBody>
      </p:sp>
      <p:sp>
        <p:nvSpPr>
          <p:cNvPr id="3" name="Content Placeholder 2"/>
          <p:cNvSpPr>
            <a:spLocks noGrp="1"/>
          </p:cNvSpPr>
          <p:nvPr>
            <p:ph idx="1"/>
          </p:nvPr>
        </p:nvSpPr>
        <p:spPr>
          <a:xfrm>
            <a:off x="152400" y="1270000"/>
            <a:ext cx="8686800" cy="4127500"/>
          </a:xfrm>
        </p:spPr>
        <p:txBody>
          <a:bodyPr>
            <a:normAutofit/>
          </a:bodyPr>
          <a:lstStyle/>
          <a:p>
            <a:r>
              <a:rPr lang="en-US" dirty="0"/>
              <a:t>MarketPlace &amp; Concur Systems</a:t>
            </a:r>
          </a:p>
          <a:p>
            <a:pPr lvl="1"/>
            <a:r>
              <a:rPr lang="en-US" dirty="0"/>
              <a:t>Ensure accurate allocation of supplies for projects</a:t>
            </a:r>
          </a:p>
          <a:p>
            <a:pPr lvl="1"/>
            <a:r>
              <a:rPr lang="en-US" dirty="0"/>
              <a:t>Standardize naming conventions in Concur PCard expense reports</a:t>
            </a:r>
          </a:p>
          <a:p>
            <a:pPr lvl="2"/>
            <a:r>
              <a:rPr lang="en-US" dirty="0"/>
              <a:t>Business Purpose = GL Item Detail </a:t>
            </a:r>
          </a:p>
          <a:p>
            <a:r>
              <a:rPr lang="en-US" dirty="0"/>
              <a:t>Allocation Methodology</a:t>
            </a:r>
          </a:p>
          <a:p>
            <a:pPr lvl="1"/>
            <a:r>
              <a:rPr lang="en-US" dirty="0"/>
              <a:t>Multiple Projects in Lab</a:t>
            </a:r>
          </a:p>
          <a:p>
            <a:pPr lvl="2"/>
            <a:r>
              <a:rPr lang="en-US" dirty="0"/>
              <a:t>NIH GPS Section 7.6 states “In general, a cost that benefits two or more projects or activities in proportions that can be determined without undue effort or cost should be allocated to the projects on the basis of the proportional benefit.”</a:t>
            </a:r>
          </a:p>
        </p:txBody>
      </p:sp>
    </p:spTree>
    <p:extLst>
      <p:ext uri="{BB962C8B-B14F-4D97-AF65-F5344CB8AC3E}">
        <p14:creationId xmlns:p14="http://schemas.microsoft.com/office/powerpoint/2010/main" val="1258464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Subrecipient</a:t>
            </a:r>
            <a:r>
              <a:rPr lang="en-US" dirty="0" smtClean="0"/>
              <a:t> Monitoring</a:t>
            </a:r>
            <a:endParaRPr lang="en-US" dirty="0"/>
          </a:p>
        </p:txBody>
      </p:sp>
      <p:sp>
        <p:nvSpPr>
          <p:cNvPr id="3" name="Content Placeholder 2"/>
          <p:cNvSpPr>
            <a:spLocks noGrp="1"/>
          </p:cNvSpPr>
          <p:nvPr>
            <p:ph idx="1"/>
          </p:nvPr>
        </p:nvSpPr>
        <p:spPr/>
        <p:txBody>
          <a:bodyPr/>
          <a:lstStyle/>
          <a:p>
            <a:r>
              <a:rPr lang="en-US" sz="2000" dirty="0" smtClean="0"/>
              <a:t>Keeping contact logs of communication with </a:t>
            </a:r>
            <a:r>
              <a:rPr lang="en-US" sz="2000" dirty="0" err="1" smtClean="0"/>
              <a:t>subrecipient</a:t>
            </a:r>
            <a:r>
              <a:rPr lang="en-US" sz="2000" dirty="0" smtClean="0"/>
              <a:t> site\</a:t>
            </a:r>
          </a:p>
          <a:p>
            <a:pPr lvl="1"/>
            <a:r>
              <a:rPr lang="en-US" sz="1400" dirty="0" smtClean="0"/>
              <a:t>Recommended that the PI do this </a:t>
            </a:r>
          </a:p>
          <a:p>
            <a:r>
              <a:rPr lang="en-US" sz="2000" dirty="0" smtClean="0"/>
              <a:t>Review invoices for unallowable expenses, unexplained variances in monthly invoice totals</a:t>
            </a:r>
          </a:p>
          <a:p>
            <a:r>
              <a:rPr lang="en-US" sz="2000" dirty="0" smtClean="0"/>
              <a:t>Ensure invoices are sent to PI or project staff (rather than directly to AP Invoice)</a:t>
            </a:r>
          </a:p>
          <a:p>
            <a:r>
              <a:rPr lang="en-US" sz="2000" dirty="0" smtClean="0"/>
              <a:t>Ensure PI or other fiscal staff who overview subcontract progress approve invoices before payment is issued</a:t>
            </a:r>
          </a:p>
          <a:p>
            <a:r>
              <a:rPr lang="en-US" sz="2000" dirty="0" smtClean="0"/>
              <a:t>Ask subcontractors to report effort, other research progress as necessary</a:t>
            </a:r>
          </a:p>
        </p:txBody>
      </p:sp>
      <p:sp>
        <p:nvSpPr>
          <p:cNvPr id="4" name="Slide Number Placeholder 3"/>
          <p:cNvSpPr>
            <a:spLocks noGrp="1"/>
          </p:cNvSpPr>
          <p:nvPr>
            <p:ph type="sldNum" sz="quarter" idx="11"/>
          </p:nvPr>
        </p:nvSpPr>
        <p:spPr/>
        <p:txBody>
          <a:bodyPr/>
          <a:lstStyle/>
          <a:p>
            <a:fld id="{9708802B-CECE-C644-A6A3-3C9AAC922203}" type="slidenum">
              <a:rPr lang="en-US" smtClean="0"/>
              <a:pPr/>
              <a:t>60</a:t>
            </a:fld>
            <a:endParaRPr lang="en-US"/>
          </a:p>
        </p:txBody>
      </p:sp>
      <p:sp>
        <p:nvSpPr>
          <p:cNvPr id="5" name="Text Placeholder 4"/>
          <p:cNvSpPr>
            <a:spLocks noGrp="1"/>
          </p:cNvSpPr>
          <p:nvPr>
            <p:ph type="body" sz="quarter" idx="13"/>
          </p:nvPr>
        </p:nvSpPr>
        <p:spPr/>
        <p:txBody>
          <a:bodyPr/>
          <a:lstStyle/>
          <a:p>
            <a:r>
              <a:rPr lang="en-US" dirty="0" smtClean="0"/>
              <a:t>Subcontracts and </a:t>
            </a:r>
            <a:r>
              <a:rPr lang="en-US" dirty="0" err="1" smtClean="0"/>
              <a:t>subrecipient</a:t>
            </a:r>
            <a:r>
              <a:rPr lang="en-US" dirty="0" smtClean="0"/>
              <a:t> monitoring</a:t>
            </a:r>
            <a:endParaRPr lang="en-US" dirty="0"/>
          </a:p>
        </p:txBody>
      </p:sp>
    </p:spTree>
    <p:extLst>
      <p:ext uri="{BB962C8B-B14F-4D97-AF65-F5344CB8AC3E}">
        <p14:creationId xmlns:p14="http://schemas.microsoft.com/office/powerpoint/2010/main" val="2217570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08802B-CECE-C644-A6A3-3C9AAC922203}" type="slidenum">
              <a:rPr lang="en-US" smtClean="0"/>
              <a:pPr/>
              <a:t>61</a:t>
            </a:fld>
            <a:endParaRPr lang="en-US"/>
          </a:p>
        </p:txBody>
      </p:sp>
      <p:sp>
        <p:nvSpPr>
          <p:cNvPr id="6" name="Title 5"/>
          <p:cNvSpPr>
            <a:spLocks noGrp="1"/>
          </p:cNvSpPr>
          <p:nvPr>
            <p:ph type="title" idx="4294967295"/>
          </p:nvPr>
        </p:nvSpPr>
        <p:spPr>
          <a:xfrm>
            <a:off x="0" y="563563"/>
            <a:ext cx="9144000" cy="3833812"/>
          </a:xfrm>
        </p:spPr>
        <p:txBody>
          <a:bodyPr/>
          <a:lstStyle/>
          <a:p>
            <a:pPr algn="ctr"/>
            <a:r>
              <a:rPr lang="en-US" dirty="0" smtClean="0"/>
              <a:t/>
            </a:r>
            <a:br>
              <a:rPr lang="en-US" dirty="0" smtClean="0"/>
            </a:br>
            <a:r>
              <a:rPr lang="en-US" dirty="0"/>
              <a:t/>
            </a:r>
            <a:br>
              <a:rPr lang="en-US" dirty="0"/>
            </a:br>
            <a:r>
              <a:rPr lang="en-US" dirty="0" smtClean="0"/>
              <a:t>Questions?</a:t>
            </a:r>
            <a:endParaRPr lang="en-US" dirty="0"/>
          </a:p>
        </p:txBody>
      </p:sp>
    </p:spTree>
    <p:extLst>
      <p:ext uri="{BB962C8B-B14F-4D97-AF65-F5344CB8AC3E}">
        <p14:creationId xmlns:p14="http://schemas.microsoft.com/office/powerpoint/2010/main" val="2999222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prstGeom prst="rect">
            <a:avLst/>
          </a:prstGeom>
        </p:spPr>
        <p:txBody>
          <a:bodyPr vert="horz" wrap="square" lIns="76200" tIns="38100" rIns="76200" bIns="38100" numCol="1" rtlCol="0" anchor="ctr" anchorCtr="0" compatLnSpc="1">
            <a:prstTxWarp prst="textNoShape">
              <a:avLst/>
            </a:prstTxWarp>
            <a:normAutofit fontScale="90000"/>
          </a:bodyPr>
          <a:lstStyle>
            <a:lvl1pPr algn="l" defTabSz="914400" rtl="0" eaLnBrk="1" latinLnBrk="0" hangingPunct="1">
              <a:lnSpc>
                <a:spcPct val="85000"/>
              </a:lnSpc>
              <a:spcBef>
                <a:spcPct val="0"/>
              </a:spcBef>
              <a:buNone/>
              <a:defRPr sz="7200" b="1" kern="1200" cap="none" baseline="0">
                <a:blipFill dpi="0" rotWithShape="1">
                  <a:blip r:embed="rId3"/>
                  <a:srcRect/>
                  <a:tile tx="6350" ty="-127000" sx="65000" sy="64000" flip="none" algn="tl"/>
                </a:blipFill>
                <a:latin typeface="+mj-lt"/>
                <a:ea typeface="+mj-ea"/>
                <a:cs typeface="+mj-cs"/>
              </a:defRPr>
            </a:lvl1pPr>
          </a:lstStyle>
          <a:p>
            <a:pPr algn="ctr" defTabSz="761970" fontAlgn="auto">
              <a:spcAft>
                <a:spcPts val="0"/>
              </a:spcAft>
              <a:defRPr/>
            </a:pPr>
            <a:r>
              <a:rPr lang="en-US" altLang="en-US" sz="6000" b="0" dirty="0">
                <a:solidFill>
                  <a:schemeClr val="accent2"/>
                </a:solidFill>
                <a:latin typeface="Trebuchet MS" panose="020B0603020202020204" pitchFamily="34" charset="0"/>
              </a:rPr>
              <a:t/>
            </a:r>
            <a:br>
              <a:rPr lang="en-US" altLang="en-US" sz="6000" b="0" dirty="0">
                <a:solidFill>
                  <a:schemeClr val="accent2"/>
                </a:solidFill>
                <a:latin typeface="Trebuchet MS" panose="020B0603020202020204" pitchFamily="34" charset="0"/>
              </a:rPr>
            </a:br>
            <a:r>
              <a:rPr lang="en-US" altLang="en-US" sz="6000" b="0" dirty="0" smtClean="0">
                <a:solidFill>
                  <a:schemeClr val="accent2"/>
                </a:solidFill>
                <a:latin typeface="Trebuchet MS" panose="020B0603020202020204" pitchFamily="34" charset="0"/>
              </a:rPr>
              <a:t>Advanced Post Award</a:t>
            </a:r>
            <a:endParaRPr lang="en-US" altLang="en-US" sz="6000" b="0" dirty="0">
              <a:solidFill>
                <a:schemeClr val="accent2"/>
              </a:solidFill>
              <a:latin typeface="Trebuchet MS" panose="020B0603020202020204" pitchFamily="34" charset="0"/>
            </a:endParaRPr>
          </a:p>
        </p:txBody>
      </p:sp>
      <p:sp>
        <p:nvSpPr>
          <p:cNvPr id="3" name="Subtitle 2"/>
          <p:cNvSpPr>
            <a:spLocks noGrp="1"/>
          </p:cNvSpPr>
          <p:nvPr>
            <p:ph type="subTitle" idx="1"/>
          </p:nvPr>
        </p:nvSpPr>
        <p:spPr>
          <a:xfrm>
            <a:off x="2286000" y="2781300"/>
            <a:ext cx="4572000" cy="1143000"/>
          </a:xfrm>
        </p:spPr>
        <p:txBody>
          <a:bodyPr>
            <a:noAutofit/>
          </a:bodyPr>
          <a:lstStyle/>
          <a:p>
            <a:r>
              <a:rPr lang="en-US" sz="4000" b="1" dirty="0" smtClean="0"/>
              <a:t>Project Closeout  &amp; Reporting</a:t>
            </a:r>
            <a:endParaRPr lang="en-US" sz="4000" b="1" dirty="0"/>
          </a:p>
          <a:p>
            <a:endParaRPr lang="en-US" sz="2000" dirty="0"/>
          </a:p>
          <a:p>
            <a:endParaRPr lang="en-US" sz="2000" dirty="0"/>
          </a:p>
        </p:txBody>
      </p:sp>
    </p:spTree>
    <p:extLst>
      <p:ext uri="{BB962C8B-B14F-4D97-AF65-F5344CB8AC3E}">
        <p14:creationId xmlns:p14="http://schemas.microsoft.com/office/powerpoint/2010/main" val="227516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smtClean="0">
                <a:solidFill>
                  <a:schemeClr val="accent2"/>
                </a:solidFill>
              </a:rPr>
              <a:t>Agenda </a:t>
            </a:r>
            <a:endParaRPr lang="en-US" b="1" dirty="0">
              <a:solidFill>
                <a:schemeClr val="accent2"/>
              </a:solidFill>
            </a:endParaRPr>
          </a:p>
        </p:txBody>
      </p:sp>
      <p:sp>
        <p:nvSpPr>
          <p:cNvPr id="3" name="Content Placeholder 2"/>
          <p:cNvSpPr>
            <a:spLocks noGrp="1"/>
          </p:cNvSpPr>
          <p:nvPr>
            <p:ph idx="1"/>
          </p:nvPr>
        </p:nvSpPr>
        <p:spPr>
          <a:xfrm>
            <a:off x="685800" y="1257300"/>
            <a:ext cx="6096000" cy="3276600"/>
          </a:xfrm>
        </p:spPr>
        <p:txBody>
          <a:bodyPr>
            <a:normAutofit/>
          </a:bodyPr>
          <a:lstStyle/>
          <a:p>
            <a:r>
              <a:rPr lang="en-US" dirty="0"/>
              <a:t>Project Closeout Timeline</a:t>
            </a:r>
          </a:p>
          <a:p>
            <a:r>
              <a:rPr lang="en-US" dirty="0" smtClean="0"/>
              <a:t>Common Sponsor Reporting</a:t>
            </a:r>
          </a:p>
          <a:p>
            <a:r>
              <a:rPr lang="en-US" dirty="0" smtClean="0"/>
              <a:t>Example Reports</a:t>
            </a:r>
          </a:p>
          <a:p>
            <a:r>
              <a:rPr lang="en-US" dirty="0" smtClean="0"/>
              <a:t>Internal Reporting</a:t>
            </a:r>
          </a:p>
          <a:p>
            <a:r>
              <a:rPr lang="en-US" dirty="0" smtClean="0"/>
              <a:t>Audit</a:t>
            </a:r>
          </a:p>
          <a:p>
            <a:r>
              <a:rPr lang="en-US" dirty="0" smtClean="0"/>
              <a:t>Questions</a:t>
            </a:r>
          </a:p>
          <a:p>
            <a:endParaRPr lang="en-US" dirty="0" smtClean="0"/>
          </a:p>
          <a:p>
            <a:endParaRPr lang="en-US" dirty="0" smtClean="0"/>
          </a:p>
        </p:txBody>
      </p:sp>
    </p:spTree>
    <p:extLst>
      <p:ext uri="{BB962C8B-B14F-4D97-AF65-F5344CB8AC3E}">
        <p14:creationId xmlns:p14="http://schemas.microsoft.com/office/powerpoint/2010/main" val="1611648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
            <a:ext cx="8001000" cy="609600"/>
          </a:xfrm>
        </p:spPr>
        <p:txBody>
          <a:bodyPr/>
          <a:lstStyle/>
          <a:p>
            <a:r>
              <a:rPr lang="en-US" b="1" dirty="0" smtClean="0">
                <a:solidFill>
                  <a:schemeClr val="accent2"/>
                </a:solidFill>
              </a:rPr>
              <a:t>Project Closeout Timeline</a:t>
            </a:r>
            <a:r>
              <a:rPr lang="en-US" dirty="0"/>
              <a:t/>
            </a:r>
            <a:br>
              <a:rPr lang="en-US" dirty="0"/>
            </a:br>
            <a:r>
              <a:rPr lang="en-US" b="1" dirty="0" smtClean="0">
                <a:solidFill>
                  <a:schemeClr val="accent2"/>
                </a:solidFill>
              </a:rPr>
              <a:t/>
            </a:r>
            <a:br>
              <a:rPr lang="en-US" b="1" dirty="0" smtClean="0">
                <a:solidFill>
                  <a:schemeClr val="accent2"/>
                </a:solidFill>
              </a:rPr>
            </a:br>
            <a:endParaRPr lang="en-US" b="1" dirty="0">
              <a:solidFill>
                <a:schemeClr val="accent2"/>
              </a:solidFill>
            </a:endParaRPr>
          </a:p>
        </p:txBody>
      </p:sp>
      <p:graphicFrame>
        <p:nvGraphicFramePr>
          <p:cNvPr id="4" name="Content Placeholder 3"/>
          <p:cNvGraphicFramePr>
            <a:graphicFrameLocks noGrp="1"/>
          </p:cNvGraphicFramePr>
          <p:nvPr>
            <p:ph idx="1"/>
            <p:extLst/>
          </p:nvPr>
        </p:nvGraphicFramePr>
        <p:xfrm>
          <a:off x="609600" y="1524000"/>
          <a:ext cx="8001000" cy="323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38786" y="1104900"/>
            <a:ext cx="3742628" cy="461665"/>
          </a:xfrm>
          <a:prstGeom prst="rect">
            <a:avLst/>
          </a:prstGeom>
          <a:noFill/>
        </p:spPr>
        <p:txBody>
          <a:bodyPr wrap="square" rtlCol="0">
            <a:spAutoFit/>
          </a:bodyPr>
          <a:lstStyle/>
          <a:p>
            <a:pPr lvl="0" eaLnBrk="1" hangingPunct="1">
              <a:spcBef>
                <a:spcPts val="1000"/>
              </a:spcBef>
              <a:buClr>
                <a:srgbClr val="B99B49"/>
              </a:buClr>
            </a:pPr>
            <a:r>
              <a:rPr lang="en-US" kern="0" dirty="0" smtClean="0">
                <a:solidFill>
                  <a:prstClr val="black"/>
                </a:solidFill>
                <a:latin typeface="Arial"/>
              </a:rPr>
              <a:t>Prior to Project End Date</a:t>
            </a:r>
            <a:endParaRPr lang="en-US" kern="0" dirty="0">
              <a:solidFill>
                <a:prstClr val="black"/>
              </a:solidFill>
              <a:latin typeface="Arial"/>
            </a:endParaRPr>
          </a:p>
        </p:txBody>
      </p:sp>
    </p:spTree>
    <p:extLst>
      <p:ext uri="{BB962C8B-B14F-4D97-AF65-F5344CB8AC3E}">
        <p14:creationId xmlns:p14="http://schemas.microsoft.com/office/powerpoint/2010/main" val="131178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AB876C3-B056-4CC0-84FA-C1DDC1AA029B}"/>
                                            </p:graphicEl>
                                          </p:spTgt>
                                        </p:tgtEl>
                                        <p:attrNameLst>
                                          <p:attrName>style.visibility</p:attrName>
                                        </p:attrNameLst>
                                      </p:cBhvr>
                                      <p:to>
                                        <p:strVal val="visible"/>
                                      </p:to>
                                    </p:set>
                                    <p:animEffect transition="in" filter="fade">
                                      <p:cBhvr>
                                        <p:cTn id="7" dur="500"/>
                                        <p:tgtEl>
                                          <p:spTgt spid="4">
                                            <p:graphicEl>
                                              <a:dgm id="{8AB876C3-B056-4CC0-84FA-C1DDC1AA02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3760C3C-E702-4AE5-94FF-E3E140165A1B}"/>
                                            </p:graphicEl>
                                          </p:spTgt>
                                        </p:tgtEl>
                                        <p:attrNameLst>
                                          <p:attrName>style.visibility</p:attrName>
                                        </p:attrNameLst>
                                      </p:cBhvr>
                                      <p:to>
                                        <p:strVal val="visible"/>
                                      </p:to>
                                    </p:set>
                                    <p:animEffect transition="in" filter="fade">
                                      <p:cBhvr>
                                        <p:cTn id="12" dur="500"/>
                                        <p:tgtEl>
                                          <p:spTgt spid="4">
                                            <p:graphicEl>
                                              <a:dgm id="{53760C3C-E702-4AE5-94FF-E3E140165A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1F3BA919-3DEF-4B6D-BC6D-7FF54BB3B3FA}"/>
                                            </p:graphicEl>
                                          </p:spTgt>
                                        </p:tgtEl>
                                        <p:attrNameLst>
                                          <p:attrName>style.visibility</p:attrName>
                                        </p:attrNameLst>
                                      </p:cBhvr>
                                      <p:to>
                                        <p:strVal val="visible"/>
                                      </p:to>
                                    </p:set>
                                    <p:animEffect transition="in" filter="fade">
                                      <p:cBhvr>
                                        <p:cTn id="17" dur="500"/>
                                        <p:tgtEl>
                                          <p:spTgt spid="4">
                                            <p:graphicEl>
                                              <a:dgm id="{1F3BA919-3DEF-4B6D-BC6D-7FF54BB3B3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6F053AE-03FB-4D15-89A3-92FAC6B634D7}"/>
                                            </p:graphicEl>
                                          </p:spTgt>
                                        </p:tgtEl>
                                        <p:attrNameLst>
                                          <p:attrName>style.visibility</p:attrName>
                                        </p:attrNameLst>
                                      </p:cBhvr>
                                      <p:to>
                                        <p:strVal val="visible"/>
                                      </p:to>
                                    </p:set>
                                    <p:animEffect transition="in" filter="fade">
                                      <p:cBhvr>
                                        <p:cTn id="22" dur="500"/>
                                        <p:tgtEl>
                                          <p:spTgt spid="4">
                                            <p:graphicEl>
                                              <a:dgm id="{86F053AE-03FB-4D15-89A3-92FAC6B634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30E4D18-1093-49E6-ADB6-F1447585B4D1}"/>
                                            </p:graphicEl>
                                          </p:spTgt>
                                        </p:tgtEl>
                                        <p:attrNameLst>
                                          <p:attrName>style.visibility</p:attrName>
                                        </p:attrNameLst>
                                      </p:cBhvr>
                                      <p:to>
                                        <p:strVal val="visible"/>
                                      </p:to>
                                    </p:set>
                                    <p:animEffect transition="in" filter="fade">
                                      <p:cBhvr>
                                        <p:cTn id="27" dur="500"/>
                                        <p:tgtEl>
                                          <p:spTgt spid="4">
                                            <p:graphicEl>
                                              <a:dgm id="{E30E4D18-1093-49E6-ADB6-F1447585B4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4290"/>
            <a:ext cx="8001000" cy="609600"/>
          </a:xfrm>
        </p:spPr>
        <p:txBody>
          <a:bodyPr/>
          <a:lstStyle/>
          <a:p>
            <a:r>
              <a:rPr lang="en-US" b="1" dirty="0" smtClean="0">
                <a:solidFill>
                  <a:schemeClr val="accent2"/>
                </a:solidFill>
              </a:rPr>
              <a:t>Project Closeout Timeline</a:t>
            </a:r>
            <a:r>
              <a:rPr lang="en-US" dirty="0"/>
              <a:t/>
            </a:r>
            <a:br>
              <a:rPr lang="en-US" dirty="0"/>
            </a:br>
            <a:r>
              <a:rPr lang="en-US" b="1" dirty="0" smtClean="0">
                <a:solidFill>
                  <a:schemeClr val="accent2"/>
                </a:solidFill>
              </a:rPr>
              <a:t/>
            </a:r>
            <a:br>
              <a:rPr lang="en-US" b="1" dirty="0" smtClean="0">
                <a:solidFill>
                  <a:schemeClr val="accent2"/>
                </a:solidFill>
              </a:rPr>
            </a:br>
            <a:endParaRPr lang="en-US" b="1" dirty="0">
              <a:solidFill>
                <a:schemeClr val="accent2"/>
              </a:solidFill>
            </a:endParaRPr>
          </a:p>
        </p:txBody>
      </p:sp>
      <p:graphicFrame>
        <p:nvGraphicFramePr>
          <p:cNvPr id="4" name="Content Placeholder 3"/>
          <p:cNvGraphicFramePr>
            <a:graphicFrameLocks noGrp="1"/>
          </p:cNvGraphicFramePr>
          <p:nvPr>
            <p:ph idx="1"/>
            <p:extLst/>
          </p:nvPr>
        </p:nvGraphicFramePr>
        <p:xfrm>
          <a:off x="609600" y="1524000"/>
          <a:ext cx="8001000" cy="323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92244" y="1123890"/>
            <a:ext cx="3235712" cy="461665"/>
          </a:xfrm>
          <a:prstGeom prst="rect">
            <a:avLst/>
          </a:prstGeom>
          <a:noFill/>
        </p:spPr>
        <p:txBody>
          <a:bodyPr wrap="square" rtlCol="0">
            <a:spAutoFit/>
          </a:bodyPr>
          <a:lstStyle/>
          <a:p>
            <a:pPr lvl="0" eaLnBrk="1" hangingPunct="1">
              <a:spcBef>
                <a:spcPts val="1000"/>
              </a:spcBef>
              <a:buClr>
                <a:srgbClr val="B99B49"/>
              </a:buClr>
            </a:pPr>
            <a:r>
              <a:rPr lang="en-US" kern="0" dirty="0" smtClean="0">
                <a:solidFill>
                  <a:prstClr val="black"/>
                </a:solidFill>
                <a:latin typeface="Arial"/>
              </a:rPr>
              <a:t>After Project End Date</a:t>
            </a:r>
            <a:endParaRPr lang="en-US" kern="0" dirty="0">
              <a:solidFill>
                <a:prstClr val="black"/>
              </a:solidFill>
              <a:latin typeface="Arial"/>
            </a:endParaRPr>
          </a:p>
        </p:txBody>
      </p:sp>
    </p:spTree>
    <p:extLst>
      <p:ext uri="{BB962C8B-B14F-4D97-AF65-F5344CB8AC3E}">
        <p14:creationId xmlns:p14="http://schemas.microsoft.com/office/powerpoint/2010/main" val="294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AB876C3-B056-4CC0-84FA-C1DDC1AA029B}"/>
                                            </p:graphicEl>
                                          </p:spTgt>
                                        </p:tgtEl>
                                        <p:attrNameLst>
                                          <p:attrName>style.visibility</p:attrName>
                                        </p:attrNameLst>
                                      </p:cBhvr>
                                      <p:to>
                                        <p:strVal val="visible"/>
                                      </p:to>
                                    </p:set>
                                    <p:animEffect transition="in" filter="fade">
                                      <p:cBhvr>
                                        <p:cTn id="7" dur="500"/>
                                        <p:tgtEl>
                                          <p:spTgt spid="4">
                                            <p:graphicEl>
                                              <a:dgm id="{8AB876C3-B056-4CC0-84FA-C1DDC1AA02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3760C3C-E702-4AE5-94FF-E3E140165A1B}"/>
                                            </p:graphicEl>
                                          </p:spTgt>
                                        </p:tgtEl>
                                        <p:attrNameLst>
                                          <p:attrName>style.visibility</p:attrName>
                                        </p:attrNameLst>
                                      </p:cBhvr>
                                      <p:to>
                                        <p:strVal val="visible"/>
                                      </p:to>
                                    </p:set>
                                    <p:animEffect transition="in" filter="fade">
                                      <p:cBhvr>
                                        <p:cTn id="12" dur="500"/>
                                        <p:tgtEl>
                                          <p:spTgt spid="4">
                                            <p:graphicEl>
                                              <a:dgm id="{53760C3C-E702-4AE5-94FF-E3E140165A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1F3BA919-3DEF-4B6D-BC6D-7FF54BB3B3FA}"/>
                                            </p:graphicEl>
                                          </p:spTgt>
                                        </p:tgtEl>
                                        <p:attrNameLst>
                                          <p:attrName>style.visibility</p:attrName>
                                        </p:attrNameLst>
                                      </p:cBhvr>
                                      <p:to>
                                        <p:strVal val="visible"/>
                                      </p:to>
                                    </p:set>
                                    <p:animEffect transition="in" filter="fade">
                                      <p:cBhvr>
                                        <p:cTn id="17" dur="500"/>
                                        <p:tgtEl>
                                          <p:spTgt spid="4">
                                            <p:graphicEl>
                                              <a:dgm id="{1F3BA919-3DEF-4B6D-BC6D-7FF54BB3B3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6F053AE-03FB-4D15-89A3-92FAC6B634D7}"/>
                                            </p:graphicEl>
                                          </p:spTgt>
                                        </p:tgtEl>
                                        <p:attrNameLst>
                                          <p:attrName>style.visibility</p:attrName>
                                        </p:attrNameLst>
                                      </p:cBhvr>
                                      <p:to>
                                        <p:strVal val="visible"/>
                                      </p:to>
                                    </p:set>
                                    <p:animEffect transition="in" filter="fade">
                                      <p:cBhvr>
                                        <p:cTn id="22" dur="500"/>
                                        <p:tgtEl>
                                          <p:spTgt spid="4">
                                            <p:graphicEl>
                                              <a:dgm id="{86F053AE-03FB-4D15-89A3-92FAC6B634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30E4D18-1093-49E6-ADB6-F1447585B4D1}"/>
                                            </p:graphicEl>
                                          </p:spTgt>
                                        </p:tgtEl>
                                        <p:attrNameLst>
                                          <p:attrName>style.visibility</p:attrName>
                                        </p:attrNameLst>
                                      </p:cBhvr>
                                      <p:to>
                                        <p:strVal val="visible"/>
                                      </p:to>
                                    </p:set>
                                    <p:animEffect transition="in" filter="fade">
                                      <p:cBhvr>
                                        <p:cTn id="27" dur="500"/>
                                        <p:tgtEl>
                                          <p:spTgt spid="4">
                                            <p:graphicEl>
                                              <a:dgm id="{E30E4D18-1093-49E6-ADB6-F1447585B4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
            <a:ext cx="8001000" cy="571500"/>
          </a:xfrm>
        </p:spPr>
        <p:txBody>
          <a:bodyPr/>
          <a:lstStyle/>
          <a:p>
            <a:r>
              <a:rPr lang="en-US" b="1" dirty="0" smtClean="0">
                <a:solidFill>
                  <a:schemeClr val="accent2"/>
                </a:solidFill>
              </a:rPr>
              <a:t>Project Close Out Resources</a:t>
            </a:r>
            <a:endParaRPr lang="en-US" b="1" dirty="0">
              <a:solidFill>
                <a:schemeClr val="accent2"/>
              </a:solidFill>
            </a:endParaRPr>
          </a:p>
        </p:txBody>
      </p:sp>
      <p:pic>
        <p:nvPicPr>
          <p:cNvPr id="7" name="Content Placeholder 6" descr="A to Z Resources | University Research | University of Colorado Denver - Mozilla Firefox"/>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9198" t="27060" r="20481" b="18823"/>
          <a:stretch/>
        </p:blipFill>
        <p:spPr>
          <a:xfrm>
            <a:off x="914400" y="1257300"/>
            <a:ext cx="7162802" cy="3505200"/>
          </a:xfrm>
        </p:spPr>
      </p:pic>
      <p:sp>
        <p:nvSpPr>
          <p:cNvPr id="8" name="Rectangle 7"/>
          <p:cNvSpPr/>
          <p:nvPr/>
        </p:nvSpPr>
        <p:spPr bwMode="auto">
          <a:xfrm>
            <a:off x="2895600" y="3467100"/>
            <a:ext cx="1981200" cy="457200"/>
          </a:xfrm>
          <a:prstGeom prst="rect">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Osaka" charset="-128"/>
              <a:cs typeface="Osaka" charset="-128"/>
            </a:endParaRPr>
          </a:p>
        </p:txBody>
      </p:sp>
    </p:spTree>
    <p:extLst>
      <p:ext uri="{BB962C8B-B14F-4D97-AF65-F5344CB8AC3E}">
        <p14:creationId xmlns:p14="http://schemas.microsoft.com/office/powerpoint/2010/main" val="2299339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Types</a:t>
            </a:r>
          </a:p>
          <a:p>
            <a:pPr lvl="1"/>
            <a:r>
              <a:rPr lang="en-US" dirty="0"/>
              <a:t>Project/Technical</a:t>
            </a:r>
          </a:p>
          <a:p>
            <a:pPr lvl="1"/>
            <a:r>
              <a:rPr lang="en-US" dirty="0" smtClean="0"/>
              <a:t>Financial</a:t>
            </a:r>
          </a:p>
          <a:p>
            <a:pPr lvl="1"/>
            <a:r>
              <a:rPr lang="en-US" dirty="0" smtClean="0"/>
              <a:t>Invention Statements</a:t>
            </a:r>
          </a:p>
          <a:p>
            <a:pPr lvl="1"/>
            <a:r>
              <a:rPr lang="en-US" dirty="0" smtClean="0"/>
              <a:t>Property/Inventory/Equipment</a:t>
            </a:r>
          </a:p>
          <a:p>
            <a:pPr lvl="1"/>
            <a:endParaRPr lang="en-US" dirty="0"/>
          </a:p>
          <a:p>
            <a:pPr lvl="1"/>
            <a:endParaRPr lang="en-US" dirty="0" smtClean="0"/>
          </a:p>
          <a:p>
            <a:pPr marL="0" indent="0">
              <a:buNone/>
            </a:pPr>
            <a:endParaRPr lang="en-US" dirty="0" smtClean="0"/>
          </a:p>
        </p:txBody>
      </p:sp>
      <p:sp>
        <p:nvSpPr>
          <p:cNvPr id="4" name="Content Placeholder 3"/>
          <p:cNvSpPr>
            <a:spLocks noGrp="1"/>
          </p:cNvSpPr>
          <p:nvPr>
            <p:ph sz="half" idx="2"/>
          </p:nvPr>
        </p:nvSpPr>
        <p:spPr/>
        <p:txBody>
          <a:bodyPr/>
          <a:lstStyle/>
          <a:p>
            <a:r>
              <a:rPr lang="en-US" dirty="0"/>
              <a:t>Frequency</a:t>
            </a:r>
          </a:p>
          <a:p>
            <a:pPr lvl="1"/>
            <a:r>
              <a:rPr lang="en-US" dirty="0"/>
              <a:t>Monthly</a:t>
            </a:r>
          </a:p>
          <a:p>
            <a:pPr lvl="1"/>
            <a:r>
              <a:rPr lang="en-US" dirty="0"/>
              <a:t>Quarterly</a:t>
            </a:r>
          </a:p>
          <a:p>
            <a:pPr lvl="1"/>
            <a:r>
              <a:rPr lang="en-US" dirty="0"/>
              <a:t>Semi-Annual </a:t>
            </a:r>
          </a:p>
          <a:p>
            <a:pPr lvl="1"/>
            <a:r>
              <a:rPr lang="en-US" dirty="0"/>
              <a:t>Annual</a:t>
            </a:r>
          </a:p>
          <a:p>
            <a:pPr lvl="1"/>
            <a:r>
              <a:rPr lang="en-US" dirty="0"/>
              <a:t>Final</a:t>
            </a:r>
          </a:p>
          <a:p>
            <a:endParaRPr lang="en-US" dirty="0"/>
          </a:p>
        </p:txBody>
      </p:sp>
      <p:sp>
        <p:nvSpPr>
          <p:cNvPr id="2" name="Title 1"/>
          <p:cNvSpPr>
            <a:spLocks noGrp="1"/>
          </p:cNvSpPr>
          <p:nvPr>
            <p:ph type="title"/>
          </p:nvPr>
        </p:nvSpPr>
        <p:spPr>
          <a:xfrm>
            <a:off x="304800" y="571500"/>
            <a:ext cx="8001000" cy="571500"/>
          </a:xfrm>
        </p:spPr>
        <p:txBody>
          <a:bodyPr/>
          <a:lstStyle/>
          <a:p>
            <a:r>
              <a:rPr lang="en-US" b="1" dirty="0" smtClean="0">
                <a:solidFill>
                  <a:schemeClr val="accent2"/>
                </a:solidFill>
              </a:rPr>
              <a:t>Sponsor Reporting</a:t>
            </a:r>
            <a:endParaRPr lang="en-US" b="1" dirty="0">
              <a:solidFill>
                <a:schemeClr val="accent2"/>
              </a:solidFill>
            </a:endParaRPr>
          </a:p>
        </p:txBody>
      </p:sp>
      <p:sp>
        <p:nvSpPr>
          <p:cNvPr id="5" name="TextBox 4"/>
          <p:cNvSpPr txBox="1"/>
          <p:nvPr/>
        </p:nvSpPr>
        <p:spPr>
          <a:xfrm>
            <a:off x="1440573" y="4300835"/>
            <a:ext cx="5729454" cy="461665"/>
          </a:xfrm>
          <a:prstGeom prst="rect">
            <a:avLst/>
          </a:prstGeom>
          <a:noFill/>
        </p:spPr>
        <p:txBody>
          <a:bodyPr wrap="none" rtlCol="0">
            <a:spAutoFit/>
          </a:bodyPr>
          <a:lstStyle/>
          <a:p>
            <a:r>
              <a:rPr lang="en-US" dirty="0" smtClean="0"/>
              <a:t>**Reporting requirements should be in NOA</a:t>
            </a:r>
            <a:endParaRPr lang="en-US" dirty="0"/>
          </a:p>
        </p:txBody>
      </p:sp>
    </p:spTree>
    <p:extLst>
      <p:ext uri="{BB962C8B-B14F-4D97-AF65-F5344CB8AC3E}">
        <p14:creationId xmlns:p14="http://schemas.microsoft.com/office/powerpoint/2010/main" val="133461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42900"/>
            <a:ext cx="8001000" cy="571500"/>
          </a:xfrm>
        </p:spPr>
        <p:txBody>
          <a:bodyPr/>
          <a:lstStyle/>
          <a:p>
            <a:r>
              <a:rPr lang="en-US" b="1" dirty="0" smtClean="0">
                <a:solidFill>
                  <a:schemeClr val="accent2"/>
                </a:solidFill>
              </a:rPr>
              <a:t>Example – RPPR</a:t>
            </a:r>
            <a:endParaRPr lang="en-US" b="1" dirty="0">
              <a:solidFill>
                <a:schemeClr val="accent2"/>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0" indent="0">
              <a:buNone/>
            </a:pPr>
            <a:endParaRPr lang="en-US" dirty="0" smtClean="0"/>
          </a:p>
        </p:txBody>
      </p:sp>
      <p:pic>
        <p:nvPicPr>
          <p:cNvPr id="4" name="Picture 3"/>
          <p:cNvPicPr/>
          <p:nvPr/>
        </p:nvPicPr>
        <p:blipFill rotWithShape="1">
          <a:blip r:embed="rId3">
            <a:extLst>
              <a:ext uri="{28A0092B-C50C-407E-A947-70E740481C1C}">
                <a14:useLocalDpi xmlns:a14="http://schemas.microsoft.com/office/drawing/2010/main" val="0"/>
              </a:ext>
            </a:extLst>
          </a:blip>
          <a:srcRect l="745" r="7493"/>
          <a:stretch/>
        </p:blipFill>
        <p:spPr bwMode="auto">
          <a:xfrm>
            <a:off x="220435" y="1028700"/>
            <a:ext cx="8382001" cy="3648075"/>
          </a:xfrm>
          <a:prstGeom prst="rect">
            <a:avLst/>
          </a:prstGeom>
          <a:noFill/>
          <a:ln>
            <a:noFill/>
          </a:ln>
        </p:spPr>
      </p:pic>
    </p:spTree>
    <p:extLst>
      <p:ext uri="{BB962C8B-B14F-4D97-AF65-F5344CB8AC3E}">
        <p14:creationId xmlns:p14="http://schemas.microsoft.com/office/powerpoint/2010/main" val="2501619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42900"/>
            <a:ext cx="8001000" cy="571500"/>
          </a:xfrm>
        </p:spPr>
        <p:txBody>
          <a:bodyPr/>
          <a:lstStyle/>
          <a:p>
            <a:r>
              <a:rPr lang="en-US" b="1" dirty="0" smtClean="0">
                <a:solidFill>
                  <a:schemeClr val="accent2"/>
                </a:solidFill>
              </a:rPr>
              <a:t>Example – RPPR</a:t>
            </a:r>
            <a:endParaRPr lang="en-US" b="1" dirty="0">
              <a:solidFill>
                <a:schemeClr val="accent2"/>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0" indent="0">
              <a:buNone/>
            </a:pPr>
            <a:endParaRPr lang="en-US" dirty="0" smtClean="0"/>
          </a:p>
        </p:txBody>
      </p:sp>
      <p:pic>
        <p:nvPicPr>
          <p:cNvPr id="6" name="Picture 5"/>
          <p:cNvPicPr/>
          <p:nvPr/>
        </p:nvPicPr>
        <p:blipFill rotWithShape="1">
          <a:blip r:embed="rId3">
            <a:extLst>
              <a:ext uri="{28A0092B-C50C-407E-A947-70E740481C1C}">
                <a14:useLocalDpi xmlns:a14="http://schemas.microsoft.com/office/drawing/2010/main" val="0"/>
              </a:ext>
            </a:extLst>
          </a:blip>
          <a:srcRect r="9256"/>
          <a:stretch/>
        </p:blipFill>
        <p:spPr bwMode="auto">
          <a:xfrm>
            <a:off x="1728528" y="917121"/>
            <a:ext cx="5001141" cy="4303939"/>
          </a:xfrm>
          <a:prstGeom prst="rect">
            <a:avLst/>
          </a:prstGeom>
          <a:noFill/>
          <a:ln>
            <a:noFill/>
          </a:ln>
        </p:spPr>
      </p:pic>
    </p:spTree>
    <p:extLst>
      <p:ext uri="{BB962C8B-B14F-4D97-AF65-F5344CB8AC3E}">
        <p14:creationId xmlns:p14="http://schemas.microsoft.com/office/powerpoint/2010/main" val="60907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Monthly Reconciliation  </a:t>
            </a:r>
          </a:p>
        </p:txBody>
      </p:sp>
      <p:sp>
        <p:nvSpPr>
          <p:cNvPr id="3" name="Content Placeholder 2"/>
          <p:cNvSpPr>
            <a:spLocks noGrp="1"/>
          </p:cNvSpPr>
          <p:nvPr>
            <p:ph idx="1"/>
          </p:nvPr>
        </p:nvSpPr>
        <p:spPr>
          <a:xfrm>
            <a:off x="152400" y="1181100"/>
            <a:ext cx="8686800" cy="4127500"/>
          </a:xfrm>
        </p:spPr>
        <p:txBody>
          <a:bodyPr>
            <a:normAutofit/>
          </a:bodyPr>
          <a:lstStyle/>
          <a:p>
            <a:r>
              <a:rPr lang="en-US" dirty="0"/>
              <a:t>mFIN Financial Detail Report</a:t>
            </a:r>
          </a:p>
          <a:p>
            <a:pPr lvl="1"/>
            <a:r>
              <a:rPr lang="en-US" dirty="0"/>
              <a:t>Run through account codes</a:t>
            </a:r>
          </a:p>
          <a:p>
            <a:pPr lvl="2"/>
            <a:r>
              <a:rPr lang="en-US" dirty="0"/>
              <a:t>Identify any unallowable expenditures</a:t>
            </a:r>
          </a:p>
          <a:p>
            <a:pPr lvl="1"/>
            <a:r>
              <a:rPr lang="en-US" dirty="0"/>
              <a:t>Provide mFIN Financial Detail Report to PI</a:t>
            </a:r>
          </a:p>
          <a:p>
            <a:pPr lvl="2"/>
            <a:r>
              <a:rPr lang="en-US" dirty="0"/>
              <a:t>They can identify expenses that may not related to their project</a:t>
            </a:r>
          </a:p>
          <a:p>
            <a:pPr lvl="1"/>
            <a:r>
              <a:rPr lang="en-US" dirty="0"/>
              <a:t>Complete Journal Entry to move any unallowable expenditures</a:t>
            </a:r>
          </a:p>
          <a:p>
            <a:pPr lvl="1"/>
            <a:r>
              <a:rPr lang="en-US" dirty="0"/>
              <a:t>Best Practices:</a:t>
            </a:r>
          </a:p>
          <a:p>
            <a:pPr lvl="2"/>
            <a:r>
              <a:rPr lang="en-US" dirty="0"/>
              <a:t>Complete reconciliation monthly</a:t>
            </a:r>
          </a:p>
          <a:p>
            <a:pPr lvl="2"/>
            <a:r>
              <a:rPr lang="en-US" dirty="0"/>
              <a:t>Remove unallowable expenses within 90 days</a:t>
            </a:r>
          </a:p>
          <a:p>
            <a:pPr lvl="2"/>
            <a:r>
              <a:rPr lang="en-US" dirty="0"/>
              <a:t>Reconcile entire project period expenses at closeout</a:t>
            </a:r>
          </a:p>
        </p:txBody>
      </p:sp>
    </p:spTree>
    <p:extLst>
      <p:ext uri="{BB962C8B-B14F-4D97-AF65-F5344CB8AC3E}">
        <p14:creationId xmlns:p14="http://schemas.microsoft.com/office/powerpoint/2010/main" val="772081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42900"/>
            <a:ext cx="8001000" cy="571500"/>
          </a:xfrm>
        </p:spPr>
        <p:txBody>
          <a:bodyPr/>
          <a:lstStyle/>
          <a:p>
            <a:r>
              <a:rPr lang="en-US" b="1" dirty="0" smtClean="0">
                <a:solidFill>
                  <a:schemeClr val="accent2"/>
                </a:solidFill>
              </a:rPr>
              <a:t>Example – RPPR</a:t>
            </a:r>
            <a:endParaRPr lang="en-US" b="1" dirty="0">
              <a:solidFill>
                <a:schemeClr val="accent2"/>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0" indent="0">
              <a:buNone/>
            </a:pPr>
            <a:endParaRPr lang="en-US" dirty="0" smtClean="0"/>
          </a:p>
        </p:txBody>
      </p:sp>
      <p:pic>
        <p:nvPicPr>
          <p:cNvPr id="5" name="Picture 4"/>
          <p:cNvPicPr/>
          <p:nvPr/>
        </p:nvPicPr>
        <p:blipFill rotWithShape="1">
          <a:blip r:embed="rId3">
            <a:extLst>
              <a:ext uri="{28A0092B-C50C-407E-A947-70E740481C1C}">
                <a14:useLocalDpi xmlns:a14="http://schemas.microsoft.com/office/drawing/2010/main" val="0"/>
              </a:ext>
            </a:extLst>
          </a:blip>
          <a:srcRect r="2692"/>
          <a:stretch/>
        </p:blipFill>
        <p:spPr bwMode="auto">
          <a:xfrm>
            <a:off x="1368656" y="914400"/>
            <a:ext cx="5720885" cy="4260710"/>
          </a:xfrm>
          <a:prstGeom prst="rect">
            <a:avLst/>
          </a:prstGeom>
          <a:noFill/>
          <a:ln>
            <a:noFill/>
          </a:ln>
        </p:spPr>
      </p:pic>
    </p:spTree>
    <p:extLst>
      <p:ext uri="{BB962C8B-B14F-4D97-AF65-F5344CB8AC3E}">
        <p14:creationId xmlns:p14="http://schemas.microsoft.com/office/powerpoint/2010/main" val="27447352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236764"/>
            <a:ext cx="8001000" cy="571500"/>
          </a:xfrm>
        </p:spPr>
        <p:txBody>
          <a:bodyPr/>
          <a:lstStyle/>
          <a:p>
            <a:r>
              <a:rPr lang="en-US" b="1" dirty="0" smtClean="0">
                <a:solidFill>
                  <a:schemeClr val="accent2"/>
                </a:solidFill>
              </a:rPr>
              <a:t>Example – RPPR</a:t>
            </a:r>
            <a:endParaRPr lang="en-US" b="1" dirty="0">
              <a:solidFill>
                <a:schemeClr val="accent2"/>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0" indent="0">
              <a:buNone/>
            </a:pPr>
            <a:endParaRPr lang="en-US" dirty="0" smtClean="0"/>
          </a:p>
        </p:txBody>
      </p:sp>
      <p:pic>
        <p:nvPicPr>
          <p:cNvPr id="6" name="Picture 5"/>
          <p:cNvPicPr/>
          <p:nvPr/>
        </p:nvPicPr>
        <p:blipFill rotWithShape="1">
          <a:blip r:embed="rId3"/>
          <a:srcRect r="1101" b="2613"/>
          <a:stretch/>
        </p:blipFill>
        <p:spPr>
          <a:xfrm>
            <a:off x="1639541" y="800100"/>
            <a:ext cx="5179115" cy="4320268"/>
          </a:xfrm>
          <a:prstGeom prst="rect">
            <a:avLst/>
          </a:prstGeom>
        </p:spPr>
      </p:pic>
    </p:spTree>
    <p:extLst>
      <p:ext uri="{BB962C8B-B14F-4D97-AF65-F5344CB8AC3E}">
        <p14:creationId xmlns:p14="http://schemas.microsoft.com/office/powerpoint/2010/main" val="15224253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749300"/>
          </a:xfrm>
        </p:spPr>
        <p:txBody>
          <a:bodyPr/>
          <a:lstStyle/>
          <a:p>
            <a:r>
              <a:rPr lang="en-US" b="1" dirty="0" smtClean="0">
                <a:solidFill>
                  <a:schemeClr val="accent2"/>
                </a:solidFill>
              </a:rPr>
              <a:t>RPPR Flowchart</a:t>
            </a:r>
            <a:endParaRPr lang="en-US" b="1" dirty="0">
              <a:solidFill>
                <a:schemeClr val="accent2"/>
              </a:solidFill>
            </a:endParaRPr>
          </a:p>
        </p:txBody>
      </p:sp>
      <p:sp>
        <p:nvSpPr>
          <p:cNvPr id="3" name="Content Placeholder 2"/>
          <p:cNvSpPr>
            <a:spLocks noGrp="1"/>
          </p:cNvSpPr>
          <p:nvPr>
            <p:ph idx="1"/>
          </p:nvPr>
        </p:nvSpPr>
        <p:spPr>
          <a:xfrm>
            <a:off x="152400" y="1270000"/>
            <a:ext cx="8686800" cy="4127500"/>
          </a:xfrm>
        </p:spPr>
        <p:txBody>
          <a:bodyPr>
            <a:normAutofit/>
          </a:bodyPr>
          <a:lstStyle/>
          <a:p>
            <a:pPr marL="457200" lvl="1" indent="0">
              <a:buNone/>
            </a:pPr>
            <a:endParaRPr lang="en-US" dirty="0"/>
          </a:p>
          <a:p>
            <a:pPr lvl="1"/>
            <a:endParaRPr lang="en-US" dirty="0" smtClean="0"/>
          </a:p>
          <a:p>
            <a:pPr marL="0" indent="0">
              <a:buNone/>
            </a:pPr>
            <a:endParaRPr lang="en-US" dirty="0" smtClean="0"/>
          </a:p>
        </p:txBody>
      </p:sp>
      <p:pic>
        <p:nvPicPr>
          <p:cNvPr id="6" name="Picture 5" descr="NIH RPPR Procedures (New 03/11/16) | University Research | University of Colorado Denver - Mozilla Firefox"/>
          <p:cNvPicPr>
            <a:picLocks noChangeAspect="1"/>
          </p:cNvPicPr>
          <p:nvPr/>
        </p:nvPicPr>
        <p:blipFill rotWithShape="1">
          <a:blip r:embed="rId3">
            <a:extLst>
              <a:ext uri="{28A0092B-C50C-407E-A947-70E740481C1C}">
                <a14:useLocalDpi xmlns:a14="http://schemas.microsoft.com/office/drawing/2010/main" val="0"/>
              </a:ext>
            </a:extLst>
          </a:blip>
          <a:srcRect l="35833" t="22500" r="21666" b="28611"/>
          <a:stretch/>
        </p:blipFill>
        <p:spPr>
          <a:xfrm>
            <a:off x="1442112" y="1085850"/>
            <a:ext cx="6107376" cy="3832079"/>
          </a:xfrm>
          <a:prstGeom prst="rect">
            <a:avLst/>
          </a:prstGeom>
        </p:spPr>
      </p:pic>
    </p:spTree>
    <p:extLst>
      <p:ext uri="{BB962C8B-B14F-4D97-AF65-F5344CB8AC3E}">
        <p14:creationId xmlns:p14="http://schemas.microsoft.com/office/powerpoint/2010/main" val="9802905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749300"/>
          </a:xfrm>
        </p:spPr>
        <p:txBody>
          <a:bodyPr/>
          <a:lstStyle/>
          <a:p>
            <a:r>
              <a:rPr lang="en-US" b="1" dirty="0" smtClean="0">
                <a:solidFill>
                  <a:schemeClr val="accent2"/>
                </a:solidFill>
              </a:rPr>
              <a:t>RPPR Reminders</a:t>
            </a:r>
            <a:endParaRPr lang="en-US" b="1" dirty="0">
              <a:solidFill>
                <a:schemeClr val="accent2"/>
              </a:solidFill>
            </a:endParaRPr>
          </a:p>
        </p:txBody>
      </p:sp>
      <p:sp>
        <p:nvSpPr>
          <p:cNvPr id="3" name="Content Placeholder 2"/>
          <p:cNvSpPr>
            <a:spLocks noGrp="1"/>
          </p:cNvSpPr>
          <p:nvPr>
            <p:ph idx="1"/>
          </p:nvPr>
        </p:nvSpPr>
        <p:spPr>
          <a:xfrm>
            <a:off x="533400" y="1101811"/>
            <a:ext cx="8077200" cy="4127500"/>
          </a:xfrm>
        </p:spPr>
        <p:txBody>
          <a:bodyPr>
            <a:normAutofit fontScale="92500" lnSpcReduction="20000"/>
          </a:bodyPr>
          <a:lstStyle/>
          <a:p>
            <a:r>
              <a:rPr lang="en-US" dirty="0" smtClean="0"/>
              <a:t>Not all RPPRs need to be routed</a:t>
            </a:r>
          </a:p>
          <a:p>
            <a:pPr lvl="1"/>
            <a:r>
              <a:rPr lang="en-US" dirty="0" smtClean="0"/>
              <a:t>Annual RPPR needs to be routed due to financial requirements</a:t>
            </a:r>
          </a:p>
          <a:p>
            <a:pPr lvl="1"/>
            <a:r>
              <a:rPr lang="en-US" dirty="0" smtClean="0"/>
              <a:t>Final RPPR does not need to be routed – no financial information</a:t>
            </a:r>
          </a:p>
          <a:p>
            <a:pPr lvl="1"/>
            <a:r>
              <a:rPr lang="en-US" dirty="0" smtClean="0"/>
              <a:t>Interim RPPR – depends if financial information is required and may have already been routed</a:t>
            </a:r>
          </a:p>
          <a:p>
            <a:r>
              <a:rPr lang="en-US" dirty="0" smtClean="0"/>
              <a:t>OGC </a:t>
            </a:r>
            <a:r>
              <a:rPr lang="en-US" dirty="0"/>
              <a:t>must receive RPPR 12 business days prior to due date. This </a:t>
            </a:r>
            <a:r>
              <a:rPr lang="en-US" b="1" dirty="0"/>
              <a:t>does not </a:t>
            </a:r>
            <a:r>
              <a:rPr lang="en-US" dirty="0"/>
              <a:t>include approval flow before it gets to </a:t>
            </a:r>
            <a:r>
              <a:rPr lang="en-US" dirty="0" smtClean="0"/>
              <a:t>OGC</a:t>
            </a:r>
          </a:p>
          <a:p>
            <a:r>
              <a:rPr lang="en-US" dirty="0" smtClean="0"/>
              <a:t>Conflict of Interest (COIs) must be completed for all personnel – including students</a:t>
            </a:r>
          </a:p>
          <a:p>
            <a:r>
              <a:rPr lang="en-US" dirty="0" err="1" smtClean="0"/>
              <a:t>eRA</a:t>
            </a:r>
            <a:r>
              <a:rPr lang="en-US" dirty="0" smtClean="0"/>
              <a:t> Commons IDs – make sure all IDs are setup</a:t>
            </a:r>
          </a:p>
          <a:p>
            <a:r>
              <a:rPr lang="en-US" dirty="0" smtClean="0"/>
              <a:t>NIH Information on RPPRs - </a:t>
            </a:r>
            <a:r>
              <a:rPr lang="en-US" u="sng" dirty="0">
                <a:hlinkClick r:id="rId3"/>
              </a:rPr>
              <a:t>https://grants.nih.gov/grants/rppr/index.htm</a:t>
            </a:r>
            <a:endParaRPr lang="en-US" dirty="0"/>
          </a:p>
          <a:p>
            <a:pPr marL="0" indent="0">
              <a:buNone/>
            </a:pPr>
            <a:endParaRPr lang="en-US" dirty="0"/>
          </a:p>
        </p:txBody>
      </p:sp>
    </p:spTree>
    <p:extLst>
      <p:ext uri="{BB962C8B-B14F-4D97-AF65-F5344CB8AC3E}">
        <p14:creationId xmlns:p14="http://schemas.microsoft.com/office/powerpoint/2010/main" val="9434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749300"/>
          </a:xfrm>
        </p:spPr>
        <p:txBody>
          <a:bodyPr/>
          <a:lstStyle/>
          <a:p>
            <a:r>
              <a:rPr lang="en-US" b="1" dirty="0" smtClean="0">
                <a:solidFill>
                  <a:schemeClr val="accent2"/>
                </a:solidFill>
              </a:rPr>
              <a:t>Example – SF425/FSR/FFR</a:t>
            </a:r>
            <a:endParaRPr lang="en-US" b="1" dirty="0">
              <a:solidFill>
                <a:schemeClr val="accent2"/>
              </a:solidFill>
            </a:endParaRPr>
          </a:p>
        </p:txBody>
      </p:sp>
      <p:sp>
        <p:nvSpPr>
          <p:cNvPr id="3" name="Content Placeholder 2"/>
          <p:cNvSpPr>
            <a:spLocks noGrp="1"/>
          </p:cNvSpPr>
          <p:nvPr>
            <p:ph idx="1"/>
          </p:nvPr>
        </p:nvSpPr>
        <p:spPr>
          <a:xfrm>
            <a:off x="152400" y="1270000"/>
            <a:ext cx="8686800" cy="4127500"/>
          </a:xfrm>
        </p:spPr>
        <p:txBody>
          <a:bodyPr>
            <a:normAutofit/>
          </a:bodyPr>
          <a:lstStyle/>
          <a:p>
            <a:pPr marL="457200" lvl="1" indent="0">
              <a:buNone/>
            </a:pPr>
            <a:endParaRPr lang="en-US" dirty="0"/>
          </a:p>
          <a:p>
            <a:pPr lvl="1"/>
            <a:endParaRPr lang="en-US" dirty="0" smtClean="0"/>
          </a:p>
          <a:p>
            <a:pPr marL="0" indent="0">
              <a:buNone/>
            </a:pPr>
            <a:endParaRPr lang="en-US" dirty="0" smtClean="0"/>
          </a:p>
        </p:txBody>
      </p:sp>
      <p:pic>
        <p:nvPicPr>
          <p:cNvPr id="4" name="Picture 3" descr="35A1395 FFR.pdf - Adobe Acrobat Pro"/>
          <p:cNvPicPr>
            <a:picLocks noChangeAspect="1"/>
          </p:cNvPicPr>
          <p:nvPr/>
        </p:nvPicPr>
        <p:blipFill rotWithShape="1">
          <a:blip r:embed="rId3">
            <a:extLst>
              <a:ext uri="{28A0092B-C50C-407E-A947-70E740481C1C}">
                <a14:useLocalDpi xmlns:a14="http://schemas.microsoft.com/office/drawing/2010/main" val="0"/>
              </a:ext>
            </a:extLst>
          </a:blip>
          <a:srcRect l="5585" t="12667" r="2413" b="14000"/>
          <a:stretch/>
        </p:blipFill>
        <p:spPr>
          <a:xfrm>
            <a:off x="1181099" y="952500"/>
            <a:ext cx="6629401" cy="4191000"/>
          </a:xfrm>
          <a:prstGeom prst="rect">
            <a:avLst/>
          </a:prstGeom>
        </p:spPr>
      </p:pic>
    </p:spTree>
    <p:extLst>
      <p:ext uri="{BB962C8B-B14F-4D97-AF65-F5344CB8AC3E}">
        <p14:creationId xmlns:p14="http://schemas.microsoft.com/office/powerpoint/2010/main" val="14767020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70000"/>
            <a:ext cx="8686800" cy="4127500"/>
          </a:xfrm>
        </p:spPr>
        <p:txBody>
          <a:bodyPr>
            <a:normAutofit/>
          </a:bodyPr>
          <a:lstStyle/>
          <a:p>
            <a:pPr marL="457200" lvl="1" indent="0">
              <a:buNone/>
            </a:pPr>
            <a:endParaRPr lang="en-US" dirty="0"/>
          </a:p>
          <a:p>
            <a:pPr lvl="1"/>
            <a:endParaRPr lang="en-US" dirty="0" smtClean="0"/>
          </a:p>
          <a:p>
            <a:pPr marL="0" indent="0">
              <a:buNone/>
            </a:pPr>
            <a:endParaRPr lang="en-US" dirty="0" smtClean="0"/>
          </a:p>
        </p:txBody>
      </p:sp>
      <p:pic>
        <p:nvPicPr>
          <p:cNvPr id="5" name="Picture 4" descr="35A1395 FFR.pdf - Adobe Acrobat Pro"/>
          <p:cNvPicPr>
            <a:picLocks noChangeAspect="1"/>
          </p:cNvPicPr>
          <p:nvPr/>
        </p:nvPicPr>
        <p:blipFill rotWithShape="1">
          <a:blip r:embed="rId3">
            <a:extLst>
              <a:ext uri="{28A0092B-C50C-407E-A947-70E740481C1C}">
                <a14:useLocalDpi xmlns:a14="http://schemas.microsoft.com/office/drawing/2010/main" val="0"/>
              </a:ext>
            </a:extLst>
          </a:blip>
          <a:srcRect l="24621" t="16666" r="5584" b="15334"/>
          <a:stretch/>
        </p:blipFill>
        <p:spPr>
          <a:xfrm>
            <a:off x="1537447" y="419100"/>
            <a:ext cx="5916706" cy="4572000"/>
          </a:xfrm>
          <a:prstGeom prst="rect">
            <a:avLst/>
          </a:prstGeom>
        </p:spPr>
      </p:pic>
    </p:spTree>
    <p:extLst>
      <p:ext uri="{BB962C8B-B14F-4D97-AF65-F5344CB8AC3E}">
        <p14:creationId xmlns:p14="http://schemas.microsoft.com/office/powerpoint/2010/main" val="2504459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70000"/>
            <a:ext cx="8686800" cy="4127500"/>
          </a:xfrm>
        </p:spPr>
        <p:txBody>
          <a:bodyPr>
            <a:normAutofit/>
          </a:bodyPr>
          <a:lstStyle/>
          <a:p>
            <a:pPr marL="457200" lvl="1" indent="0">
              <a:buNone/>
            </a:pPr>
            <a:endParaRPr lang="en-US" dirty="0"/>
          </a:p>
          <a:p>
            <a:pPr lvl="1"/>
            <a:endParaRPr lang="en-US" dirty="0" smtClean="0"/>
          </a:p>
          <a:p>
            <a:pPr marL="0" indent="0">
              <a:buNone/>
            </a:pPr>
            <a:endParaRPr lang="en-US" dirty="0" smtClean="0"/>
          </a:p>
        </p:txBody>
      </p:sp>
      <p:grpSp>
        <p:nvGrpSpPr>
          <p:cNvPr id="8" name="Group 7"/>
          <p:cNvGrpSpPr/>
          <p:nvPr/>
        </p:nvGrpSpPr>
        <p:grpSpPr>
          <a:xfrm>
            <a:off x="1771650" y="495300"/>
            <a:ext cx="5448300" cy="4572000"/>
            <a:chOff x="2057400" y="1270000"/>
            <a:chExt cx="4953000" cy="3721100"/>
          </a:xfrm>
        </p:grpSpPr>
        <p:pic>
          <p:nvPicPr>
            <p:cNvPr id="6" name="Picture 5" descr="35A1395 FFR.pdf - Adobe Acrobat Pro"/>
            <p:cNvPicPr>
              <a:picLocks noChangeAspect="1"/>
            </p:cNvPicPr>
            <p:nvPr/>
          </p:nvPicPr>
          <p:blipFill rotWithShape="1">
            <a:blip r:embed="rId3">
              <a:extLst>
                <a:ext uri="{28A0092B-C50C-407E-A947-70E740481C1C}">
                  <a14:useLocalDpi xmlns:a14="http://schemas.microsoft.com/office/drawing/2010/main" val="0"/>
                </a:ext>
              </a:extLst>
            </a:blip>
            <a:srcRect l="24621" t="23333" r="6641" b="68667"/>
            <a:stretch/>
          </p:blipFill>
          <p:spPr>
            <a:xfrm>
              <a:off x="2057400" y="1270000"/>
              <a:ext cx="4953000" cy="457200"/>
            </a:xfrm>
            <a:prstGeom prst="rect">
              <a:avLst/>
            </a:prstGeom>
          </p:spPr>
        </p:pic>
        <p:pic>
          <p:nvPicPr>
            <p:cNvPr id="7" name="Picture 6" descr="35A1395 FFR.pdf - Adobe Acrobat Pro"/>
            <p:cNvPicPr>
              <a:picLocks noChangeAspect="1"/>
            </p:cNvPicPr>
            <p:nvPr/>
          </p:nvPicPr>
          <p:blipFill rotWithShape="1">
            <a:blip r:embed="rId3">
              <a:extLst>
                <a:ext uri="{28A0092B-C50C-407E-A947-70E740481C1C}">
                  <a14:useLocalDpi xmlns:a14="http://schemas.microsoft.com/office/drawing/2010/main" val="0"/>
                </a:ext>
              </a:extLst>
            </a:blip>
            <a:srcRect l="24621" t="42000" r="6641"/>
            <a:stretch/>
          </p:blipFill>
          <p:spPr>
            <a:xfrm>
              <a:off x="2057400" y="1676400"/>
              <a:ext cx="4953000" cy="3314700"/>
            </a:xfrm>
            <a:prstGeom prst="rect">
              <a:avLst/>
            </a:prstGeom>
          </p:spPr>
        </p:pic>
      </p:grpSp>
    </p:spTree>
    <p:extLst>
      <p:ext uri="{BB962C8B-B14F-4D97-AF65-F5344CB8AC3E}">
        <p14:creationId xmlns:p14="http://schemas.microsoft.com/office/powerpoint/2010/main" val="10276259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70000"/>
            <a:ext cx="8686800" cy="4127500"/>
          </a:xfrm>
        </p:spPr>
        <p:txBody>
          <a:bodyPr>
            <a:normAutofit/>
          </a:bodyPr>
          <a:lstStyle/>
          <a:p>
            <a:pPr marL="457200" lvl="1" indent="0">
              <a:buNone/>
            </a:pPr>
            <a:endParaRPr lang="en-US" dirty="0"/>
          </a:p>
          <a:p>
            <a:pPr lvl="1"/>
            <a:endParaRPr lang="en-US" dirty="0" smtClean="0"/>
          </a:p>
          <a:p>
            <a:pPr marL="0" indent="0">
              <a:buNone/>
            </a:pPr>
            <a:endParaRPr lang="en-US" dirty="0" smtClean="0"/>
          </a:p>
        </p:txBody>
      </p:sp>
      <p:pic>
        <p:nvPicPr>
          <p:cNvPr id="4" name="Picture 3" descr="35A1395 FFR.pdf - Adobe Acrobat Pro"/>
          <p:cNvPicPr>
            <a:picLocks noChangeAspect="1"/>
          </p:cNvPicPr>
          <p:nvPr/>
        </p:nvPicPr>
        <p:blipFill rotWithShape="1">
          <a:blip r:embed="rId3">
            <a:extLst>
              <a:ext uri="{28A0092B-C50C-407E-A947-70E740481C1C}">
                <a14:useLocalDpi xmlns:a14="http://schemas.microsoft.com/office/drawing/2010/main" val="0"/>
              </a:ext>
            </a:extLst>
          </a:blip>
          <a:srcRect l="24621" t="15333" r="6641"/>
          <a:stretch/>
        </p:blipFill>
        <p:spPr>
          <a:xfrm>
            <a:off x="2077800" y="342900"/>
            <a:ext cx="4836000" cy="4724400"/>
          </a:xfrm>
          <a:prstGeom prst="rect">
            <a:avLst/>
          </a:prstGeom>
        </p:spPr>
      </p:pic>
    </p:spTree>
    <p:extLst>
      <p:ext uri="{BB962C8B-B14F-4D97-AF65-F5344CB8AC3E}">
        <p14:creationId xmlns:p14="http://schemas.microsoft.com/office/powerpoint/2010/main" val="19077067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749300"/>
          </a:xfrm>
        </p:spPr>
        <p:txBody>
          <a:bodyPr/>
          <a:lstStyle/>
          <a:p>
            <a:r>
              <a:rPr lang="en-US" b="1" dirty="0" smtClean="0">
                <a:solidFill>
                  <a:schemeClr val="accent2"/>
                </a:solidFill>
              </a:rPr>
              <a:t>Example – American Heart Assoc.</a:t>
            </a:r>
            <a:endParaRPr lang="en-US" b="1" dirty="0">
              <a:solidFill>
                <a:schemeClr val="accent2"/>
              </a:solidFill>
            </a:endParaRPr>
          </a:p>
        </p:txBody>
      </p:sp>
      <p:sp>
        <p:nvSpPr>
          <p:cNvPr id="3" name="Content Placeholder 2"/>
          <p:cNvSpPr>
            <a:spLocks noGrp="1"/>
          </p:cNvSpPr>
          <p:nvPr>
            <p:ph idx="1"/>
          </p:nvPr>
        </p:nvSpPr>
        <p:spPr>
          <a:xfrm>
            <a:off x="3587883" y="3395663"/>
            <a:ext cx="4883524" cy="2452604"/>
          </a:xfrm>
        </p:spPr>
        <p:txBody>
          <a:bodyPr>
            <a:normAutofit/>
          </a:bodyPr>
          <a:lstStyle/>
          <a:p>
            <a:pPr marL="457200" lvl="1" indent="0">
              <a:buNone/>
            </a:pPr>
            <a:endParaRPr lang="en-US" dirty="0"/>
          </a:p>
          <a:p>
            <a:pPr lvl="1"/>
            <a:endParaRPr lang="en-US" dirty="0" smtClean="0"/>
          </a:p>
        </p:txBody>
      </p:sp>
      <p:pic>
        <p:nvPicPr>
          <p:cNvPr id="1026" name="Picture 5"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r="22888"/>
          <a:stretch/>
        </p:blipFill>
        <p:spPr bwMode="auto">
          <a:xfrm>
            <a:off x="1143000" y="991352"/>
            <a:ext cx="6324600" cy="40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391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08802B-CECE-C644-A6A3-3C9AAC922203}" type="slidenum">
              <a:rPr lang="en-US" smtClean="0"/>
              <a:pPr/>
              <a:t>79</a:t>
            </a:fld>
            <a:endParaRPr lang="en-US"/>
          </a:p>
        </p:txBody>
      </p:sp>
      <p:pic>
        <p:nvPicPr>
          <p:cNvPr id="2050" name="Picture 6"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8022" r="9893"/>
          <a:stretch/>
        </p:blipFill>
        <p:spPr bwMode="auto">
          <a:xfrm>
            <a:off x="1905000" y="571500"/>
            <a:ext cx="5410200" cy="446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372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Cost Transfers</a:t>
            </a:r>
            <a:br>
              <a:rPr lang="en-US" b="1" dirty="0">
                <a:solidFill>
                  <a:schemeClr val="accent2"/>
                </a:solidFill>
              </a:rPr>
            </a:br>
            <a:endParaRPr lang="en-US" b="1" dirty="0">
              <a:solidFill>
                <a:schemeClr val="accent2"/>
              </a:solidFill>
            </a:endParaRPr>
          </a:p>
        </p:txBody>
      </p:sp>
      <p:sp>
        <p:nvSpPr>
          <p:cNvPr id="3" name="Content Placeholder 2"/>
          <p:cNvSpPr>
            <a:spLocks noGrp="1"/>
          </p:cNvSpPr>
          <p:nvPr>
            <p:ph idx="1"/>
          </p:nvPr>
        </p:nvSpPr>
        <p:spPr>
          <a:xfrm>
            <a:off x="152400" y="1181100"/>
            <a:ext cx="8686800" cy="4127500"/>
          </a:xfrm>
        </p:spPr>
        <p:txBody>
          <a:bodyPr>
            <a:normAutofit/>
          </a:bodyPr>
          <a:lstStyle/>
          <a:p>
            <a:r>
              <a:rPr lang="en-US" dirty="0"/>
              <a:t>Journal Entries &amp; PETs</a:t>
            </a:r>
          </a:p>
          <a:p>
            <a:pPr lvl="1"/>
            <a:r>
              <a:rPr lang="en-US" dirty="0"/>
              <a:t>Ensure proper details for the Journal entry or PET</a:t>
            </a:r>
          </a:p>
          <a:p>
            <a:pPr lvl="2"/>
            <a:r>
              <a:rPr lang="en-US" dirty="0"/>
              <a:t>Why the expense hit the incorrect speedtype, where the expense is being moved to, what has been done to avoid error in the future</a:t>
            </a:r>
          </a:p>
          <a:p>
            <a:pPr lvl="2"/>
            <a:r>
              <a:rPr lang="en-US" dirty="0"/>
              <a:t>PETs will require information about employee and their effort on projects</a:t>
            </a:r>
          </a:p>
          <a:p>
            <a:pPr lvl="1"/>
            <a:r>
              <a:rPr lang="en-US" dirty="0"/>
              <a:t>Provide substantial documentation supporting cost transfer</a:t>
            </a:r>
          </a:p>
          <a:p>
            <a:pPr lvl="2"/>
            <a:r>
              <a:rPr lang="en-US" dirty="0"/>
              <a:t>mFin Financial detail showing the error, payroll documentation for PETs</a:t>
            </a:r>
          </a:p>
          <a:p>
            <a:pPr lvl="2"/>
            <a:r>
              <a:rPr lang="en-US" dirty="0"/>
              <a:t>Emails approving the cost transfer or supporting transfer</a:t>
            </a:r>
          </a:p>
          <a:p>
            <a:pPr lvl="2"/>
            <a:r>
              <a:rPr lang="en-US" dirty="0"/>
              <a:t>If transfer is over 90 days more documentation justifying transfer will be required</a:t>
            </a:r>
          </a:p>
          <a:p>
            <a:pPr lvl="1"/>
            <a:endParaRPr lang="en-US" dirty="0"/>
          </a:p>
        </p:txBody>
      </p:sp>
    </p:spTree>
    <p:extLst>
      <p:ext uri="{BB962C8B-B14F-4D97-AF65-F5344CB8AC3E}">
        <p14:creationId xmlns:p14="http://schemas.microsoft.com/office/powerpoint/2010/main" val="30394534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08802B-CECE-C644-A6A3-3C9AAC922203}" type="slidenum">
              <a:rPr lang="en-US" smtClean="0"/>
              <a:pPr/>
              <a:t>80</a:t>
            </a:fld>
            <a:endParaRPr lang="en-US"/>
          </a:p>
        </p:txBody>
      </p:sp>
      <p:pic>
        <p:nvPicPr>
          <p:cNvPr id="3074" name="Picture 4"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r="11802"/>
          <a:stretch/>
        </p:blipFill>
        <p:spPr bwMode="auto">
          <a:xfrm>
            <a:off x="1371600" y="495300"/>
            <a:ext cx="5943600" cy="45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0397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260"/>
            <a:ext cx="8001000" cy="571500"/>
          </a:xfrm>
        </p:spPr>
        <p:txBody>
          <a:bodyPr/>
          <a:lstStyle/>
          <a:p>
            <a:r>
              <a:rPr lang="en-US" b="1" dirty="0" smtClean="0">
                <a:solidFill>
                  <a:schemeClr val="accent2"/>
                </a:solidFill>
              </a:rPr>
              <a:t>OGC Report Resources</a:t>
            </a:r>
            <a:endParaRPr lang="en-US" b="1" dirty="0">
              <a:solidFill>
                <a:schemeClr val="accent2"/>
              </a:solidFill>
            </a:endParaRPr>
          </a:p>
        </p:txBody>
      </p:sp>
      <p:sp>
        <p:nvSpPr>
          <p:cNvPr id="3" name="Content Placeholder 2"/>
          <p:cNvSpPr>
            <a:spLocks noGrp="1"/>
          </p:cNvSpPr>
          <p:nvPr>
            <p:ph sz="half" idx="1"/>
          </p:nvPr>
        </p:nvSpPr>
        <p:spPr/>
        <p:txBody>
          <a:bodyPr>
            <a:normAutofit/>
          </a:bodyPr>
          <a:lstStyle/>
          <a:p>
            <a:pPr marL="457200" lvl="1" indent="0">
              <a:buNone/>
            </a:pPr>
            <a:endParaRPr lang="en-US" dirty="0"/>
          </a:p>
          <a:p>
            <a:pPr lvl="1"/>
            <a:endParaRPr lang="en-US" dirty="0" smtClean="0"/>
          </a:p>
          <a:p>
            <a:pPr marL="0" indent="0">
              <a:buNone/>
            </a:pPr>
            <a:endParaRPr lang="en-US" dirty="0" smtClean="0"/>
          </a:p>
        </p:txBody>
      </p:sp>
      <p:sp>
        <p:nvSpPr>
          <p:cNvPr id="5" name="Content Placeholder 4"/>
          <p:cNvSpPr>
            <a:spLocks noGrp="1"/>
          </p:cNvSpPr>
          <p:nvPr>
            <p:ph sz="half" idx="2"/>
          </p:nvPr>
        </p:nvSpPr>
        <p:spPr>
          <a:xfrm>
            <a:off x="4599804" y="1095775"/>
            <a:ext cx="4419600" cy="609600"/>
          </a:xfrm>
        </p:spPr>
        <p:txBody>
          <a:bodyPr/>
          <a:lstStyle/>
          <a:p>
            <a:pPr marL="0" indent="0">
              <a:buNone/>
            </a:pPr>
            <a:r>
              <a:rPr lang="en-US" sz="1800" dirty="0">
                <a:latin typeface="Calibri" panose="020F0502020204030204" pitchFamily="34" charset="0"/>
                <a:cs typeface="Calibri" panose="020F0502020204030204" pitchFamily="34" charset="0"/>
                <a:hlinkClick r:id="rId3"/>
              </a:rPr>
              <a:t>http://</a:t>
            </a:r>
            <a:r>
              <a:rPr lang="en-US" sz="1800" dirty="0" smtClean="0">
                <a:latin typeface="Calibri" panose="020F0502020204030204" pitchFamily="34" charset="0"/>
                <a:cs typeface="Calibri" panose="020F0502020204030204" pitchFamily="34" charset="0"/>
                <a:hlinkClick r:id="rId3"/>
              </a:rPr>
              <a:t>www.ucdenver.edu/research/OGC/awardadmin/postaward/Pages/CloseoutProcedures.aspx</a:t>
            </a:r>
            <a:endParaRPr lang="en-US" sz="1800" dirty="0" smtClean="0">
              <a:latin typeface="Calibri" panose="020F0502020204030204" pitchFamily="34" charset="0"/>
              <a:cs typeface="Calibri" panose="020F0502020204030204" pitchFamily="34" charset="0"/>
            </a:endParaRPr>
          </a:p>
          <a:p>
            <a:endParaRPr lang="en-US" dirty="0"/>
          </a:p>
        </p:txBody>
      </p:sp>
      <p:sp>
        <p:nvSpPr>
          <p:cNvPr id="4" name="Rectangle 3"/>
          <p:cNvSpPr/>
          <p:nvPr/>
        </p:nvSpPr>
        <p:spPr>
          <a:xfrm>
            <a:off x="273424" y="1107141"/>
            <a:ext cx="4151619" cy="923330"/>
          </a:xfrm>
          <a:prstGeom prst="rect">
            <a:avLst/>
          </a:prstGeom>
        </p:spPr>
        <p:txBody>
          <a:bodyPr wrap="square">
            <a:spAutoFit/>
          </a:bodyPr>
          <a:lstStyle/>
          <a:p>
            <a:pPr marL="0" marR="0">
              <a:spcBef>
                <a:spcPts val="0"/>
              </a:spcBef>
              <a:spcAft>
                <a:spcPts val="0"/>
              </a:spcAft>
            </a:pPr>
            <a:r>
              <a:rPr lang="en-US" sz="1800" u="sng" dirty="0">
                <a:solidFill>
                  <a:srgbClr val="0563C1"/>
                </a:solidFill>
                <a:latin typeface="Calibri" panose="020F0502020204030204" pitchFamily="34" charset="0"/>
                <a:ea typeface="Calibri" panose="020F0502020204030204" pitchFamily="34" charset="0"/>
                <a:hlinkClick r:id="rId4"/>
              </a:rPr>
              <a:t>http://www.ucdenver.edu/research/OGC/awardadmin/preaward/Pages/procedures.aspx</a:t>
            </a:r>
            <a:endParaRPr lang="en-US" sz="1800" dirty="0">
              <a:latin typeface="Calibri" panose="020F0502020204030204" pitchFamily="34" charset="0"/>
              <a:ea typeface="Calibri" panose="020F0502020204030204" pitchFamily="34" charset="0"/>
            </a:endParaRPr>
          </a:p>
        </p:txBody>
      </p:sp>
      <p:pic>
        <p:nvPicPr>
          <p:cNvPr id="6" name="Picture 5" descr="NIH RPPR Procedures (New 03/11/16) | University Research | University of Colorado Denver - Mozilla Firefox"/>
          <p:cNvPicPr>
            <a:picLocks noChangeAspect="1"/>
          </p:cNvPicPr>
          <p:nvPr/>
        </p:nvPicPr>
        <p:blipFill rotWithShape="1">
          <a:blip r:embed="rId5">
            <a:extLst>
              <a:ext uri="{28A0092B-C50C-407E-A947-70E740481C1C}">
                <a14:useLocalDpi xmlns:a14="http://schemas.microsoft.com/office/drawing/2010/main" val="0"/>
              </a:ext>
            </a:extLst>
          </a:blip>
          <a:srcRect l="34241" t="22500" r="18333" b="14693"/>
          <a:stretch/>
        </p:blipFill>
        <p:spPr>
          <a:xfrm>
            <a:off x="353196" y="2146852"/>
            <a:ext cx="3782078" cy="2732028"/>
          </a:xfrm>
          <a:prstGeom prst="rect">
            <a:avLst/>
          </a:prstGeom>
        </p:spPr>
      </p:pic>
      <p:pic>
        <p:nvPicPr>
          <p:cNvPr id="7" name="Picture 6" descr="Closeout Procedures - NIH|DOD | University Research | University of Colorado Denver - Mozilla Firefox"/>
          <p:cNvPicPr>
            <a:picLocks noChangeAspect="1"/>
          </p:cNvPicPr>
          <p:nvPr/>
        </p:nvPicPr>
        <p:blipFill rotWithShape="1">
          <a:blip r:embed="rId6">
            <a:extLst>
              <a:ext uri="{28A0092B-C50C-407E-A947-70E740481C1C}">
                <a14:useLocalDpi xmlns:a14="http://schemas.microsoft.com/office/drawing/2010/main" val="0"/>
              </a:ext>
            </a:extLst>
          </a:blip>
          <a:srcRect l="35000" t="12222" r="21666" b="37361"/>
          <a:stretch/>
        </p:blipFill>
        <p:spPr>
          <a:xfrm>
            <a:off x="4567477" y="2146851"/>
            <a:ext cx="4305015" cy="2732029"/>
          </a:xfrm>
          <a:prstGeom prst="rect">
            <a:avLst/>
          </a:prstGeom>
        </p:spPr>
      </p:pic>
    </p:spTree>
    <p:extLst>
      <p:ext uri="{BB962C8B-B14F-4D97-AF65-F5344CB8AC3E}">
        <p14:creationId xmlns:p14="http://schemas.microsoft.com/office/powerpoint/2010/main" val="15250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9100"/>
            <a:ext cx="8001000" cy="571500"/>
          </a:xfrm>
        </p:spPr>
        <p:txBody>
          <a:bodyPr/>
          <a:lstStyle/>
          <a:p>
            <a:r>
              <a:rPr lang="en-US" b="1" dirty="0" smtClean="0">
                <a:solidFill>
                  <a:schemeClr val="accent2"/>
                </a:solidFill>
              </a:rPr>
              <a:t>Internal Reporting</a:t>
            </a:r>
            <a:endParaRPr lang="en-US" b="1" dirty="0">
              <a:solidFill>
                <a:schemeClr val="accent2"/>
              </a:solidFill>
            </a:endParaRPr>
          </a:p>
        </p:txBody>
      </p:sp>
      <p:sp>
        <p:nvSpPr>
          <p:cNvPr id="3" name="Content Placeholder 2"/>
          <p:cNvSpPr>
            <a:spLocks noGrp="1"/>
          </p:cNvSpPr>
          <p:nvPr>
            <p:ph idx="1"/>
          </p:nvPr>
        </p:nvSpPr>
        <p:spPr>
          <a:xfrm>
            <a:off x="533400" y="990600"/>
            <a:ext cx="8077200" cy="4000500"/>
          </a:xfrm>
        </p:spPr>
        <p:txBody>
          <a:bodyPr>
            <a:normAutofit fontScale="92500" lnSpcReduction="20000"/>
          </a:bodyPr>
          <a:lstStyle/>
          <a:p>
            <a:r>
              <a:rPr lang="en-US" dirty="0" smtClean="0"/>
              <a:t>ePER – Electronic Effort Report</a:t>
            </a:r>
          </a:p>
          <a:p>
            <a:pPr lvl="1"/>
            <a:r>
              <a:rPr lang="en-US" dirty="0" smtClean="0"/>
              <a:t>Required that all employees paid on sponsored projects certify their effort 3 times/year</a:t>
            </a:r>
          </a:p>
          <a:p>
            <a:pPr lvl="1"/>
            <a:endParaRPr lang="en-US" dirty="0" smtClean="0"/>
          </a:p>
          <a:p>
            <a:pPr lvl="1"/>
            <a:endParaRPr lang="en-US" dirty="0" smtClean="0"/>
          </a:p>
          <a:p>
            <a:pPr lvl="1"/>
            <a:r>
              <a:rPr lang="en-US" dirty="0" smtClean="0"/>
              <a:t>Effort should accurately reflect work hours on sponsored projects and many employees will have multiple sponsored projects they are paid from at any time</a:t>
            </a:r>
          </a:p>
          <a:p>
            <a:pPr lvl="1"/>
            <a:r>
              <a:rPr lang="en-US" dirty="0" smtClean="0"/>
              <a:t>ePER will include effort across all positions for employee even if one position has no sponsored project effort</a:t>
            </a:r>
          </a:p>
          <a:p>
            <a:pPr lvl="1"/>
            <a:r>
              <a:rPr lang="en-US" dirty="0" smtClean="0"/>
              <a:t>Supervisor certification may be required if employee cannot be contacted to certify (usually due to graduation, termination, etc.)</a:t>
            </a:r>
          </a:p>
          <a:p>
            <a:pPr lvl="1"/>
            <a:r>
              <a:rPr lang="en-US" dirty="0" smtClean="0"/>
              <a:t>Helpful CU Data Reports: Uncertified ePERs by ORG and </a:t>
            </a:r>
            <a:r>
              <a:rPr lang="en-US" dirty="0" err="1" smtClean="0"/>
              <a:t>ePERS</a:t>
            </a:r>
            <a:r>
              <a:rPr lang="en-US" dirty="0" smtClean="0"/>
              <a:t> Summary by PI</a:t>
            </a:r>
          </a:p>
        </p:txBody>
      </p:sp>
      <p:pic>
        <p:nvPicPr>
          <p:cNvPr id="4" name="Picture 3" descr="Inbox - lauren.rogers@ucdenver.edu - Outlook"/>
          <p:cNvPicPr>
            <a:picLocks noChangeAspect="1"/>
          </p:cNvPicPr>
          <p:nvPr/>
        </p:nvPicPr>
        <p:blipFill rotWithShape="1">
          <a:blip r:embed="rId3">
            <a:extLst>
              <a:ext uri="{28A0092B-C50C-407E-A947-70E740481C1C}">
                <a14:useLocalDpi xmlns:a14="http://schemas.microsoft.com/office/drawing/2010/main" val="0"/>
              </a:ext>
            </a:extLst>
          </a:blip>
          <a:srcRect l="48333" t="62222" r="21667" b="24028"/>
          <a:stretch/>
        </p:blipFill>
        <p:spPr>
          <a:xfrm>
            <a:off x="2895600" y="1790700"/>
            <a:ext cx="2743200" cy="685800"/>
          </a:xfrm>
          <a:prstGeom prst="rect">
            <a:avLst/>
          </a:prstGeom>
        </p:spPr>
      </p:pic>
    </p:spTree>
    <p:extLst>
      <p:ext uri="{BB962C8B-B14F-4D97-AF65-F5344CB8AC3E}">
        <p14:creationId xmlns:p14="http://schemas.microsoft.com/office/powerpoint/2010/main" val="40311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81332"/>
            <a:ext cx="5562600" cy="4060059"/>
          </a:xfrm>
          <a:prstGeom prst="rect">
            <a:avLst/>
          </a:prstGeom>
        </p:spPr>
      </p:pic>
      <p:sp>
        <p:nvSpPr>
          <p:cNvPr id="6" name="Title 1"/>
          <p:cNvSpPr>
            <a:spLocks noGrp="1"/>
          </p:cNvSpPr>
          <p:nvPr>
            <p:ph type="title"/>
          </p:nvPr>
        </p:nvSpPr>
        <p:spPr>
          <a:xfrm>
            <a:off x="304800" y="419100"/>
            <a:ext cx="8001000" cy="571500"/>
          </a:xfrm>
        </p:spPr>
        <p:txBody>
          <a:bodyPr/>
          <a:lstStyle/>
          <a:p>
            <a:r>
              <a:rPr lang="en-US" b="1" dirty="0" smtClean="0">
                <a:solidFill>
                  <a:schemeClr val="accent2"/>
                </a:solidFill>
              </a:rPr>
              <a:t>ePER Example</a:t>
            </a:r>
            <a:endParaRPr lang="en-US" b="1" dirty="0">
              <a:solidFill>
                <a:schemeClr val="accent2"/>
              </a:solidFill>
            </a:endParaRPr>
          </a:p>
        </p:txBody>
      </p:sp>
    </p:spTree>
    <p:extLst>
      <p:ext uri="{BB962C8B-B14F-4D97-AF65-F5344CB8AC3E}">
        <p14:creationId xmlns:p14="http://schemas.microsoft.com/office/powerpoint/2010/main" val="11587224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9100"/>
            <a:ext cx="8001000" cy="571500"/>
          </a:xfrm>
        </p:spPr>
        <p:txBody>
          <a:bodyPr/>
          <a:lstStyle/>
          <a:p>
            <a:r>
              <a:rPr lang="en-US" b="1" dirty="0" smtClean="0">
                <a:solidFill>
                  <a:schemeClr val="accent2"/>
                </a:solidFill>
              </a:rPr>
              <a:t>Internal Reporting</a:t>
            </a:r>
            <a:endParaRPr lang="en-US" b="1" dirty="0">
              <a:solidFill>
                <a:schemeClr val="accent2"/>
              </a:solidFill>
            </a:endParaRPr>
          </a:p>
        </p:txBody>
      </p:sp>
      <p:sp>
        <p:nvSpPr>
          <p:cNvPr id="3" name="Content Placeholder 2"/>
          <p:cNvSpPr>
            <a:spLocks noGrp="1"/>
          </p:cNvSpPr>
          <p:nvPr>
            <p:ph idx="1"/>
          </p:nvPr>
        </p:nvSpPr>
        <p:spPr>
          <a:xfrm>
            <a:off x="533400" y="990600"/>
            <a:ext cx="8077200" cy="4000500"/>
          </a:xfrm>
        </p:spPr>
        <p:txBody>
          <a:bodyPr>
            <a:normAutofit/>
          </a:bodyPr>
          <a:lstStyle/>
          <a:p>
            <a:r>
              <a:rPr lang="en-US" dirty="0" smtClean="0"/>
              <a:t>COI – Conflict of Interest</a:t>
            </a:r>
          </a:p>
          <a:p>
            <a:pPr lvl="1"/>
            <a:r>
              <a:rPr lang="en-US" dirty="0" smtClean="0"/>
              <a:t>Required of all UCD Faculty (Asst. Professor or higher), personnel on an IRB and key personnel on a grant, research committee members, staff who negotiate or execute research agreements on behalf of UCD, area/program administrators, and UCD officers</a:t>
            </a:r>
          </a:p>
          <a:p>
            <a:pPr lvl="1"/>
            <a:r>
              <a:rPr lang="en-US" dirty="0" smtClean="0"/>
              <a:t>Must be submitted annually or within 30 days of a change</a:t>
            </a:r>
          </a:p>
          <a:p>
            <a:pPr lvl="1"/>
            <a:r>
              <a:rPr lang="en-US" dirty="0" smtClean="0"/>
              <a:t>To disclose, complete the Conflict of Interest and Commitment Disclosure Form at </a:t>
            </a:r>
            <a:r>
              <a:rPr lang="en-US" dirty="0" smtClean="0">
                <a:hlinkClick r:id="rId3"/>
              </a:rPr>
              <a:t>https://era.cu.edu</a:t>
            </a:r>
            <a:r>
              <a:rPr lang="en-US" dirty="0" smtClean="0"/>
              <a:t> </a:t>
            </a:r>
          </a:p>
          <a:p>
            <a:pPr lvl="1"/>
            <a:r>
              <a:rPr lang="en-US" dirty="0" smtClean="0"/>
              <a:t>COI Resources</a:t>
            </a:r>
            <a:r>
              <a:rPr lang="en-US" dirty="0"/>
              <a:t>: </a:t>
            </a:r>
            <a:r>
              <a:rPr lang="en-US" dirty="0">
                <a:hlinkClick r:id="rId4"/>
              </a:rPr>
              <a:t>http://</a:t>
            </a:r>
            <a:r>
              <a:rPr lang="en-US" dirty="0" smtClean="0">
                <a:hlinkClick r:id="rId4"/>
              </a:rPr>
              <a:t>www.ucdenver.edu/research/ORC/COI/Pages/default.aspx</a:t>
            </a:r>
            <a:r>
              <a:rPr lang="en-US" dirty="0" smtClean="0"/>
              <a:t> </a:t>
            </a:r>
          </a:p>
        </p:txBody>
      </p:sp>
    </p:spTree>
    <p:extLst>
      <p:ext uri="{BB962C8B-B14F-4D97-AF65-F5344CB8AC3E}">
        <p14:creationId xmlns:p14="http://schemas.microsoft.com/office/powerpoint/2010/main" val="15815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smtClean="0">
                <a:solidFill>
                  <a:schemeClr val="accent2"/>
                </a:solidFill>
              </a:rPr>
              <a:t>Audit</a:t>
            </a:r>
            <a:endParaRPr lang="en-US" b="1" dirty="0">
              <a:solidFill>
                <a:schemeClr val="accent2"/>
              </a:solidFill>
            </a:endParaRPr>
          </a:p>
        </p:txBody>
      </p:sp>
      <p:sp>
        <p:nvSpPr>
          <p:cNvPr id="3" name="Content Placeholder 2"/>
          <p:cNvSpPr>
            <a:spLocks noGrp="1"/>
          </p:cNvSpPr>
          <p:nvPr>
            <p:ph idx="1"/>
          </p:nvPr>
        </p:nvSpPr>
        <p:spPr>
          <a:xfrm>
            <a:off x="457200" y="952500"/>
            <a:ext cx="8305800" cy="4343400"/>
          </a:xfrm>
        </p:spPr>
        <p:txBody>
          <a:bodyPr>
            <a:normAutofit fontScale="55000" lnSpcReduction="20000"/>
          </a:bodyPr>
          <a:lstStyle/>
          <a:p>
            <a:r>
              <a:rPr lang="en-US" dirty="0" smtClean="0"/>
              <a:t>Frequently Scrutinized Items</a:t>
            </a:r>
          </a:p>
          <a:p>
            <a:pPr lvl="1">
              <a:spcBef>
                <a:spcPts val="600"/>
              </a:spcBef>
            </a:pPr>
            <a:r>
              <a:rPr lang="en-US" dirty="0"/>
              <a:t>Property inventory records. Is the equipment located in the location identified on the property records, is the property in the condition the inventory records indicate, and is the property properly tagged. </a:t>
            </a:r>
          </a:p>
          <a:p>
            <a:pPr lvl="1">
              <a:spcBef>
                <a:spcPts val="600"/>
              </a:spcBef>
            </a:pPr>
            <a:r>
              <a:rPr lang="en-US" dirty="0" err="1"/>
              <a:t>Subrecipient</a:t>
            </a:r>
            <a:r>
              <a:rPr lang="en-US" dirty="0"/>
              <a:t> monitoring records. Are our PIs keeping records of when the communicate with their subs, are we recording when we receive reports from our subs and were they on time?</a:t>
            </a:r>
          </a:p>
          <a:p>
            <a:pPr lvl="1">
              <a:spcBef>
                <a:spcPts val="600"/>
              </a:spcBef>
            </a:pPr>
            <a:r>
              <a:rPr lang="en-US" dirty="0"/>
              <a:t>Large number of cost transfers. </a:t>
            </a:r>
          </a:p>
          <a:p>
            <a:pPr lvl="1">
              <a:spcBef>
                <a:spcPts val="600"/>
              </a:spcBef>
            </a:pPr>
            <a:r>
              <a:rPr lang="en-US" dirty="0"/>
              <a:t>Documentation. Are we maintaining all of our records, including: receipts, prior approvals from sponsors, etc.</a:t>
            </a:r>
          </a:p>
          <a:p>
            <a:pPr lvl="1">
              <a:spcBef>
                <a:spcPts val="600"/>
              </a:spcBef>
            </a:pPr>
            <a:r>
              <a:rPr lang="en-US" dirty="0"/>
              <a:t>Travel. Are there records for who traveled, when, and are we verifying the reimbursed travel is for the travel necessary for the award. (For example, if a PI rents a car, are we obtaining the recipients that shows who was authorized to drive the car, when was the car rented, and does the mileage make sense for their travel.)</a:t>
            </a:r>
          </a:p>
          <a:p>
            <a:pPr lvl="1">
              <a:spcBef>
                <a:spcPts val="600"/>
              </a:spcBef>
            </a:pPr>
            <a:r>
              <a:rPr lang="en-US" dirty="0"/>
              <a:t>Cost Share. Verify that cost share is appropriately tracked, and that other sponsored funds are not supporting cost share for another project.</a:t>
            </a:r>
          </a:p>
          <a:p>
            <a:pPr lvl="1">
              <a:spcBef>
                <a:spcPts val="600"/>
              </a:spcBef>
            </a:pPr>
            <a:r>
              <a:rPr lang="en-US" dirty="0"/>
              <a:t>Time and effort. Some items that are looked at: are employees following university policy for timely certification and  are their </a:t>
            </a:r>
            <a:r>
              <a:rPr lang="en-US" dirty="0" err="1"/>
              <a:t>ePers</a:t>
            </a:r>
            <a:r>
              <a:rPr lang="en-US" dirty="0"/>
              <a:t> accurate.</a:t>
            </a:r>
          </a:p>
          <a:p>
            <a:pPr lvl="1">
              <a:spcBef>
                <a:spcPts val="600"/>
              </a:spcBef>
            </a:pPr>
            <a:r>
              <a:rPr lang="en-US" dirty="0"/>
              <a:t>Meals. Are the meals necessary for the project and are the prices reasonable (</a:t>
            </a:r>
            <a:r>
              <a:rPr lang="en-US" dirty="0" err="1"/>
              <a:t>ie</a:t>
            </a:r>
            <a:r>
              <a:rPr lang="en-US" dirty="0"/>
              <a:t>: are the costs in-line with the GSA M&amp;I rates). This is especially important for NSF, they are really particular about meals. </a:t>
            </a:r>
          </a:p>
          <a:p>
            <a:pPr lvl="1">
              <a:spcBef>
                <a:spcPts val="600"/>
              </a:spcBef>
            </a:pPr>
            <a:r>
              <a:rPr lang="en-US" dirty="0"/>
              <a:t>Participant Support Costs. Are allowed, are they classified accurately, and charged to the correct budget category if allowed.</a:t>
            </a:r>
          </a:p>
          <a:p>
            <a:pPr lvl="1">
              <a:spcBef>
                <a:spcPts val="600"/>
              </a:spcBef>
            </a:pPr>
            <a:r>
              <a:rPr lang="en-US" dirty="0"/>
              <a:t>Large purchases of  supplies near the end of a period of performance</a:t>
            </a:r>
          </a:p>
          <a:p>
            <a:pPr lvl="1">
              <a:spcBef>
                <a:spcPts val="600"/>
              </a:spcBef>
            </a:pPr>
            <a:r>
              <a:rPr lang="en-US" dirty="0"/>
              <a:t>Administrative costs. For administrative and clerical salaries to be charged directly to an award, we have to meet the four requirements identified in 2 CFR 200 – which is extremely rare for our university. </a:t>
            </a:r>
          </a:p>
          <a:p>
            <a:pPr lvl="1">
              <a:spcBef>
                <a:spcPts val="600"/>
              </a:spcBef>
            </a:pPr>
            <a:r>
              <a:rPr lang="en-US" dirty="0"/>
              <a:t>Consistency. Are we consistently charging costs as either direct or indirect (most this may come up as general purpose </a:t>
            </a:r>
            <a:r>
              <a:rPr lang="en-US" dirty="0" smtClean="0"/>
              <a:t>equipment</a:t>
            </a:r>
          </a:p>
          <a:p>
            <a:pPr>
              <a:spcBef>
                <a:spcPts val="600"/>
              </a:spcBef>
            </a:pPr>
            <a:r>
              <a:rPr lang="en-US" dirty="0" smtClean="0"/>
              <a:t>Contact Barbara Hayes, </a:t>
            </a:r>
            <a:r>
              <a:rPr lang="en-US" dirty="0" smtClean="0">
                <a:hlinkClick r:id="rId3"/>
              </a:rPr>
              <a:t>barb.hayes@ucdenver.edu</a:t>
            </a:r>
            <a:r>
              <a:rPr lang="en-US" dirty="0" smtClean="0"/>
              <a:t>, if you are contacted by a sponsor announcing a site visit, desk review, or audit</a:t>
            </a:r>
          </a:p>
        </p:txBody>
      </p:sp>
    </p:spTree>
    <p:extLst>
      <p:ext uri="{BB962C8B-B14F-4D97-AF65-F5344CB8AC3E}">
        <p14:creationId xmlns:p14="http://schemas.microsoft.com/office/powerpoint/2010/main" val="14211972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900"/>
            <a:ext cx="7696200" cy="1054100"/>
          </a:xfrm>
        </p:spPr>
        <p:txBody>
          <a:bodyPr/>
          <a:lstStyle/>
          <a:p>
            <a:r>
              <a:rPr lang="en-US" b="1" dirty="0" smtClean="0">
                <a:solidFill>
                  <a:schemeClr val="accent2"/>
                </a:solidFill>
              </a:rPr>
              <a:t>Questions/Comments</a:t>
            </a:r>
            <a:endParaRPr lang="en-US" b="1" dirty="0">
              <a:solidFill>
                <a:schemeClr val="accent2"/>
              </a:solidFill>
            </a:endParaRPr>
          </a:p>
        </p:txBody>
      </p:sp>
      <p:sp>
        <p:nvSpPr>
          <p:cNvPr id="3" name="Content Placeholder 2"/>
          <p:cNvSpPr>
            <a:spLocks noGrp="1"/>
          </p:cNvSpPr>
          <p:nvPr>
            <p:ph idx="1"/>
          </p:nvPr>
        </p:nvSpPr>
        <p:spPr>
          <a:xfrm>
            <a:off x="152400" y="1028700"/>
            <a:ext cx="8686800" cy="4127500"/>
          </a:xfrm>
        </p:spPr>
        <p:txBody>
          <a:bodyPr>
            <a:normAutofit/>
          </a:bodyPr>
          <a:lstStyle/>
          <a:p>
            <a:endParaRPr lang="en-US" dirty="0" smtClean="0"/>
          </a:p>
          <a:p>
            <a:endParaRPr lang="en-US" dirty="0" smtClean="0"/>
          </a:p>
        </p:txBody>
      </p:sp>
      <p:pic>
        <p:nvPicPr>
          <p:cNvPr id="4" name="Picture 3" descr="MSS: Bring us your burning science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550" y="1638300"/>
            <a:ext cx="2730500" cy="2730500"/>
          </a:xfrm>
          <a:prstGeom prst="rect">
            <a:avLst/>
          </a:prstGeom>
        </p:spPr>
      </p:pic>
    </p:spTree>
    <p:extLst>
      <p:ext uri="{BB962C8B-B14F-4D97-AF65-F5344CB8AC3E}">
        <p14:creationId xmlns:p14="http://schemas.microsoft.com/office/powerpoint/2010/main" val="165131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600"/>
            <a:ext cx="7696200" cy="1054100"/>
          </a:xfrm>
        </p:spPr>
        <p:txBody>
          <a:bodyPr/>
          <a:lstStyle/>
          <a:p>
            <a:r>
              <a:rPr lang="en-US" b="1" dirty="0">
                <a:solidFill>
                  <a:schemeClr val="accent2"/>
                </a:solidFill>
              </a:rPr>
              <a:t>Projections &amp; Forecasting</a:t>
            </a:r>
          </a:p>
        </p:txBody>
      </p:sp>
      <p:sp>
        <p:nvSpPr>
          <p:cNvPr id="3" name="Content Placeholder 2"/>
          <p:cNvSpPr>
            <a:spLocks noGrp="1"/>
          </p:cNvSpPr>
          <p:nvPr>
            <p:ph idx="1"/>
          </p:nvPr>
        </p:nvSpPr>
        <p:spPr>
          <a:xfrm>
            <a:off x="152400" y="1181100"/>
            <a:ext cx="8686800" cy="4127500"/>
          </a:xfrm>
        </p:spPr>
        <p:txBody>
          <a:bodyPr>
            <a:normAutofit/>
          </a:bodyPr>
          <a:lstStyle/>
          <a:p>
            <a:r>
              <a:rPr lang="en-US" dirty="0"/>
              <a:t>Fiscal Cliff Identification</a:t>
            </a:r>
          </a:p>
          <a:p>
            <a:r>
              <a:rPr lang="en-US" dirty="0"/>
              <a:t>Provides PI with better understanding of future finances to allow them to make more sound business decisions. </a:t>
            </a:r>
          </a:p>
          <a:p>
            <a:pPr lvl="1"/>
            <a:r>
              <a:rPr lang="en-US" dirty="0"/>
              <a:t>Future hiring</a:t>
            </a:r>
          </a:p>
          <a:p>
            <a:pPr lvl="1"/>
            <a:r>
              <a:rPr lang="en-US" dirty="0"/>
              <a:t>Ramp up grant applications</a:t>
            </a:r>
          </a:p>
          <a:p>
            <a:pPr lvl="1"/>
            <a:r>
              <a:rPr lang="en-US" dirty="0"/>
              <a:t>Reducing expenditures (animals, lab supplies, lab staff)</a:t>
            </a:r>
          </a:p>
          <a:p>
            <a:r>
              <a:rPr lang="en-US" dirty="0"/>
              <a:t>Current project budget period projections</a:t>
            </a:r>
          </a:p>
          <a:p>
            <a:r>
              <a:rPr lang="en-US" dirty="0"/>
              <a:t>Forecasting up to five years out</a:t>
            </a:r>
          </a:p>
          <a:p>
            <a:endParaRPr lang="en-US" dirty="0"/>
          </a:p>
          <a:p>
            <a:endParaRPr lang="en-US" dirty="0"/>
          </a:p>
        </p:txBody>
      </p:sp>
    </p:spTree>
    <p:extLst>
      <p:ext uri="{BB962C8B-B14F-4D97-AF65-F5344CB8AC3E}">
        <p14:creationId xmlns:p14="http://schemas.microsoft.com/office/powerpoint/2010/main" val="3566062735"/>
      </p:ext>
    </p:extLst>
  </p:cSld>
  <p:clrMapOvr>
    <a:masterClrMapping/>
  </p:clrMapOvr>
</p:sld>
</file>

<file path=ppt/theme/theme1.xml><?xml version="1.0" encoding="utf-8"?>
<a:theme xmlns:a="http://schemas.openxmlformats.org/drawingml/2006/main" name="CUDenver_pres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62EEEF98DEF4E8C1888AE017702F9" ma:contentTypeVersion="1" ma:contentTypeDescription="Create a new document." ma:contentTypeScope="" ma:versionID="a6f4be4fd77f18159e744c06e6a7e5c5">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8AA726-C812-43B2-A87B-4846B15D0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714FB2-C570-49C0-BB93-629E382708CF}">
  <ds:schemaRefs>
    <ds:schemaRef ds:uri="http://schemas.microsoft.com/sharepoint/v3/contenttype/forms"/>
  </ds:schemaRefs>
</ds:datastoreItem>
</file>

<file path=customXml/itemProps3.xml><?xml version="1.0" encoding="utf-8"?>
<ds:datastoreItem xmlns:ds="http://schemas.openxmlformats.org/officeDocument/2006/customXml" ds:itemID="{056C0384-86D2-4A8F-B663-4483379B83FE}">
  <ds:schemaRef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Consolidated Campus Template</Template>
  <TotalTime>15191</TotalTime>
  <Words>4788</Words>
  <Application>Microsoft Office PowerPoint</Application>
  <PresentationFormat>On-screen Show (16:10)</PresentationFormat>
  <Paragraphs>652</Paragraphs>
  <Slides>86</Slides>
  <Notes>74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86</vt:i4>
      </vt:variant>
    </vt:vector>
  </HeadingPairs>
  <TitlesOfParts>
    <vt:vector size="95" baseType="lpstr">
      <vt:lpstr>Arial</vt:lpstr>
      <vt:lpstr>Calibri</vt:lpstr>
      <vt:lpstr>Lucida Grande</vt:lpstr>
      <vt:lpstr>Osaka</vt:lpstr>
      <vt:lpstr>Times</vt:lpstr>
      <vt:lpstr>Trebuchet MS</vt:lpstr>
      <vt:lpstr>Wingdings</vt:lpstr>
      <vt:lpstr>CUDenver_pres_01</vt:lpstr>
      <vt:lpstr>Custom Design</vt:lpstr>
      <vt:lpstr> Advanced Post Award </vt:lpstr>
      <vt:lpstr>Day-to-Day Post Award </vt:lpstr>
      <vt:lpstr>Award Receipt </vt:lpstr>
      <vt:lpstr>Re-budgeting</vt:lpstr>
      <vt:lpstr>Payroll on Sponsored Projects</vt:lpstr>
      <vt:lpstr>Procurement </vt:lpstr>
      <vt:lpstr>Monthly Reconciliation  </vt:lpstr>
      <vt:lpstr>Cost Transfers </vt:lpstr>
      <vt:lpstr>Projections &amp; Forecasting</vt:lpstr>
      <vt:lpstr>No Cost Extensions</vt:lpstr>
      <vt:lpstr>Project Closeout and Reporting</vt:lpstr>
      <vt:lpstr>Roles and Responsibilities for Sponsored Project Administration-Postaward </vt:lpstr>
      <vt:lpstr>Roles and Responsibilities </vt:lpstr>
      <vt:lpstr>Roles and Responsibilities – Post Award/ Closeout Unit </vt:lpstr>
      <vt:lpstr>Roles and Responsibilities-Postaward/Closeout Unit</vt:lpstr>
      <vt:lpstr>Roles and Responsibilities-Postaward/Closeout Unit</vt:lpstr>
      <vt:lpstr>Roles and Responsibilities-Postaward/Closeout Unit</vt:lpstr>
      <vt:lpstr>Roles and Responsibilities-Principal Investigator (PI)/Departmental Administrator</vt:lpstr>
      <vt:lpstr>Roles and Responsibilities-Principal Investigator (PI)/Departmental Administrator</vt:lpstr>
      <vt:lpstr>Roles and Responsibilities-Principal Investigator (PI)/Departmental Administrator</vt:lpstr>
      <vt:lpstr>Roles and Responsibilities-Principal Investigator (PI)/Departmental Administrator</vt:lpstr>
      <vt:lpstr>Roles and Responsibilities-Principal Investigator (PI)/Departmental Administrator</vt:lpstr>
      <vt:lpstr>Question and Answer </vt:lpstr>
      <vt:lpstr>Resources</vt:lpstr>
      <vt:lpstr>Advanced Post Award  Elizabeth Lee, CLAS, Post Award Specialist</vt:lpstr>
      <vt:lpstr>Overview </vt:lpstr>
      <vt:lpstr>Financial Management: Overview</vt:lpstr>
      <vt:lpstr>Budget vs. Cash Management</vt:lpstr>
      <vt:lpstr>Budget vs. Cash Management</vt:lpstr>
      <vt:lpstr>Budget vs. Cash Management</vt:lpstr>
      <vt:lpstr>Budget vs. Cash Management</vt:lpstr>
      <vt:lpstr>Budget vs. Cash Management</vt:lpstr>
      <vt:lpstr>Financial Management Tasks</vt:lpstr>
      <vt:lpstr>Financial Management Tasks</vt:lpstr>
      <vt:lpstr>Financial Management Tasks</vt:lpstr>
      <vt:lpstr>Tools for Financial Management: CU-Data</vt:lpstr>
      <vt:lpstr>Managing Budgets &amp; Planning for the Future </vt:lpstr>
      <vt:lpstr>Differences Between Budgets &amp; Actual Expenditures</vt:lpstr>
      <vt:lpstr>Rebudgeting</vt:lpstr>
      <vt:lpstr>Encumbrances &amp; Projections</vt:lpstr>
      <vt:lpstr>Preventing Overspending: Identifying issues before they arise</vt:lpstr>
      <vt:lpstr>Beyond the current project: cliff identification</vt:lpstr>
      <vt:lpstr>Effort On Sponsored Projects: Overview</vt:lpstr>
      <vt:lpstr>Paid Salary</vt:lpstr>
      <vt:lpstr>How Sponsors Track “Effort”</vt:lpstr>
      <vt:lpstr>How the University Tracks “Effort”</vt:lpstr>
      <vt:lpstr>ePERS Reports</vt:lpstr>
      <vt:lpstr>9-month or 12-month appointments</vt:lpstr>
      <vt:lpstr>Tools for Managing Effort on Sponsored Projects</vt:lpstr>
      <vt:lpstr>Billing, Invoicing, and Drawdowns </vt:lpstr>
      <vt:lpstr>Cost Reimbursable &amp; Advanced Pay</vt:lpstr>
      <vt:lpstr>Sponsor Drawdowns </vt:lpstr>
      <vt:lpstr>Billing Types</vt:lpstr>
      <vt:lpstr>Cost Reimbursable Billing: OGC Invoiced</vt:lpstr>
      <vt:lpstr>Cost Reimbursable Billing: Department Invoiced </vt:lpstr>
      <vt:lpstr>Installment Based Billing</vt:lpstr>
      <vt:lpstr>Tools for Managing Cash</vt:lpstr>
      <vt:lpstr>Subcontracts and Subrecipient Monitoring</vt:lpstr>
      <vt:lpstr>Why monitoring is necessary?</vt:lpstr>
      <vt:lpstr>Examples of Subrecipient Monitoring</vt:lpstr>
      <vt:lpstr>  Questions?</vt:lpstr>
      <vt:lpstr> Advanced Post Award</vt:lpstr>
      <vt:lpstr>Agenda </vt:lpstr>
      <vt:lpstr>Project Closeout Timeline  </vt:lpstr>
      <vt:lpstr>Project Closeout Timeline  </vt:lpstr>
      <vt:lpstr>Project Close Out Resources</vt:lpstr>
      <vt:lpstr>Sponsor Reporting</vt:lpstr>
      <vt:lpstr>Example – RPPR</vt:lpstr>
      <vt:lpstr>Example – RPPR</vt:lpstr>
      <vt:lpstr>Example – RPPR</vt:lpstr>
      <vt:lpstr>Example – RPPR</vt:lpstr>
      <vt:lpstr>RPPR Flowchart</vt:lpstr>
      <vt:lpstr>RPPR Reminders</vt:lpstr>
      <vt:lpstr>Example – SF425/FSR/FFR</vt:lpstr>
      <vt:lpstr>PowerPoint Presentation</vt:lpstr>
      <vt:lpstr>PowerPoint Presentation</vt:lpstr>
      <vt:lpstr>PowerPoint Presentation</vt:lpstr>
      <vt:lpstr>Example – American Heart Assoc.</vt:lpstr>
      <vt:lpstr>PowerPoint Presentation</vt:lpstr>
      <vt:lpstr>PowerPoint Presentation</vt:lpstr>
      <vt:lpstr>OGC Report Resources</vt:lpstr>
      <vt:lpstr>Internal Reporting</vt:lpstr>
      <vt:lpstr>ePER Example</vt:lpstr>
      <vt:lpstr>Internal Reporting</vt:lpstr>
      <vt:lpstr>Audit</vt:lpstr>
      <vt:lpstr>Questions/Comments</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Post Award</dc:title>
  <dc:creator>Van rheen, Molly</dc:creator>
  <cp:lastModifiedBy>Lemieux, Melissa</cp:lastModifiedBy>
  <cp:revision>250</cp:revision>
  <cp:lastPrinted>2019-04-26T20:54:44Z</cp:lastPrinted>
  <dcterms:created xsi:type="dcterms:W3CDTF">2014-01-15T23:46:04Z</dcterms:created>
  <dcterms:modified xsi:type="dcterms:W3CDTF">2020-09-28T22:54:07Z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0x010100DBA62EEEF98DEF4E8C1888AE017702F9</vt:lpwstr>
  </property>
</Properties>
</file>