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405" r:id="rId6"/>
    <p:sldId id="259" r:id="rId7"/>
    <p:sldId id="410" r:id="rId8"/>
    <p:sldId id="411" r:id="rId9"/>
    <p:sldId id="412" r:id="rId10"/>
    <p:sldId id="400" r:id="rId11"/>
    <p:sldId id="369" r:id="rId12"/>
    <p:sldId id="413" r:id="rId13"/>
    <p:sldId id="371" r:id="rId14"/>
    <p:sldId id="414" r:id="rId15"/>
    <p:sldId id="415" r:id="rId16"/>
    <p:sldId id="416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CFB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02" autoAdjust="0"/>
    <p:restoredTop sz="96283" autoAdjust="0"/>
  </p:normalViewPr>
  <p:slideViewPr>
    <p:cSldViewPr snapToGrid="0">
      <p:cViewPr varScale="1">
        <p:scale>
          <a:sx n="74" d="100"/>
          <a:sy n="74" d="100"/>
        </p:scale>
        <p:origin x="7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F6A01-9DC0-4572-9948-65903B5E6D13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FA79-7E12-41C1-BA1B-2652FF6BD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9F632-0407-4C0A-BE8F-CDAC80746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42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BEST PRACTICES &amp; ACCESSBILITY STANDARDS: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 add a new slide, go to Insert in the navigation bar &gt; New Slide and click the drop-down arrow to choose from different slide layouts and designs.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For body text keep font size at 18pts or larger. For headers keep font size at 24pts or larger.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For any new image or icon you add please add a description in the alt text. Right click image &gt; click on View Alt Text &gt; type in image description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71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BEST PRACTICES &amp; ACCESSBILITY STANDARDS: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 add a new slide, go to Insert in the navigation bar &gt; New Slide and click the drop-down arrow to choose from different slide layouts and designs.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For body text keep font size at 18pts or larger. For headers keep font size at 24pts or larger.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For any new image or icon you add please add a description in the alt text. Right click image &gt; click on View Alt Text &gt; type in image description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6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4EE9E-25B2-FE9F-65B9-BB89BDE69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7DF21-ECCB-9DC4-2FEB-630F5BD5F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F7B51-414C-EB55-ECB3-5B463387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F575-3DA0-4AA6-B16D-D20A2AF700B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4C1FE-4A48-FAC6-68A5-2E77D1BB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DE562-A2AC-0135-2295-AA8128D3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70D7-5941-4E1F-A499-6CF2A1BE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1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43353-0959-3A9D-DA51-CBE1857A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93359-A60D-B855-3C1B-A2A083119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11803-6559-6482-36CC-E1F8D7A1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F575-3DA0-4AA6-B16D-D20A2AF700B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E08B4-4FD3-A5EC-828F-42C76116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EC85E-2236-0DB5-DFFA-8116170E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70D7-5941-4E1F-A499-6CF2A1BE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5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08900-C6E0-5FEE-084F-74C748FDD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623DD-C9FF-D949-4891-1A5965323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70039-F6F5-7779-DF9B-E4D126FD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F575-3DA0-4AA6-B16D-D20A2AF700B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437E5-9973-A5EC-B52C-A5F464EE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E5BCB-C887-6928-14A1-62B5FDDE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70D7-5941-4E1F-A499-6CF2A1BE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3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/Break Slide (7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F5ABBFAC-BE2C-CA8A-33A8-3CA696ABB5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9848" y="672210"/>
            <a:ext cx="5997575" cy="12366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SECTION BREAK/ TRANSITION SLIDE</a:t>
            </a:r>
          </a:p>
        </p:txBody>
      </p:sp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AC3D6F1-7483-E5D8-832A-9B93A3096F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933" y="6054759"/>
            <a:ext cx="1739900" cy="4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89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/Break Slide (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1209DC4-2E36-7146-9313-FC96B03FA9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4934" y="2165042"/>
            <a:ext cx="7002131" cy="16017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578EC-48D9-45CE-B24E-31341DA611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5933" y="6048870"/>
            <a:ext cx="1752788" cy="46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4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/Break Slide (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7C08698A-43DD-2B26-B2E6-D3A623102D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4934" y="2315167"/>
            <a:ext cx="7002131" cy="16017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solidFill>
                  <a:srgbClr val="CBB37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154BDD-F162-0833-744C-1DD7FB289528}"/>
              </a:ext>
            </a:extLst>
          </p:cNvPr>
          <p:cNvSpPr/>
          <p:nvPr userDrawn="1"/>
        </p:nvSpPr>
        <p:spPr>
          <a:xfrm>
            <a:off x="9503357" y="5708195"/>
            <a:ext cx="2690827" cy="11301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7B4319E-A2DE-A886-851B-4ABDDCBFCC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21" y="6048870"/>
            <a:ext cx="1739900" cy="4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6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20B6-F7F7-8661-8D09-537F52639D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7298" y="1707627"/>
            <a:ext cx="8617403" cy="1340559"/>
          </a:xfrm>
          <a:prstGeom prst="rect">
            <a:avLst/>
          </a:prstGeom>
        </p:spPr>
        <p:txBody>
          <a:bodyPr anchor="b"/>
          <a:lstStyle>
            <a:lvl1pPr algn="ctr">
              <a:defRPr sz="4200" b="1" i="0" spc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POWERPOINT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21F8C-1B02-CAC1-E2E1-E8196C3113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9880" y="3155465"/>
            <a:ext cx="5572238" cy="505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7986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them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20B6-F7F7-8661-8D09-537F52639D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01775" y="1906514"/>
            <a:ext cx="8134855" cy="1339764"/>
          </a:xfrm>
          <a:prstGeom prst="rect">
            <a:avLst/>
          </a:prstGeom>
        </p:spPr>
        <p:txBody>
          <a:bodyPr anchor="b"/>
          <a:lstStyle>
            <a:lvl1pPr algn="l">
              <a:defRPr sz="4800" b="1" i="0" spc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POWERPOINT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21F8C-1B02-CAC1-E2E1-E8196C311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01775" y="3762424"/>
            <a:ext cx="8134855" cy="5055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EADFE2C-6E6F-A829-7C15-DFD368A853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75" y="5746171"/>
            <a:ext cx="3433859" cy="62505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9EE2E4-FF7F-93BB-4870-7E916A15D056}"/>
              </a:ext>
            </a:extLst>
          </p:cNvPr>
          <p:cNvCxnSpPr/>
          <p:nvPr userDrawn="1"/>
        </p:nvCxnSpPr>
        <p:spPr>
          <a:xfrm>
            <a:off x="2901775" y="3494699"/>
            <a:ext cx="8134855" cy="0"/>
          </a:xfrm>
          <a:prstGeom prst="line">
            <a:avLst/>
          </a:prstGeom>
          <a:ln>
            <a:solidFill>
              <a:srgbClr val="CBB3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22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them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821F8C-1B02-CAC1-E2E1-E8196C3113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7989" y="3773558"/>
            <a:ext cx="9144000" cy="5055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220B6-F7F7-8661-8D09-537F52639D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7989" y="2085595"/>
            <a:ext cx="6621327" cy="1343405"/>
          </a:xfrm>
          <a:prstGeom prst="rect">
            <a:avLst/>
          </a:prstGeom>
        </p:spPr>
        <p:txBody>
          <a:bodyPr anchor="b"/>
          <a:lstStyle>
            <a:lvl1pPr algn="l">
              <a:defRPr sz="4400" b="1" i="0" spc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POWERPOINT TITLE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E57424B-15F0-A61F-7FFB-31ADE7C9D1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89" y="5746170"/>
            <a:ext cx="3433859" cy="62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1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9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2270-5909-CCBB-4463-93F04FF6D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1EA8A-065C-525E-7EEE-A4330447B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1F311-225B-4DDF-6EFE-F2B1C6CD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F575-3DA0-4AA6-B16D-D20A2AF700B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EB2E2-4AAB-A330-6B78-1EE132892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7297A-C651-1DA7-B567-1E1A3183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70D7-5941-4E1F-A499-6CF2A1BE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5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C0362-3EF5-CE94-A6AA-7581D57D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83A7D-69D0-4573-6EAA-AEEE36902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80F0-0016-EBF5-9DBC-A45D8C3D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F575-3DA0-4AA6-B16D-D20A2AF700B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95126-3531-9629-9796-B089174C7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864C-2911-4466-25B0-7B5EFD2F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70D7-5941-4E1F-A499-6CF2A1BE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9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425E-05EB-9545-F75C-96AAB66D6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60B69-4D9E-0A4A-B127-E2899769E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8FAEF-9E14-A7F0-6F56-D39731710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6475B-B999-78B6-5A83-47CFEA833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F575-3DA0-4AA6-B16D-D20A2AF700B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D21EF-B9F5-D5B8-C689-14AC46C0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0A63C-2377-BB09-9265-55AE4852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70D7-5941-4E1F-A499-6CF2A1BE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0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190B9-C529-BD96-CE70-CA5E8314B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B9A55-6E37-4C0B-FFC8-33F5AD7D6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820E7-B914-B28A-15B6-39864C9BA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34B45-0D77-8AAB-70CB-D97AFFEFF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F7FBD-1DDC-3D2F-3600-9D3866437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2D7067-E2E2-A134-7F4B-EBD5EC0D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F575-3DA0-4AA6-B16D-D20A2AF700B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5C33AC-F513-B179-AC4C-557D01A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08CF5-A0D7-4194-0FDC-870BA6B4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70D7-5941-4E1F-A499-6CF2A1BE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4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E37B-C2C8-CE0E-58DA-783B56DD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A6EED-4719-F526-8484-2A2702E8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F575-3DA0-4AA6-B16D-D20A2AF700B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29B14-A889-94F1-96AF-30962D73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B2795-7C75-1DA4-FF7F-BE1EAF19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70D7-5941-4E1F-A499-6CF2A1BE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8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C3C3DA-7392-B3C0-B123-345E1A7B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F575-3DA0-4AA6-B16D-D20A2AF700B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B26050-8B11-7F0D-635C-04723D1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56FBA-487D-8550-2A77-73C6C8C3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70D7-5941-4E1F-A499-6CF2A1BE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252A-CFF9-A96D-6800-7351E7E1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6E99-ABF2-534C-978C-F71FAF63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30C6E-FD8F-531B-1074-62C1F5E84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36731-E8FC-7FAB-EF9B-84359009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F575-3DA0-4AA6-B16D-D20A2AF700B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1BC50-F4CD-3705-1101-5A507BA5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6E4B6-71B4-465E-50FF-4CF4937B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70D7-5941-4E1F-A499-6CF2A1BE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6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29F8-46FA-9E98-4CB4-9D19DCE3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E06E7-258C-858B-D71C-5C325563E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4EAD6-21A4-06E1-661C-04705572F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DCEDC-D041-D071-FF3C-9E3C4A41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F575-3DA0-4AA6-B16D-D20A2AF700B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18DDB-C5AA-0A4E-C15E-8024587B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3609D-8B30-2506-CCFF-C9F2BE8E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70D7-5941-4E1F-A499-6CF2A1BE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AD3E81-A1A0-E72D-B629-1330A016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0EEB9-5009-12D8-8224-EA325CC12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30F3A-4EFD-20D3-6EFE-296A35E87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1CF575-3DA0-4AA6-B16D-D20A2AF700B7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EDC49-4AFD-0C7C-01DD-A9E74FFBD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017A1-B94B-DD8B-E6C1-9B298E398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D670D7-5941-4E1F-A499-6CF2A1BE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3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98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18C49-F13A-F4DD-00AB-645457312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659" y="1436513"/>
            <a:ext cx="9002683" cy="1364919"/>
          </a:xfrm>
        </p:spPr>
        <p:txBody>
          <a:bodyPr/>
          <a:lstStyle/>
          <a:p>
            <a:r>
              <a:rPr lang="en-US" sz="4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Retired Faculty Association Celebration Luncheon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FFCABD-793F-F601-23F9-1962E493A418}"/>
              </a:ext>
            </a:extLst>
          </p:cNvPr>
          <p:cNvCxnSpPr>
            <a:cxnSpLocks/>
          </p:cNvCxnSpPr>
          <p:nvPr/>
        </p:nvCxnSpPr>
        <p:spPr>
          <a:xfrm>
            <a:off x="5499791" y="3341591"/>
            <a:ext cx="1192419" cy="0"/>
          </a:xfrm>
          <a:prstGeom prst="line">
            <a:avLst/>
          </a:prstGeom>
          <a:ln w="6350">
            <a:solidFill>
              <a:srgbClr val="4343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09646F-668C-B883-E09D-5B2732340DEE}"/>
              </a:ext>
            </a:extLst>
          </p:cNvPr>
          <p:cNvSpPr txBox="1"/>
          <p:nvPr/>
        </p:nvSpPr>
        <p:spPr>
          <a:xfrm>
            <a:off x="5058026" y="2832504"/>
            <a:ext cx="207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May 29, 2026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E16479-FE48-10DB-CE80-E01958E71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84"/>
          <a:stretch>
            <a:fillRect/>
          </a:stretch>
        </p:blipFill>
        <p:spPr>
          <a:xfrm>
            <a:off x="5198276" y="864345"/>
            <a:ext cx="1795448" cy="45368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6AC02B-86F6-6874-6D3C-E18CC92CB17A}"/>
              </a:ext>
            </a:extLst>
          </p:cNvPr>
          <p:cNvGrpSpPr/>
          <p:nvPr/>
        </p:nvGrpSpPr>
        <p:grpSpPr>
          <a:xfrm>
            <a:off x="1594539" y="3563832"/>
            <a:ext cx="9002922" cy="738664"/>
            <a:chOff x="1594539" y="3687237"/>
            <a:chExt cx="9002922" cy="73866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E5A9E3-719C-413D-58F0-1706CBCC59F6}"/>
                </a:ext>
              </a:extLst>
            </p:cNvPr>
            <p:cNvSpPr txBox="1"/>
            <p:nvPr/>
          </p:nvSpPr>
          <p:spPr>
            <a:xfrm>
              <a:off x="1594539" y="3687237"/>
              <a:ext cx="489868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dirty="0"/>
                <a:t>Maureen </a:t>
              </a:r>
              <a:r>
                <a:rPr lang="en-US" sz="1400" dirty="0" err="1"/>
                <a:t>Leehey</a:t>
              </a:r>
              <a:r>
                <a:rPr lang="en-US" sz="1400" dirty="0"/>
                <a:t>, MD</a:t>
              </a:r>
            </a:p>
            <a:p>
              <a:pPr algn="ctr">
                <a:lnSpc>
                  <a:spcPct val="100000"/>
                </a:lnSpc>
              </a:pPr>
              <a:r>
                <a:rPr lang="en-US" sz="1400" dirty="0"/>
                <a:t>Professor Emerita of Neurology</a:t>
              </a:r>
            </a:p>
            <a:p>
              <a:pPr algn="ctr">
                <a:lnSpc>
                  <a:spcPct val="100000"/>
                </a:lnSpc>
              </a:pPr>
              <a:r>
                <a:rPr lang="en-US" sz="1400" dirty="0"/>
                <a:t>Transitional Retired Faculty Representative, Faculty Assembly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B36097-C6BB-401D-0308-08C9FA22DEC9}"/>
                </a:ext>
              </a:extLst>
            </p:cNvPr>
            <p:cNvSpPr txBox="1"/>
            <p:nvPr/>
          </p:nvSpPr>
          <p:spPr>
            <a:xfrm>
              <a:off x="6846309" y="3687237"/>
              <a:ext cx="37511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400" dirty="0"/>
                <a:t>Jodi Waterhouse, MHA</a:t>
              </a:r>
            </a:p>
            <a:p>
              <a:pPr algn="ctr">
                <a:lnSpc>
                  <a:spcPct val="100000"/>
                </a:lnSpc>
              </a:pPr>
              <a:r>
                <a:rPr lang="en-US" sz="1400" dirty="0"/>
                <a:t>Director, Strategic Partnerships &amp; Programs</a:t>
              </a:r>
            </a:p>
            <a:p>
              <a:pPr algn="ctr">
                <a:lnSpc>
                  <a:spcPct val="100000"/>
                </a:lnSpc>
              </a:pPr>
              <a:r>
                <a:rPr lang="en-US" sz="1400" dirty="0"/>
                <a:t>CU Anschutz Multidisciplinary Center on Aging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344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BCF5A-5D65-9C92-1312-DF522F0B1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1335704-5DE6-6B6C-5E27-2FC9AED6B39D}"/>
              </a:ext>
            </a:extLst>
          </p:cNvPr>
          <p:cNvSpPr txBox="1"/>
          <p:nvPr/>
        </p:nvSpPr>
        <p:spPr>
          <a:xfrm>
            <a:off x="672974" y="377467"/>
            <a:ext cx="8371438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RFA Governance</a:t>
            </a:r>
            <a:endParaRPr lang="en-US" sz="4000" b="1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2E94F-58A9-F884-ACB3-D68C490EA051}"/>
              </a:ext>
            </a:extLst>
          </p:cNvPr>
          <p:cNvSpPr txBox="1"/>
          <p:nvPr/>
        </p:nvSpPr>
        <p:spPr>
          <a:xfrm>
            <a:off x="672973" y="1347969"/>
            <a:ext cx="81179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Executive Council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Officers (5)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Members-At-Large (5)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Standing Committee Chairs (~5)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Associate Members (non-voting, appointed by Chair)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Advisory Committee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Relevant CU reps (Provost office, HR,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Makes recommendations twice yearly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13C722-3474-7B12-3429-350B4C6CA546}"/>
              </a:ext>
            </a:extLst>
          </p:cNvPr>
          <p:cNvSpPr/>
          <p:nvPr/>
        </p:nvSpPr>
        <p:spPr>
          <a:xfrm>
            <a:off x="0" y="1"/>
            <a:ext cx="176740" cy="6857999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83CB51-5594-7EC7-7F95-D5C774DF4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4736" y="6429508"/>
            <a:ext cx="5093109" cy="0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B34E8E-14AB-8014-7275-2C989404D3DB}"/>
              </a:ext>
            </a:extLst>
          </p:cNvPr>
          <p:cNvSpPr/>
          <p:nvPr/>
        </p:nvSpPr>
        <p:spPr>
          <a:xfrm>
            <a:off x="4758813" y="580106"/>
            <a:ext cx="6759476" cy="307728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95D9CC-C5EF-28B9-E8B7-F1C5E5A0B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6614" y="6423990"/>
            <a:ext cx="7869445" cy="3674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08E201EE-00E3-11B4-1D72-DC819BE4C0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68" y="6273800"/>
            <a:ext cx="1205271" cy="307729"/>
          </a:xfrm>
          <a:prstGeom prst="rect">
            <a:avLst/>
          </a:prstGeom>
        </p:spPr>
      </p:pic>
      <p:pic>
        <p:nvPicPr>
          <p:cNvPr id="23" name="Picture 22" descr="A blue circle with a letter u in it&#10;&#10;Description automatically generated">
            <a:extLst>
              <a:ext uri="{FF2B5EF4-FFF2-40B4-BE49-F238E27FC236}">
                <a16:creationId xmlns:a16="http://schemas.microsoft.com/office/drawing/2014/main" id="{37717498-9DE9-7017-DE4A-AF973AA17B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1" y="6192368"/>
            <a:ext cx="1069318" cy="4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0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4AC79-ADAC-4738-DB47-4479E10C0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DF0E317-14C9-6861-1967-D110883CD692}"/>
              </a:ext>
            </a:extLst>
          </p:cNvPr>
          <p:cNvSpPr txBox="1"/>
          <p:nvPr/>
        </p:nvSpPr>
        <p:spPr>
          <a:xfrm>
            <a:off x="672974" y="377467"/>
            <a:ext cx="8371438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Nominations and Elections</a:t>
            </a:r>
            <a:endParaRPr lang="en-US" sz="4000" b="1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F14FE-8D4D-B4B3-9C69-398777637F70}"/>
              </a:ext>
            </a:extLst>
          </p:cNvPr>
          <p:cNvSpPr txBox="1"/>
          <p:nvPr/>
        </p:nvSpPr>
        <p:spPr>
          <a:xfrm>
            <a:off x="672973" y="1347969"/>
            <a:ext cx="81179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Voting occurred via secure, anonymous electronic ballot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Nominations: March 18 – April 17,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Elections: April 23 – May 23,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62 voters (verified)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Schools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44 Medicine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9 Nursing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5 Public Health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2 Dental Medicine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2 Pharmacy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1D54DF-2E27-61E2-772A-35E8874AAA80}"/>
              </a:ext>
            </a:extLst>
          </p:cNvPr>
          <p:cNvSpPr/>
          <p:nvPr/>
        </p:nvSpPr>
        <p:spPr>
          <a:xfrm>
            <a:off x="0" y="1"/>
            <a:ext cx="176740" cy="6857999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CEC208-F23F-9EBE-04CC-A65B9E2CC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4736" y="6429508"/>
            <a:ext cx="5093109" cy="0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96FF072-4039-585B-DC57-3DE0BC4FBE8C}"/>
              </a:ext>
            </a:extLst>
          </p:cNvPr>
          <p:cNvSpPr/>
          <p:nvPr/>
        </p:nvSpPr>
        <p:spPr>
          <a:xfrm>
            <a:off x="7177547" y="580105"/>
            <a:ext cx="4340741" cy="307729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1AAB2-6A02-5DA9-B081-9FE9AA9DC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6614" y="6423990"/>
            <a:ext cx="7869445" cy="3674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2AA4AC3-AE23-4BF4-D8B6-8B05CCD10E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68" y="6273800"/>
            <a:ext cx="1205271" cy="307729"/>
          </a:xfrm>
          <a:prstGeom prst="rect">
            <a:avLst/>
          </a:prstGeom>
        </p:spPr>
      </p:pic>
      <p:pic>
        <p:nvPicPr>
          <p:cNvPr id="23" name="Picture 22" descr="A blue circle with a letter u in it&#10;&#10;Description automatically generated">
            <a:extLst>
              <a:ext uri="{FF2B5EF4-FFF2-40B4-BE49-F238E27FC236}">
                <a16:creationId xmlns:a16="http://schemas.microsoft.com/office/drawing/2014/main" id="{33966B57-67F0-9A6D-6B46-4B9FFE8B82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1" y="6192368"/>
            <a:ext cx="1069318" cy="4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1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D8235-E3DD-F510-A71A-B10D0C260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8E5D16D-7D83-2330-BE30-239B9914390C}"/>
              </a:ext>
            </a:extLst>
          </p:cNvPr>
          <p:cNvSpPr txBox="1"/>
          <p:nvPr/>
        </p:nvSpPr>
        <p:spPr>
          <a:xfrm>
            <a:off x="672973" y="377467"/>
            <a:ext cx="9926201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Congratulations to newly elected officers!</a:t>
            </a:r>
            <a:endParaRPr lang="en-US" sz="4000" b="1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124E63-516E-72E4-8195-4C002520A7D0}"/>
              </a:ext>
            </a:extLst>
          </p:cNvPr>
          <p:cNvSpPr txBox="1"/>
          <p:nvPr/>
        </p:nvSpPr>
        <p:spPr>
          <a:xfrm>
            <a:off x="672972" y="1825855"/>
            <a:ext cx="11519027" cy="3336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 dirty="0">
                <a:highlight>
                  <a:srgbClr val="FFFFFF"/>
                </a:highlight>
              </a:rPr>
              <a:t>Chair: </a:t>
            </a:r>
            <a:r>
              <a:rPr lang="en-US" sz="3500" dirty="0">
                <a:highlight>
                  <a:srgbClr val="FFFFFF"/>
                </a:highlight>
              </a:rPr>
              <a:t>Barbara </a:t>
            </a:r>
            <a:r>
              <a:rPr lang="en-US" sz="3500" dirty="0" err="1">
                <a:highlight>
                  <a:srgbClr val="FFFFFF"/>
                </a:highlight>
              </a:rPr>
              <a:t>Helfich</a:t>
            </a:r>
            <a:r>
              <a:rPr lang="en-US" sz="3500" dirty="0">
                <a:highlight>
                  <a:srgbClr val="FFFFFF"/>
                </a:highlight>
              </a:rPr>
              <a:t>, MSc (1 year term)</a:t>
            </a:r>
          </a:p>
          <a:p>
            <a:pPr>
              <a:lnSpc>
                <a:spcPct val="150000"/>
              </a:lnSpc>
            </a:pPr>
            <a:r>
              <a:rPr lang="en-US" sz="3500" b="1" dirty="0">
                <a:highlight>
                  <a:srgbClr val="FFFFFF"/>
                </a:highlight>
              </a:rPr>
              <a:t>Chair-Elect: </a:t>
            </a:r>
            <a:r>
              <a:rPr lang="en-US" sz="3500" dirty="0">
                <a:highlight>
                  <a:srgbClr val="FFFFFF"/>
                </a:highlight>
              </a:rPr>
              <a:t>Robert Schwartz, MD (1 year term )</a:t>
            </a:r>
          </a:p>
          <a:p>
            <a:pPr>
              <a:lnSpc>
                <a:spcPct val="150000"/>
              </a:lnSpc>
            </a:pPr>
            <a:r>
              <a:rPr lang="en-US" sz="3500" b="1" dirty="0">
                <a:highlight>
                  <a:srgbClr val="FFFFFF"/>
                </a:highlight>
              </a:rPr>
              <a:t>Secretary:</a:t>
            </a:r>
            <a:r>
              <a:rPr lang="en-US" sz="3500" dirty="0">
                <a:highlight>
                  <a:srgbClr val="FFFFFF"/>
                </a:highlight>
              </a:rPr>
              <a:t> Cordelia Rosenberg, PhD, RN (2 year term)</a:t>
            </a:r>
          </a:p>
          <a:p>
            <a:pPr>
              <a:lnSpc>
                <a:spcPct val="150000"/>
              </a:lnSpc>
            </a:pPr>
            <a:r>
              <a:rPr lang="en-US" sz="3500" b="1" dirty="0">
                <a:highlight>
                  <a:srgbClr val="FFFFFF"/>
                </a:highlight>
              </a:rPr>
              <a:t>Treasurer: </a:t>
            </a:r>
            <a:r>
              <a:rPr lang="en-US" sz="3500" dirty="0">
                <a:highlight>
                  <a:srgbClr val="FFFFFF"/>
                </a:highlight>
              </a:rPr>
              <a:t>Elaine Spector-Christensen, PhD (2 year term)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8CFC7A-2377-987A-71DC-C6AAE674777B}"/>
              </a:ext>
            </a:extLst>
          </p:cNvPr>
          <p:cNvSpPr/>
          <p:nvPr/>
        </p:nvSpPr>
        <p:spPr>
          <a:xfrm>
            <a:off x="0" y="1"/>
            <a:ext cx="176740" cy="6857999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2BD615-FD53-B2AD-5761-34FBF4571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4736" y="6429508"/>
            <a:ext cx="5093109" cy="0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4D27AE9-EC89-0B10-8DBB-D9B73DBCD228}"/>
              </a:ext>
            </a:extLst>
          </p:cNvPr>
          <p:cNvSpPr/>
          <p:nvPr/>
        </p:nvSpPr>
        <p:spPr>
          <a:xfrm>
            <a:off x="10599174" y="564147"/>
            <a:ext cx="919114" cy="323688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C65CD9-50EF-6EF2-E8A4-D87175FFE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6614" y="6423990"/>
            <a:ext cx="7869445" cy="3674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516136A-2FBA-50C2-EC23-D30990DF4A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68" y="6273800"/>
            <a:ext cx="1205271" cy="307729"/>
          </a:xfrm>
          <a:prstGeom prst="rect">
            <a:avLst/>
          </a:prstGeom>
        </p:spPr>
      </p:pic>
      <p:pic>
        <p:nvPicPr>
          <p:cNvPr id="23" name="Picture 22" descr="A blue circle with a letter u in it&#10;&#10;Description automatically generated">
            <a:extLst>
              <a:ext uri="{FF2B5EF4-FFF2-40B4-BE49-F238E27FC236}">
                <a16:creationId xmlns:a16="http://schemas.microsoft.com/office/drawing/2014/main" id="{59C3D1A7-FCED-92CF-2011-E60A29610A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1" y="6192368"/>
            <a:ext cx="1069318" cy="4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0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10308-E61A-2BF6-E0EB-B0893DF4B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F25137-5DD3-0C90-66F1-B19DD01CA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42989" y="6331188"/>
            <a:ext cx="6816628" cy="0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bject 3">
            <a:extLst>
              <a:ext uri="{FF2B5EF4-FFF2-40B4-BE49-F238E27FC236}">
                <a16:creationId xmlns:a16="http://schemas.microsoft.com/office/drawing/2014/main" id="{FD305D9F-C75E-B8ED-6D74-E6674437FED3}"/>
              </a:ext>
            </a:extLst>
          </p:cNvPr>
          <p:cNvSpPr/>
          <p:nvPr/>
        </p:nvSpPr>
        <p:spPr>
          <a:xfrm>
            <a:off x="3774817" y="0"/>
            <a:ext cx="8417183" cy="6858038"/>
          </a:xfrm>
          <a:custGeom>
            <a:avLst/>
            <a:gdLst/>
            <a:ahLst/>
            <a:cxnLst/>
            <a:rect l="l" t="t" r="r" b="b"/>
            <a:pathLst>
              <a:path w="12625705" h="10287000">
                <a:moveTo>
                  <a:pt x="5861913" y="10287000"/>
                </a:moveTo>
                <a:lnTo>
                  <a:pt x="1388452" y="2545588"/>
                </a:lnTo>
                <a:lnTo>
                  <a:pt x="0" y="3347923"/>
                </a:lnTo>
                <a:lnTo>
                  <a:pt x="4009821" y="10287000"/>
                </a:lnTo>
                <a:lnTo>
                  <a:pt x="5861913" y="10287000"/>
                </a:lnTo>
                <a:close/>
              </a:path>
              <a:path w="12625705" h="10287000">
                <a:moveTo>
                  <a:pt x="12625642" y="0"/>
                </a:moveTo>
                <a:lnTo>
                  <a:pt x="10985729" y="0"/>
                </a:lnTo>
                <a:lnTo>
                  <a:pt x="12625642" y="2837916"/>
                </a:lnTo>
                <a:lnTo>
                  <a:pt x="12625642" y="0"/>
                </a:lnTo>
                <a:close/>
              </a:path>
            </a:pathLst>
          </a:custGeom>
          <a:solidFill>
            <a:srgbClr val="CFB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8D8E90C-ECAC-6154-D4A8-CCFCE7F956F5}"/>
              </a:ext>
            </a:extLst>
          </p:cNvPr>
          <p:cNvSpPr/>
          <p:nvPr/>
        </p:nvSpPr>
        <p:spPr>
          <a:xfrm>
            <a:off x="-104" y="0"/>
            <a:ext cx="7225316" cy="6858038"/>
          </a:xfrm>
          <a:custGeom>
            <a:avLst/>
            <a:gdLst/>
            <a:ahLst/>
            <a:cxnLst/>
            <a:rect l="l" t="t" r="r" b="b"/>
            <a:pathLst>
              <a:path w="11175365" h="10287000">
                <a:moveTo>
                  <a:pt x="11175098" y="0"/>
                </a:moveTo>
                <a:lnTo>
                  <a:pt x="3656025" y="0"/>
                </a:lnTo>
                <a:lnTo>
                  <a:pt x="0" y="5403557"/>
                </a:lnTo>
                <a:lnTo>
                  <a:pt x="0" y="10165397"/>
                </a:lnTo>
                <a:lnTo>
                  <a:pt x="300164" y="10287000"/>
                </a:lnTo>
                <a:lnTo>
                  <a:pt x="4214977" y="10287000"/>
                </a:lnTo>
                <a:lnTo>
                  <a:pt x="11175098" y="0"/>
                </a:lnTo>
                <a:close/>
              </a:path>
            </a:pathLst>
          </a:custGeom>
          <a:solidFill>
            <a:srgbClr val="555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8AB12E30-C7D6-9640-3C7F-E45D537DC96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7423" y="-9876"/>
            <a:ext cx="4570157" cy="6858038"/>
          </a:xfrm>
          <a:prstGeom prst="rect">
            <a:avLst/>
          </a:prstGeom>
        </p:spPr>
      </p:pic>
      <p:pic>
        <p:nvPicPr>
          <p:cNvPr id="11" name="object 6">
            <a:extLst>
              <a:ext uri="{FF2B5EF4-FFF2-40B4-BE49-F238E27FC236}">
                <a16:creationId xmlns:a16="http://schemas.microsoft.com/office/drawing/2014/main" id="{DC46C3E6-853E-D75B-C90C-27AF4B27C1A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838"/>
            <a:ext cx="6476939" cy="6858037"/>
          </a:xfrm>
          <a:prstGeom prst="rect">
            <a:avLst/>
          </a:prstGeom>
        </p:spPr>
      </p:pic>
      <p:sp>
        <p:nvSpPr>
          <p:cNvPr id="13" name="object 7">
            <a:extLst>
              <a:ext uri="{FF2B5EF4-FFF2-40B4-BE49-F238E27FC236}">
                <a16:creationId xmlns:a16="http://schemas.microsoft.com/office/drawing/2014/main" id="{0A3637F6-B2D4-ACB0-C1CE-5FD6005C4E12}"/>
              </a:ext>
            </a:extLst>
          </p:cNvPr>
          <p:cNvSpPr/>
          <p:nvPr/>
        </p:nvSpPr>
        <p:spPr>
          <a:xfrm>
            <a:off x="-102" y="4425204"/>
            <a:ext cx="1405898" cy="2432910"/>
          </a:xfrm>
          <a:custGeom>
            <a:avLst/>
            <a:gdLst/>
            <a:ahLst/>
            <a:cxnLst/>
            <a:rect l="l" t="t" r="r" b="b"/>
            <a:pathLst>
              <a:path w="2108835" h="3649345">
                <a:moveTo>
                  <a:pt x="0" y="0"/>
                </a:moveTo>
                <a:lnTo>
                  <a:pt x="0" y="3649230"/>
                </a:lnTo>
                <a:lnTo>
                  <a:pt x="2108746" y="3649230"/>
                </a:lnTo>
                <a:lnTo>
                  <a:pt x="0" y="0"/>
                </a:lnTo>
                <a:close/>
              </a:path>
            </a:pathLst>
          </a:custGeom>
          <a:solidFill>
            <a:srgbClr val="555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8">
            <a:extLst>
              <a:ext uri="{FF2B5EF4-FFF2-40B4-BE49-F238E27FC236}">
                <a16:creationId xmlns:a16="http://schemas.microsoft.com/office/drawing/2014/main" id="{1F9597A7-1E40-8853-F941-1F56FD91CCC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28584" y="-38999"/>
            <a:ext cx="2868759" cy="3697083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E6120C75-136F-979C-D996-5C0ADF869AD3}"/>
              </a:ext>
            </a:extLst>
          </p:cNvPr>
          <p:cNvSpPr/>
          <p:nvPr/>
        </p:nvSpPr>
        <p:spPr>
          <a:xfrm>
            <a:off x="0" y="-19752"/>
            <a:ext cx="2451960" cy="3190681"/>
          </a:xfrm>
          <a:custGeom>
            <a:avLst/>
            <a:gdLst/>
            <a:ahLst/>
            <a:cxnLst/>
            <a:rect l="l" t="t" r="r" b="b"/>
            <a:pathLst>
              <a:path w="3677920" h="4785995">
                <a:moveTo>
                  <a:pt x="3677678" y="0"/>
                </a:moveTo>
                <a:lnTo>
                  <a:pt x="0" y="0"/>
                </a:lnTo>
                <a:lnTo>
                  <a:pt x="0" y="4785385"/>
                </a:lnTo>
                <a:lnTo>
                  <a:pt x="3677678" y="0"/>
                </a:lnTo>
                <a:close/>
              </a:path>
            </a:pathLst>
          </a:custGeom>
          <a:solidFill>
            <a:srgbClr val="CFB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77EDEE48-1AB0-1C7B-6AC4-5EF8E31F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278275" cy="1028700"/>
            <a:chOff x="0" y="0"/>
            <a:chExt cx="812800" cy="81280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4D92B2D1-EA5A-8C91-6226-C7242B4932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B87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09E86D65-F49E-056F-1D8B-F2551699082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B87FC80-F175-0671-3533-3D1E26ED7B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90" y="821056"/>
            <a:ext cx="4464805" cy="677989"/>
          </a:xfrm>
          <a:prstGeom prst="rect">
            <a:avLst/>
          </a:prstGeom>
        </p:spPr>
      </p:pic>
      <p:pic>
        <p:nvPicPr>
          <p:cNvPr id="28" name="Picture 27" descr="A blue circle with a letter u in it&#10;&#10;Description automatically generated">
            <a:extLst>
              <a:ext uri="{FF2B5EF4-FFF2-40B4-BE49-F238E27FC236}">
                <a16:creationId xmlns:a16="http://schemas.microsoft.com/office/drawing/2014/main" id="{C7EB7F23-87F8-09C8-F0B5-5BEF37DBC57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658" y="6004057"/>
            <a:ext cx="1418011" cy="58138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0A38DF98-BAB6-1EE3-BB65-1B634BFC099C}"/>
              </a:ext>
            </a:extLst>
          </p:cNvPr>
          <p:cNvSpPr txBox="1">
            <a:spLocks/>
          </p:cNvSpPr>
          <p:nvPr/>
        </p:nvSpPr>
        <p:spPr>
          <a:xfrm>
            <a:off x="4960556" y="2520031"/>
            <a:ext cx="6816628" cy="2156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3400" b="1" dirty="0">
                <a:latin typeface="Helvetica" panose="020B0604020202020204" pitchFamily="34" charset="0"/>
                <a:cs typeface="Helvetica" panose="020B0604020202020204" pitchFamily="34" charset="0"/>
              </a:rPr>
              <a:t>Thank you! Questions?</a:t>
            </a:r>
          </a:p>
          <a:p>
            <a:pPr algn="r">
              <a:lnSpc>
                <a:spcPct val="100000"/>
              </a:lnSpc>
            </a:pPr>
            <a:endParaRPr lang="en-US" sz="3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A87531-B7EF-4B5B-D2BA-B7D64A5A6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02824" y="3872753"/>
            <a:ext cx="4805082" cy="0"/>
          </a:xfrm>
          <a:prstGeom prst="line">
            <a:avLst/>
          </a:prstGeom>
          <a:ln w="38100">
            <a:solidFill>
              <a:srgbClr val="CFB87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5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1121D-F56D-A86A-7A15-C69911DE9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AE2696C-6F4A-93E4-D1E3-8EE6A4058016}"/>
              </a:ext>
            </a:extLst>
          </p:cNvPr>
          <p:cNvSpPr txBox="1"/>
          <p:nvPr/>
        </p:nvSpPr>
        <p:spPr>
          <a:xfrm>
            <a:off x="672975" y="377467"/>
            <a:ext cx="2052118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Agenda</a:t>
            </a:r>
            <a:endParaRPr lang="en-US" sz="4000" b="1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44C280-EC80-5E80-6393-F0F714773DD6}"/>
              </a:ext>
            </a:extLst>
          </p:cNvPr>
          <p:cNvSpPr txBox="1"/>
          <p:nvPr/>
        </p:nvSpPr>
        <p:spPr>
          <a:xfrm>
            <a:off x="672973" y="1230028"/>
            <a:ext cx="6781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Welcome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Dr. Richard Krugman, </a:t>
            </a:r>
            <a:r>
              <a:rPr lang="en-US" sz="2400" u="sng" dirty="0"/>
              <a:t>“Highlights of Efforts to Find More Room For Our Work”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Lunch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Presentation of Officers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Table Discussions &amp; Summary Presentations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Concluding remarks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ECFE70-B7BB-3EBF-21BF-12ABB4024A87}"/>
              </a:ext>
            </a:extLst>
          </p:cNvPr>
          <p:cNvSpPr/>
          <p:nvPr/>
        </p:nvSpPr>
        <p:spPr>
          <a:xfrm>
            <a:off x="0" y="1"/>
            <a:ext cx="176740" cy="6857999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52D9D8-A95D-B7F1-DDF2-3E2B82DE5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4736" y="6429508"/>
            <a:ext cx="5093109" cy="0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B7FCBB5-22CA-01E1-276C-5E25F07214C4}"/>
              </a:ext>
            </a:extLst>
          </p:cNvPr>
          <p:cNvSpPr/>
          <p:nvPr/>
        </p:nvSpPr>
        <p:spPr>
          <a:xfrm>
            <a:off x="2617930" y="580106"/>
            <a:ext cx="4836777" cy="244642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02C88E-ED1E-872E-2AFA-163A37244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6614" y="6423990"/>
            <a:ext cx="7869445" cy="3674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9404A91C-10B4-7C11-EA9E-199ED9244C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68" y="6273800"/>
            <a:ext cx="1205271" cy="307729"/>
          </a:xfrm>
          <a:prstGeom prst="rect">
            <a:avLst/>
          </a:prstGeom>
        </p:spPr>
      </p:pic>
      <p:pic>
        <p:nvPicPr>
          <p:cNvPr id="23" name="Picture 22" descr="A blue circle with a letter u in it&#10;&#10;Description automatically generated">
            <a:extLst>
              <a:ext uri="{FF2B5EF4-FFF2-40B4-BE49-F238E27FC236}">
                <a16:creationId xmlns:a16="http://schemas.microsoft.com/office/drawing/2014/main" id="{7B8AB106-FAB5-3DC9-066B-EEB051F6D9C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1" y="6192368"/>
            <a:ext cx="1069318" cy="4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7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2FFC3-54EF-5561-3AFA-38307F39C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E452C78-CE27-A8B8-0ADD-8AA435A76568}"/>
              </a:ext>
            </a:extLst>
          </p:cNvPr>
          <p:cNvSpPr txBox="1"/>
          <p:nvPr/>
        </p:nvSpPr>
        <p:spPr>
          <a:xfrm>
            <a:off x="672974" y="377467"/>
            <a:ext cx="7085845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Tables – Please Visit Them All!</a:t>
            </a:r>
            <a:endParaRPr lang="en-US" sz="4000" b="1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90C8DD-6F28-5C65-D98F-C3210EF82061}"/>
              </a:ext>
            </a:extLst>
          </p:cNvPr>
          <p:cNvSpPr txBox="1"/>
          <p:nvPr/>
        </p:nvSpPr>
        <p:spPr>
          <a:xfrm>
            <a:off x="672973" y="1230028"/>
            <a:ext cx="6781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Membership</a:t>
            </a:r>
          </a:p>
          <a:p>
            <a:endParaRPr lang="en-US" sz="2400" dirty="0">
              <a:highlight>
                <a:srgbClr val="FFFFFF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Committee sign-up – </a:t>
            </a:r>
          </a:p>
          <a:p>
            <a:endParaRPr lang="en-US" sz="2400" dirty="0">
              <a:highlight>
                <a:srgbClr val="FFFFFF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Multidisciplinary Center on Aging (</a:t>
            </a:r>
            <a:r>
              <a:rPr lang="en-US" sz="2400" dirty="0" err="1">
                <a:highlight>
                  <a:srgbClr val="FFFFFF"/>
                </a:highlight>
              </a:rPr>
              <a:t>MCoA</a:t>
            </a:r>
            <a:r>
              <a:rPr lang="en-US" sz="2400" dirty="0">
                <a:highlight>
                  <a:srgbClr val="FFFFFF"/>
                </a:highlight>
              </a:rPr>
              <a:t>)</a:t>
            </a:r>
          </a:p>
          <a:p>
            <a:endParaRPr lang="en-US" sz="2400" dirty="0">
              <a:highlight>
                <a:srgbClr val="FFFFFF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Alumni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DBC551-B286-11D8-14BE-01C84AFFC7D0}"/>
              </a:ext>
            </a:extLst>
          </p:cNvPr>
          <p:cNvSpPr/>
          <p:nvPr/>
        </p:nvSpPr>
        <p:spPr>
          <a:xfrm>
            <a:off x="0" y="1"/>
            <a:ext cx="176740" cy="6857999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89E6B2-BCC0-13DF-F4A6-5521A5BC2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4736" y="6429508"/>
            <a:ext cx="5093109" cy="0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CCAF420-BA72-AC7A-56CF-BD5F90D1FB0F}"/>
              </a:ext>
            </a:extLst>
          </p:cNvPr>
          <p:cNvSpPr/>
          <p:nvPr/>
        </p:nvSpPr>
        <p:spPr>
          <a:xfrm>
            <a:off x="7916081" y="580106"/>
            <a:ext cx="3602207" cy="244642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1A258E-9745-1B74-6FFB-C4E91CD5F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6614" y="6423990"/>
            <a:ext cx="7869445" cy="3674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BCD30C52-58CC-71D0-7E7C-B2C3075F3A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68" y="6273800"/>
            <a:ext cx="1205271" cy="307729"/>
          </a:xfrm>
          <a:prstGeom prst="rect">
            <a:avLst/>
          </a:prstGeom>
        </p:spPr>
      </p:pic>
      <p:pic>
        <p:nvPicPr>
          <p:cNvPr id="23" name="Picture 22" descr="A blue circle with a letter u in it&#10;&#10;Description automatically generated">
            <a:extLst>
              <a:ext uri="{FF2B5EF4-FFF2-40B4-BE49-F238E27FC236}">
                <a16:creationId xmlns:a16="http://schemas.microsoft.com/office/drawing/2014/main" id="{EA3FA4FF-14E4-BEF3-DF4C-BA1ED15E84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1" y="6192368"/>
            <a:ext cx="1069318" cy="4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1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83450-0608-D754-EBCC-92065D84E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E24B13A-968C-D3F5-B8C3-C0E61DB64413}"/>
              </a:ext>
            </a:extLst>
          </p:cNvPr>
          <p:cNvSpPr txBox="1"/>
          <p:nvPr/>
        </p:nvSpPr>
        <p:spPr>
          <a:xfrm>
            <a:off x="672974" y="377467"/>
            <a:ext cx="7085845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History of the RFA</a:t>
            </a:r>
            <a:endParaRPr lang="en-US" sz="4000" b="1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72056-232D-135D-CE1E-7034E2071273}"/>
              </a:ext>
            </a:extLst>
          </p:cNvPr>
          <p:cNvSpPr txBox="1"/>
          <p:nvPr/>
        </p:nvSpPr>
        <p:spPr>
          <a:xfrm>
            <a:off x="672973" y="1230028"/>
            <a:ext cx="6781734" cy="446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CFB87C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FF"/>
                </a:highlight>
              </a:rPr>
              <a:t>Since 2007, lunches 3-4 x annually</a:t>
            </a:r>
          </a:p>
          <a:p>
            <a:pPr marL="285750" indent="-285750">
              <a:lnSpc>
                <a:spcPct val="130000"/>
              </a:lnSpc>
              <a:buClr>
                <a:srgbClr val="CFB87C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FF"/>
                </a:highlight>
              </a:rPr>
              <a:t>Correspondence via Mail </a:t>
            </a:r>
          </a:p>
          <a:p>
            <a:pPr marL="285750" indent="-285750">
              <a:lnSpc>
                <a:spcPct val="130000"/>
              </a:lnSpc>
              <a:buClr>
                <a:srgbClr val="CFB87C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FF"/>
                </a:highlight>
              </a:rPr>
              <a:t>Supported by Academic &amp; Student Affairs, SOM Faculty Affairs</a:t>
            </a:r>
          </a:p>
          <a:p>
            <a:pPr marL="742950" lvl="1" indent="-285750">
              <a:lnSpc>
                <a:spcPct val="130000"/>
              </a:lnSpc>
              <a:buClr>
                <a:srgbClr val="CFB87C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FF"/>
                </a:highlight>
              </a:rPr>
              <a:t>Dr. Roderic Nairn, Executive Vice-Chancellor, Academic &amp; Student Affairs, $4,000 annually</a:t>
            </a:r>
          </a:p>
          <a:p>
            <a:pPr marL="742950" lvl="1" indent="-285750">
              <a:lnSpc>
                <a:spcPct val="130000"/>
              </a:lnSpc>
              <a:buClr>
                <a:srgbClr val="CFB87C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FF"/>
                </a:highlight>
              </a:rPr>
              <a:t>Dues </a:t>
            </a:r>
          </a:p>
          <a:p>
            <a:pPr marL="285750" indent="-285750">
              <a:lnSpc>
                <a:spcPct val="130000"/>
              </a:lnSpc>
              <a:buClr>
                <a:srgbClr val="CFB87C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FF"/>
                </a:highlight>
              </a:rPr>
              <a:t>Run by John Freed (Graduate School) &amp; Lee Potter (CU Denver)</a:t>
            </a:r>
          </a:p>
          <a:p>
            <a:pPr marL="285750" indent="-285750">
              <a:lnSpc>
                <a:spcPct val="130000"/>
              </a:lnSpc>
              <a:buClr>
                <a:srgbClr val="CFB87C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FF"/>
                </a:highlight>
              </a:rPr>
              <a:t>No activity since COVID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E4CD47-8B26-BC10-CC26-877D89B79FDF}"/>
              </a:ext>
            </a:extLst>
          </p:cNvPr>
          <p:cNvSpPr/>
          <p:nvPr/>
        </p:nvSpPr>
        <p:spPr>
          <a:xfrm>
            <a:off x="0" y="1"/>
            <a:ext cx="176740" cy="6857999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8B6305-4822-C22B-391B-C6F239FFC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4736" y="6429508"/>
            <a:ext cx="5093109" cy="0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8717619-A67B-89FF-3AC2-57FD47E5DAF4}"/>
              </a:ext>
            </a:extLst>
          </p:cNvPr>
          <p:cNvSpPr/>
          <p:nvPr/>
        </p:nvSpPr>
        <p:spPr>
          <a:xfrm>
            <a:off x="5154774" y="580106"/>
            <a:ext cx="6363515" cy="244642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38EA71-36AC-AFDD-1C83-153E2A365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6614" y="6423990"/>
            <a:ext cx="7869445" cy="3674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77C8F85-B440-2622-002A-29005E3458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68" y="6273800"/>
            <a:ext cx="1205271" cy="307729"/>
          </a:xfrm>
          <a:prstGeom prst="rect">
            <a:avLst/>
          </a:prstGeom>
        </p:spPr>
      </p:pic>
      <p:pic>
        <p:nvPicPr>
          <p:cNvPr id="23" name="Picture 22" descr="A blue circle with a letter u in it&#10;&#10;Description automatically generated">
            <a:extLst>
              <a:ext uri="{FF2B5EF4-FFF2-40B4-BE49-F238E27FC236}">
                <a16:creationId xmlns:a16="http://schemas.microsoft.com/office/drawing/2014/main" id="{0E42CF86-58C5-2544-D26C-3C5CE68E79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1" y="6192368"/>
            <a:ext cx="1069318" cy="438421"/>
          </a:xfrm>
          <a:prstGeom prst="rect">
            <a:avLst/>
          </a:prstGeom>
        </p:spPr>
      </p:pic>
      <p:pic>
        <p:nvPicPr>
          <p:cNvPr id="2" name="Picture 4" descr="Aerial picture of Anschutz Medical Campus and Downtown Denver">
            <a:extLst>
              <a:ext uri="{FF2B5EF4-FFF2-40B4-BE49-F238E27FC236}">
                <a16:creationId xmlns:a16="http://schemas.microsoft.com/office/drawing/2014/main" id="{A5A373C6-32C2-9151-BB42-0EC353C5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806" y="1423810"/>
            <a:ext cx="4080483" cy="21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7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DC544-7503-C861-14CF-AA4B5D99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DAC5693-BF2B-D368-D1BA-86225BC53D3D}"/>
              </a:ext>
            </a:extLst>
          </p:cNvPr>
          <p:cNvSpPr txBox="1"/>
          <p:nvPr/>
        </p:nvSpPr>
        <p:spPr>
          <a:xfrm>
            <a:off x="672974" y="377467"/>
            <a:ext cx="7085845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RFA Progress in Past Year</a:t>
            </a:r>
            <a:endParaRPr lang="en-US" sz="4000" b="1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8F0C61-48A4-4186-019B-7D08EC5CA8CE}"/>
              </a:ext>
            </a:extLst>
          </p:cNvPr>
          <p:cNvSpPr txBox="1"/>
          <p:nvPr/>
        </p:nvSpPr>
        <p:spPr>
          <a:xfrm>
            <a:off x="672973" y="1230028"/>
            <a:ext cx="8117942" cy="452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CFB87C"/>
              </a:buClr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FF"/>
                </a:highlight>
              </a:rPr>
              <a:t>Mission</a:t>
            </a:r>
          </a:p>
          <a:p>
            <a:pPr marL="742950" lvl="1" indent="-285750">
              <a:buClr>
                <a:srgbClr val="CFB87C"/>
              </a:buClr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</a:rPr>
              <a:t>The Association exists to foster the interests and well-being of retired faculty members of the University of Colorado Anschutz Medical Campus, support social and educational opportunities, maintain active ties with the university, encourage volunteerism, mentorship/supporting junior faculty and advocate for issues of concern to retired faculty, and faculty looking to retire.</a:t>
            </a:r>
          </a:p>
          <a:p>
            <a:pPr marL="285750" indent="-285750">
              <a:buClr>
                <a:srgbClr val="CFB87C"/>
              </a:buClr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b="1" dirty="0">
                <a:highlight>
                  <a:srgbClr val="FFFFFF"/>
                </a:highlight>
              </a:rPr>
              <a:t>Accomplishments in past year</a:t>
            </a:r>
          </a:p>
          <a:p>
            <a:pPr marL="742950" lvl="1" indent="-285750">
              <a:lnSpc>
                <a:spcPct val="130000"/>
              </a:lnSpc>
              <a:buClr>
                <a:srgbClr val="CFB87C"/>
              </a:buClr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</a:rPr>
              <a:t>Wrote and approved draft bylaws</a:t>
            </a:r>
          </a:p>
          <a:p>
            <a:pPr marL="742950" lvl="1" indent="-285750">
              <a:lnSpc>
                <a:spcPct val="130000"/>
              </a:lnSpc>
              <a:buClr>
                <a:srgbClr val="CFB87C"/>
              </a:buClr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</a:rPr>
              <a:t>Created website</a:t>
            </a:r>
          </a:p>
          <a:p>
            <a:pPr marL="742950" lvl="1" indent="-285750">
              <a:lnSpc>
                <a:spcPct val="130000"/>
              </a:lnSpc>
              <a:buClr>
                <a:srgbClr val="CFB87C"/>
              </a:buClr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</a:rPr>
              <a:t>Established support</a:t>
            </a:r>
          </a:p>
          <a:p>
            <a:pPr marL="1200150" lvl="2" indent="-285750">
              <a:lnSpc>
                <a:spcPct val="130000"/>
              </a:lnSpc>
              <a:buClr>
                <a:srgbClr val="CFB87C"/>
              </a:buClr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</a:rPr>
              <a:t>Renewed ties to CU: Provost, Alumni/Advancement </a:t>
            </a:r>
          </a:p>
          <a:p>
            <a:pPr marL="1200150" lvl="2" indent="-285750">
              <a:lnSpc>
                <a:spcPct val="130000"/>
              </a:lnSpc>
              <a:buClr>
                <a:srgbClr val="CFB87C"/>
              </a:buClr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</a:rPr>
              <a:t>Formed major liaisons: </a:t>
            </a:r>
            <a:r>
              <a:rPr lang="en-US" dirty="0" err="1">
                <a:highlight>
                  <a:srgbClr val="FFFFFF"/>
                </a:highlight>
              </a:rPr>
              <a:t>MCoA</a:t>
            </a:r>
            <a:r>
              <a:rPr lang="en-US" dirty="0">
                <a:highlight>
                  <a:srgbClr val="FFFFFF"/>
                </a:highlight>
              </a:rPr>
              <a:t> w/ SOM support</a:t>
            </a:r>
          </a:p>
          <a:p>
            <a:pPr marL="742950" lvl="1" indent="-285750">
              <a:lnSpc>
                <a:spcPct val="130000"/>
              </a:lnSpc>
              <a:buClr>
                <a:srgbClr val="CFB87C"/>
              </a:buClr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FF"/>
                </a:highlight>
              </a:rPr>
              <a:t>Elected Officers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266C9-0043-1B44-38D5-43FDA8D1D3BE}"/>
              </a:ext>
            </a:extLst>
          </p:cNvPr>
          <p:cNvSpPr/>
          <p:nvPr/>
        </p:nvSpPr>
        <p:spPr>
          <a:xfrm>
            <a:off x="0" y="1"/>
            <a:ext cx="176740" cy="6857999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5B1D26-487F-6863-0EA7-F2DC3C506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4736" y="6429508"/>
            <a:ext cx="5093109" cy="0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5130EE2-6D4C-8ED8-53DB-D4781AC45EE8}"/>
              </a:ext>
            </a:extLst>
          </p:cNvPr>
          <p:cNvSpPr/>
          <p:nvPr/>
        </p:nvSpPr>
        <p:spPr>
          <a:xfrm>
            <a:off x="6753885" y="580106"/>
            <a:ext cx="4764404" cy="244642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CEFAC0-C1A9-5037-E8FB-7F8F8C31A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6614" y="6423990"/>
            <a:ext cx="7869445" cy="3674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6792C002-A5AB-2D77-1F5E-B6DA5E5915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68" y="6273800"/>
            <a:ext cx="1205271" cy="307729"/>
          </a:xfrm>
          <a:prstGeom prst="rect">
            <a:avLst/>
          </a:prstGeom>
        </p:spPr>
      </p:pic>
      <p:pic>
        <p:nvPicPr>
          <p:cNvPr id="23" name="Picture 22" descr="A blue circle with a letter u in it&#10;&#10;Description automatically generated">
            <a:extLst>
              <a:ext uri="{FF2B5EF4-FFF2-40B4-BE49-F238E27FC236}">
                <a16:creationId xmlns:a16="http://schemas.microsoft.com/office/drawing/2014/main" id="{58BBAECB-9DDE-90B7-19E4-05885E0FD3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1" y="6192368"/>
            <a:ext cx="1069318" cy="4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9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7B7CA2-EF81-2831-9417-BB5D75124546}"/>
              </a:ext>
            </a:extLst>
          </p:cNvPr>
          <p:cNvSpPr/>
          <p:nvPr/>
        </p:nvSpPr>
        <p:spPr>
          <a:xfrm>
            <a:off x="2480650" y="2022654"/>
            <a:ext cx="5993394" cy="1217939"/>
          </a:xfrm>
          <a:prstGeom prst="rect">
            <a:avLst/>
          </a:prstGeom>
          <a:solidFill>
            <a:schemeClr val="tx2">
              <a:lumMod val="10000"/>
              <a:lumOff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AAF040-9C55-A6AD-D36D-1872589696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9848" y="518301"/>
            <a:ext cx="6551312" cy="11475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+mj-lt"/>
                <a:cs typeface="Arial" panose="020B0604020202020204" pitchFamily="34" charset="0"/>
              </a:rPr>
              <a:t>Highlights of the Efforts to Find More Room for Our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9B782-7D5C-B443-826C-357433F44ECA}"/>
              </a:ext>
            </a:extLst>
          </p:cNvPr>
          <p:cNvSpPr txBox="1"/>
          <p:nvPr/>
        </p:nvSpPr>
        <p:spPr>
          <a:xfrm>
            <a:off x="2619847" y="2050362"/>
            <a:ext cx="58541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Richard D. Krugman, MD</a:t>
            </a:r>
          </a:p>
          <a:p>
            <a:r>
              <a:rPr lang="en-US" sz="1600" dirty="0"/>
              <a:t>Distinguished Professor of Pediatrics </a:t>
            </a:r>
          </a:p>
          <a:p>
            <a:r>
              <a:rPr lang="en-US" sz="1600" dirty="0"/>
              <a:t>Dean, University of Colorado School of Medicine (1990-2015) </a:t>
            </a:r>
          </a:p>
          <a:p>
            <a:r>
              <a:rPr lang="en-US" sz="1600" dirty="0"/>
              <a:t>VC for Health Affairs, CU Anschutz Medical Campus (2007-2015) </a:t>
            </a:r>
          </a:p>
        </p:txBody>
      </p:sp>
    </p:spTree>
    <p:extLst>
      <p:ext uri="{BB962C8B-B14F-4D97-AF65-F5344CB8AC3E}">
        <p14:creationId xmlns:p14="http://schemas.microsoft.com/office/powerpoint/2010/main" val="197119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771A26-0D4E-F2B6-7F12-CA787A272A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3119" y="1368337"/>
            <a:ext cx="9545763" cy="1601741"/>
          </a:xfrm>
        </p:spPr>
        <p:txBody>
          <a:bodyPr/>
          <a:lstStyle/>
          <a:p>
            <a:r>
              <a:rPr lang="en-US" dirty="0"/>
              <a:t>Thank You </a:t>
            </a:r>
          </a:p>
          <a:p>
            <a:r>
              <a:rPr lang="en-US" dirty="0"/>
              <a:t>&amp; </a:t>
            </a:r>
          </a:p>
          <a:p>
            <a:r>
              <a:rPr lang="en-US" dirty="0"/>
              <a:t>Presentation of Officers</a:t>
            </a:r>
          </a:p>
        </p:txBody>
      </p:sp>
    </p:spTree>
    <p:extLst>
      <p:ext uri="{BB962C8B-B14F-4D97-AF65-F5344CB8AC3E}">
        <p14:creationId xmlns:p14="http://schemas.microsoft.com/office/powerpoint/2010/main" val="119419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45E49-684F-5978-ADE9-B96CD3456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9D2A412-59FE-557B-09C5-DD8E80C10BAA}"/>
              </a:ext>
            </a:extLst>
          </p:cNvPr>
          <p:cNvSpPr txBox="1"/>
          <p:nvPr/>
        </p:nvSpPr>
        <p:spPr>
          <a:xfrm>
            <a:off x="672974" y="377467"/>
            <a:ext cx="8371438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/>
              <a:t>Launching Committees &amp; Members</a:t>
            </a:r>
            <a:endParaRPr lang="en-US" sz="4000" b="1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4C29E3-F549-444C-22D4-D3D3D5EF2ECB}"/>
              </a:ext>
            </a:extLst>
          </p:cNvPr>
          <p:cNvSpPr txBox="1"/>
          <p:nvPr/>
        </p:nvSpPr>
        <p:spPr>
          <a:xfrm>
            <a:off x="672973" y="1672434"/>
            <a:ext cx="8117942" cy="4394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FF"/>
                </a:highlight>
              </a:rPr>
              <a:t>Bylaws</a:t>
            </a:r>
            <a:r>
              <a:rPr lang="en-US" dirty="0">
                <a:highlight>
                  <a:srgbClr val="FFFFFF"/>
                </a:highlight>
              </a:rPr>
              <a:t> Committee: Roger Giller, Barbara Helfrich, Leslie Jameson, Christopher Korch, Maureen </a:t>
            </a:r>
            <a:r>
              <a:rPr lang="en-US" dirty="0" err="1">
                <a:highlight>
                  <a:srgbClr val="FFFFFF"/>
                </a:highlight>
              </a:rPr>
              <a:t>Leehey</a:t>
            </a:r>
            <a:r>
              <a:rPr lang="en-US" dirty="0">
                <a:highlight>
                  <a:srgbClr val="FFFFFF"/>
                </a:highlight>
              </a:rPr>
              <a:t>, Arlen Meyers, Elaine Spector-Christensen, Bob Schwartz, Jodi Waterhouse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highlight>
                <a:srgbClr val="FFFFFF"/>
              </a:highlight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FF"/>
                </a:highlight>
              </a:rPr>
              <a:t>Executive Planning &amp; Nominating </a:t>
            </a:r>
            <a:r>
              <a:rPr lang="en-US" dirty="0">
                <a:highlight>
                  <a:srgbClr val="FFFFFF"/>
                </a:highlight>
              </a:rPr>
              <a:t>Committee: Roger Giller, Mike Glode, Madeleine Kane, Christopher Korch, Maureen </a:t>
            </a:r>
            <a:r>
              <a:rPr lang="en-US" dirty="0" err="1">
                <a:highlight>
                  <a:srgbClr val="FFFFFF"/>
                </a:highlight>
              </a:rPr>
              <a:t>Leehey</a:t>
            </a:r>
            <a:r>
              <a:rPr lang="en-US" dirty="0">
                <a:highlight>
                  <a:srgbClr val="FFFFFF"/>
                </a:highlight>
              </a:rPr>
              <a:t>, Arlen Meyers, Bob Schwartz, Jodi Waterhouse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highlight>
                <a:srgbClr val="FFFFFF"/>
              </a:highlight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FF"/>
                </a:highlight>
              </a:rPr>
              <a:t>Website</a:t>
            </a:r>
            <a:r>
              <a:rPr lang="en-US" dirty="0">
                <a:highlight>
                  <a:srgbClr val="FFFFFF"/>
                </a:highlight>
              </a:rPr>
              <a:t> Committee: Leslie Jameson, Maureen </a:t>
            </a:r>
            <a:r>
              <a:rPr lang="en-US" dirty="0" err="1">
                <a:highlight>
                  <a:srgbClr val="FFFFFF"/>
                </a:highlight>
              </a:rPr>
              <a:t>Leehey</a:t>
            </a:r>
            <a:r>
              <a:rPr lang="en-US" dirty="0">
                <a:highlight>
                  <a:srgbClr val="FFFFFF"/>
                </a:highlight>
              </a:rPr>
              <a:t>, Arlen Meyers, Jodi Waterhouse, </a:t>
            </a:r>
            <a:r>
              <a:rPr lang="en-US" u="sng" dirty="0">
                <a:highlight>
                  <a:srgbClr val="FFFFFF"/>
                </a:highlight>
              </a:rPr>
              <a:t>Elias Born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highlight>
                <a:srgbClr val="FFFFFF"/>
              </a:highlight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FF"/>
                </a:highlight>
              </a:rPr>
              <a:t>Events</a:t>
            </a:r>
            <a:r>
              <a:rPr lang="en-US" dirty="0">
                <a:highlight>
                  <a:srgbClr val="FFFFFF"/>
                </a:highlight>
              </a:rPr>
              <a:t> Committee: Barbara Helfrich, Maureen </a:t>
            </a:r>
            <a:r>
              <a:rPr lang="en-US" dirty="0" err="1">
                <a:highlight>
                  <a:srgbClr val="FFFFFF"/>
                </a:highlight>
              </a:rPr>
              <a:t>Leehey</a:t>
            </a:r>
            <a:r>
              <a:rPr lang="en-US" dirty="0">
                <a:highlight>
                  <a:srgbClr val="FFFFFF"/>
                </a:highlight>
              </a:rPr>
              <a:t>, Elaine Spector-Christensen, Jodi Waterhouse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F084FE-B7AF-00A3-2265-1CE400CB957C}"/>
              </a:ext>
            </a:extLst>
          </p:cNvPr>
          <p:cNvSpPr/>
          <p:nvPr/>
        </p:nvSpPr>
        <p:spPr>
          <a:xfrm>
            <a:off x="0" y="1"/>
            <a:ext cx="176740" cy="6857999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FCFC1F-DC07-6300-A404-EE9B8BE07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4736" y="6429508"/>
            <a:ext cx="5093109" cy="0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EDD95A2-C8FD-DD95-2CCD-D3D9C717E975}"/>
              </a:ext>
            </a:extLst>
          </p:cNvPr>
          <p:cNvSpPr/>
          <p:nvPr/>
        </p:nvSpPr>
        <p:spPr>
          <a:xfrm>
            <a:off x="9044413" y="580106"/>
            <a:ext cx="2473876" cy="244642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93DB26-3612-6FC0-E7C4-E492CD5A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6614" y="6423990"/>
            <a:ext cx="7869445" cy="3674"/>
          </a:xfrm>
          <a:prstGeom prst="line">
            <a:avLst/>
          </a:prstGeom>
          <a:ln w="12700">
            <a:solidFill>
              <a:srgbClr val="CFB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949EBFA1-8367-3BE1-DDBB-1BB9028E8B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68" y="6273800"/>
            <a:ext cx="1205271" cy="307729"/>
          </a:xfrm>
          <a:prstGeom prst="rect">
            <a:avLst/>
          </a:prstGeom>
        </p:spPr>
      </p:pic>
      <p:pic>
        <p:nvPicPr>
          <p:cNvPr id="23" name="Picture 22" descr="A blue circle with a letter u in it&#10;&#10;Description automatically generated">
            <a:extLst>
              <a:ext uri="{FF2B5EF4-FFF2-40B4-BE49-F238E27FC236}">
                <a16:creationId xmlns:a16="http://schemas.microsoft.com/office/drawing/2014/main" id="{F5C4440D-15EC-C62D-317C-DA6562189DC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971" y="6192368"/>
            <a:ext cx="1069318" cy="438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24AEB7-CB1B-23D9-03AE-B9A17F1FBF1D}"/>
              </a:ext>
            </a:extLst>
          </p:cNvPr>
          <p:cNvSpPr txBox="1"/>
          <p:nvPr/>
        </p:nvSpPr>
        <p:spPr>
          <a:xfrm>
            <a:off x="672974" y="974938"/>
            <a:ext cx="8371438" cy="51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i="1" dirty="0"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554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E5F5C8-8023-FABA-DA82-5612A8F22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8714" y="1154961"/>
            <a:ext cx="8254572" cy="1601741"/>
          </a:xfrm>
        </p:spPr>
        <p:txBody>
          <a:bodyPr/>
          <a:lstStyle/>
          <a:p>
            <a:r>
              <a:rPr lang="en-US" sz="3500" dirty="0">
                <a:solidFill>
                  <a:schemeClr val="bg1"/>
                </a:solidFill>
              </a:rPr>
              <a:t>Jodi Waterhouse, MHA </a:t>
            </a: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Director of Strategic Partnerships &amp; Programs</a:t>
            </a: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CU Anschutz Multidisciplinary Center on Aging</a:t>
            </a: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3917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673D1D05976346AD4A8818EFAC196D" ma:contentTypeVersion="12" ma:contentTypeDescription="Create a new document." ma:contentTypeScope="" ma:versionID="0072a46a6159f45566406581b0fb0cbf">
  <xsd:schema xmlns:xsd="http://www.w3.org/2001/XMLSchema" xmlns:xs="http://www.w3.org/2001/XMLSchema" xmlns:p="http://schemas.microsoft.com/office/2006/metadata/properties" xmlns:ns2="ec7b4c9d-a7ed-49a6-af7e-4777b70eeb68" xmlns:ns3="d84316ab-207b-439b-9628-ea4567e41771" targetNamespace="http://schemas.microsoft.com/office/2006/metadata/properties" ma:root="true" ma:fieldsID="2513a97d1edf61e296a9643a6a3fee23" ns2:_="" ns3:_="">
    <xsd:import namespace="ec7b4c9d-a7ed-49a6-af7e-4777b70eeb68"/>
    <xsd:import namespace="d84316ab-207b-439b-9628-ea4567e417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b4c9d-a7ed-49a6-af7e-4777b70eeb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7310ada-04f1-49d1-83c9-5a60708465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316ab-207b-439b-9628-ea4567e4177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090547f-bd16-4d40-ad5a-1bc745c204ab}" ma:internalName="TaxCatchAll" ma:showField="CatchAllData" ma:web="d84316ab-207b-439b-9628-ea4567e417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7b4c9d-a7ed-49a6-af7e-4777b70eeb68">
      <Terms xmlns="http://schemas.microsoft.com/office/infopath/2007/PartnerControls"/>
    </lcf76f155ced4ddcb4097134ff3c332f>
    <TaxCatchAll xmlns="d84316ab-207b-439b-9628-ea4567e4177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5CB94F-2FD7-4055-9DB2-A54F898CC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7b4c9d-a7ed-49a6-af7e-4777b70eeb68"/>
    <ds:schemaRef ds:uri="d84316ab-207b-439b-9628-ea4567e417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53C423-7CE5-432F-8801-2A17F92B03B0}">
  <ds:schemaRefs>
    <ds:schemaRef ds:uri="http://schemas.microsoft.com/office/2006/metadata/properties"/>
    <ds:schemaRef ds:uri="http://schemas.microsoft.com/office/infopath/2007/PartnerControls"/>
    <ds:schemaRef ds:uri="ec7b4c9d-a7ed-49a6-af7e-4777b70eeb68"/>
    <ds:schemaRef ds:uri="d84316ab-207b-439b-9628-ea4567e41771"/>
  </ds:schemaRefs>
</ds:datastoreItem>
</file>

<file path=customXml/itemProps3.xml><?xml version="1.0" encoding="utf-8"?>
<ds:datastoreItem xmlns:ds="http://schemas.openxmlformats.org/officeDocument/2006/customXml" ds:itemID="{8C2FEBDA-3840-4A81-A63A-1481BB3A36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751</Words>
  <Application>Microsoft Office PowerPoint</Application>
  <PresentationFormat>Widescreen</PresentationFormat>
  <Paragraphs>102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Arial Black</vt:lpstr>
      <vt:lpstr>Calibri</vt:lpstr>
      <vt:lpstr>Helvetica</vt:lpstr>
      <vt:lpstr>Office Theme</vt:lpstr>
      <vt:lpstr>Title Slide</vt:lpstr>
      <vt:lpstr>Retired Faculty Association Celebration Luncheon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Born, Elias</dc:creator>
  <cp:lastModifiedBy>Born, Elias</cp:lastModifiedBy>
  <cp:revision>399</cp:revision>
  <dcterms:created xsi:type="dcterms:W3CDTF">2025-03-04T16:50:23Z</dcterms:created>
  <dcterms:modified xsi:type="dcterms:W3CDTF">2026-05-29T16:39:07Z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0x010100FB673D1D05976346AD4A8818EFAC196D</vt:lpwstr>
  </property>
</Properties>
</file>