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8" r:id="rId6"/>
    <p:sldId id="269" r:id="rId7"/>
    <p:sldId id="270" r:id="rId8"/>
    <p:sldId id="271" r:id="rId9"/>
    <p:sldId id="272" r:id="rId10"/>
    <p:sldId id="274" r:id="rId11"/>
    <p:sldId id="273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B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0D615E-E388-B147-8162-BED51F17DF66}" v="1" dt="2021-07-23T16:04:15.7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Christopher (OIT)" userId="a8666ef0-f312-4647-bfae-3eefbdf48e97" providerId="ADAL" clId="{F30D615E-E388-B147-8162-BED51F17DF66}"/>
    <pc:docChg chg="custSel modSld sldOrd">
      <pc:chgData name="Smith, Christopher (OIT)" userId="a8666ef0-f312-4647-bfae-3eefbdf48e97" providerId="ADAL" clId="{F30D615E-E388-B147-8162-BED51F17DF66}" dt="2021-07-23T16:05:45.759" v="513" actId="1076"/>
      <pc:docMkLst>
        <pc:docMk/>
      </pc:docMkLst>
      <pc:sldChg chg="modSp mod">
        <pc:chgData name="Smith, Christopher (OIT)" userId="a8666ef0-f312-4647-bfae-3eefbdf48e97" providerId="ADAL" clId="{F30D615E-E388-B147-8162-BED51F17DF66}" dt="2021-07-23T16:04:30.369" v="476" actId="20577"/>
        <pc:sldMkLst>
          <pc:docMk/>
          <pc:sldMk cId="3984304668" sldId="256"/>
        </pc:sldMkLst>
        <pc:spChg chg="mod">
          <ac:chgData name="Smith, Christopher (OIT)" userId="a8666ef0-f312-4647-bfae-3eefbdf48e97" providerId="ADAL" clId="{F30D615E-E388-B147-8162-BED51F17DF66}" dt="2021-07-23T16:04:07.868" v="457" actId="27636"/>
          <ac:spMkLst>
            <pc:docMk/>
            <pc:sldMk cId="3984304668" sldId="256"/>
            <ac:spMk id="2" creationId="{00000000-0000-0000-0000-000000000000}"/>
          </ac:spMkLst>
        </pc:spChg>
        <pc:spChg chg="mod">
          <ac:chgData name="Smith, Christopher (OIT)" userId="a8666ef0-f312-4647-bfae-3eefbdf48e97" providerId="ADAL" clId="{F30D615E-E388-B147-8162-BED51F17DF66}" dt="2021-07-23T16:04:30.369" v="476" actId="20577"/>
          <ac:spMkLst>
            <pc:docMk/>
            <pc:sldMk cId="3984304668" sldId="256"/>
            <ac:spMk id="3" creationId="{00000000-0000-0000-0000-000000000000}"/>
          </ac:spMkLst>
        </pc:spChg>
      </pc:sldChg>
      <pc:sldChg chg="modSp mod">
        <pc:chgData name="Smith, Christopher (OIT)" userId="a8666ef0-f312-4647-bfae-3eefbdf48e97" providerId="ADAL" clId="{F30D615E-E388-B147-8162-BED51F17DF66}" dt="2021-07-23T16:05:45.759" v="513" actId="1076"/>
        <pc:sldMkLst>
          <pc:docMk/>
          <pc:sldMk cId="2566069424" sldId="258"/>
        </pc:sldMkLst>
        <pc:spChg chg="mod">
          <ac:chgData name="Smith, Christopher (OIT)" userId="a8666ef0-f312-4647-bfae-3eefbdf48e97" providerId="ADAL" clId="{F30D615E-E388-B147-8162-BED51F17DF66}" dt="2021-07-23T16:05:45.759" v="513" actId="1076"/>
          <ac:spMkLst>
            <pc:docMk/>
            <pc:sldMk cId="2566069424" sldId="258"/>
            <ac:spMk id="3" creationId="{00000000-0000-0000-0000-000000000000}"/>
          </ac:spMkLst>
        </pc:spChg>
      </pc:sldChg>
      <pc:sldChg chg="addSp delSp modSp mod">
        <pc:chgData name="Smith, Christopher (OIT)" userId="a8666ef0-f312-4647-bfae-3eefbdf48e97" providerId="ADAL" clId="{F30D615E-E388-B147-8162-BED51F17DF66}" dt="2021-07-23T15:56:55.072" v="444" actId="20577"/>
        <pc:sldMkLst>
          <pc:docMk/>
          <pc:sldMk cId="365448032" sldId="269"/>
        </pc:sldMkLst>
        <pc:spChg chg="mod">
          <ac:chgData name="Smith, Christopher (OIT)" userId="a8666ef0-f312-4647-bfae-3eefbdf48e97" providerId="ADAL" clId="{F30D615E-E388-B147-8162-BED51F17DF66}" dt="2021-07-23T15:56:55.072" v="444" actId="20577"/>
          <ac:spMkLst>
            <pc:docMk/>
            <pc:sldMk cId="365448032" sldId="269"/>
            <ac:spMk id="3" creationId="{00000000-0000-0000-0000-000000000000}"/>
          </ac:spMkLst>
        </pc:spChg>
        <pc:spChg chg="del mod">
          <ac:chgData name="Smith, Christopher (OIT)" userId="a8666ef0-f312-4647-bfae-3eefbdf48e97" providerId="ADAL" clId="{F30D615E-E388-B147-8162-BED51F17DF66}" dt="2021-07-23T15:53:33.572" v="1" actId="478"/>
          <ac:spMkLst>
            <pc:docMk/>
            <pc:sldMk cId="365448032" sldId="269"/>
            <ac:spMk id="4" creationId="{00000000-0000-0000-0000-000000000000}"/>
          </ac:spMkLst>
        </pc:spChg>
        <pc:spChg chg="add del mod">
          <ac:chgData name="Smith, Christopher (OIT)" userId="a8666ef0-f312-4647-bfae-3eefbdf48e97" providerId="ADAL" clId="{F30D615E-E388-B147-8162-BED51F17DF66}" dt="2021-07-23T15:53:36.559" v="2" actId="478"/>
          <ac:spMkLst>
            <pc:docMk/>
            <pc:sldMk cId="365448032" sldId="269"/>
            <ac:spMk id="7" creationId="{05355613-1473-164F-80CA-234C0AC8705C}"/>
          </ac:spMkLst>
        </pc:spChg>
      </pc:sldChg>
      <pc:sldChg chg="modSp mod">
        <pc:chgData name="Smith, Christopher (OIT)" userId="a8666ef0-f312-4647-bfae-3eefbdf48e97" providerId="ADAL" clId="{F30D615E-E388-B147-8162-BED51F17DF66}" dt="2021-07-23T15:57:05.444" v="446" actId="115"/>
        <pc:sldMkLst>
          <pc:docMk/>
          <pc:sldMk cId="3988901183" sldId="270"/>
        </pc:sldMkLst>
        <pc:spChg chg="mod">
          <ac:chgData name="Smith, Christopher (OIT)" userId="a8666ef0-f312-4647-bfae-3eefbdf48e97" providerId="ADAL" clId="{F30D615E-E388-B147-8162-BED51F17DF66}" dt="2021-07-23T15:57:05.444" v="446" actId="115"/>
          <ac:spMkLst>
            <pc:docMk/>
            <pc:sldMk cId="3988901183" sldId="270"/>
            <ac:spMk id="6" creationId="{00000000-0000-0000-0000-000000000000}"/>
          </ac:spMkLst>
        </pc:spChg>
      </pc:sldChg>
      <pc:sldChg chg="modSp mod ord">
        <pc:chgData name="Smith, Christopher (OIT)" userId="a8666ef0-f312-4647-bfae-3eefbdf48e97" providerId="ADAL" clId="{F30D615E-E388-B147-8162-BED51F17DF66}" dt="2021-07-23T16:03:45.872" v="452" actId="20578"/>
        <pc:sldMkLst>
          <pc:docMk/>
          <pc:sldMk cId="2716402215" sldId="274"/>
        </pc:sldMkLst>
        <pc:spChg chg="mod">
          <ac:chgData name="Smith, Christopher (OIT)" userId="a8666ef0-f312-4647-bfae-3eefbdf48e97" providerId="ADAL" clId="{F30D615E-E388-B147-8162-BED51F17DF66}" dt="2021-07-23T15:57:45.715" v="451" actId="20577"/>
          <ac:spMkLst>
            <pc:docMk/>
            <pc:sldMk cId="2716402215" sldId="274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4E001-F17B-482B-B165-8B5AED90F33E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385B9-453C-4824-B9CA-39AAEF96DF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83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 to open and give introductions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286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Bethany to</a:t>
            </a:r>
            <a:r>
              <a:rPr lang="en-US" baseline="0"/>
              <a:t>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671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 this to the 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969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 to cover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46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 to cover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8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Bethany to cover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86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Bethany to</a:t>
            </a:r>
            <a:r>
              <a:rPr lang="en-US" baseline="0" dirty="0"/>
              <a:t>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54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Bethany to</a:t>
            </a:r>
            <a:r>
              <a:rPr lang="en-US" baseline="0" dirty="0"/>
              <a:t> cover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8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Bethany to cover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62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 to cover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E385B9-453C-4824-B9CA-39AAEF96DFE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32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152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36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4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48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3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90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9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8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40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86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CE36D-3F20-4577-A477-36A6ACF4612B}" type="datetimeFigureOut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E6C69-7567-40C2-A6A1-F3704C36A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39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cdenver.edu/coronavirus/test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hyperlink" Target="https://www.cuanschutz.edu/coronavirus/vaccine-inform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06399"/>
            <a:ext cx="9144000" cy="1868967"/>
          </a:xfrm>
        </p:spPr>
        <p:txBody>
          <a:bodyPr>
            <a:normAutofit/>
          </a:bodyPr>
          <a:lstStyle/>
          <a:p>
            <a:r>
              <a:rPr lang="en-US" dirty="0"/>
              <a:t>Vaccine Verification Demonstration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15609"/>
            <a:ext cx="9144000" cy="2642191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Bethany Nieman</a:t>
            </a:r>
          </a:p>
          <a:p>
            <a:r>
              <a:rPr lang="en-US" dirty="0"/>
              <a:t> Business Process Analyst</a:t>
            </a:r>
          </a:p>
          <a:p>
            <a:r>
              <a:rPr lang="en-US" dirty="0"/>
              <a:t>The Office of Information Technology</a:t>
            </a:r>
          </a:p>
          <a:p>
            <a:endParaRPr lang="en-US" dirty="0"/>
          </a:p>
          <a:p>
            <a:r>
              <a:rPr lang="en-US" dirty="0"/>
              <a:t>Christopher Smith</a:t>
            </a:r>
          </a:p>
          <a:p>
            <a:r>
              <a:rPr lang="en-US" dirty="0"/>
              <a:t>Vice Chancellor, Information Strategy and Services</a:t>
            </a:r>
          </a:p>
          <a:p>
            <a:r>
              <a:rPr lang="en-US" dirty="0"/>
              <a:t>Office of Information Technology</a:t>
            </a:r>
          </a:p>
          <a:p>
            <a:endParaRPr lang="en-US" dirty="0"/>
          </a:p>
        </p:txBody>
      </p:sp>
      <p:pic>
        <p:nvPicPr>
          <p:cNvPr id="5" name="Conten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40" y="5928414"/>
            <a:ext cx="10515600" cy="8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04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i="1" dirty="0"/>
              <a:t>Thank You!</a:t>
            </a:r>
          </a:p>
        </p:txBody>
      </p:sp>
      <p:pic>
        <p:nvPicPr>
          <p:cNvPr id="4" name="Conten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786818"/>
            <a:ext cx="10515600" cy="867388"/>
          </a:xfrm>
          <a:prstGeom prst="rect">
            <a:avLst/>
          </a:prstGeom>
        </p:spPr>
      </p:pic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6328" y="1690688"/>
            <a:ext cx="6525490" cy="3496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4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pPr algn="ctr"/>
            <a:r>
              <a:rPr lang="en-US" b="1" i="1" dirty="0"/>
              <a:t>Reason for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890" y="1410955"/>
            <a:ext cx="10515600" cy="4351338"/>
          </a:xfrm>
        </p:spPr>
        <p:txBody>
          <a:bodyPr>
            <a:normAutofit/>
          </a:bodyPr>
          <a:lstStyle/>
          <a:p>
            <a:r>
              <a:rPr lang="en-US" u="sng" dirty="0"/>
              <a:t>Business Overview: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Per the communication sent out from the Office of the President (dated April 28, 2021, Appendix 1), all University of Colorado students, faculty, and staff must receive a COVID-19 vaccine, or be officially exempted, before the start of fall semester 2021 and/or September 1, 2021. </a:t>
            </a:r>
          </a:p>
          <a:p>
            <a:pPr fontAlgn="base"/>
            <a:r>
              <a:rPr lang="en-US" u="sng" dirty="0"/>
              <a:t>Business Need:</a:t>
            </a:r>
          </a:p>
          <a:p>
            <a:pPr marL="0" indent="0" fontAlgn="base">
              <a:buNone/>
            </a:pPr>
            <a:r>
              <a:rPr lang="en-US" dirty="0"/>
              <a:t>An application is needed to capture proof of vaccinations and exemptions for the CU Anschutz Medical Campus and for the CU Denver Campus.</a:t>
            </a:r>
          </a:p>
        </p:txBody>
      </p:sp>
      <p:pic>
        <p:nvPicPr>
          <p:cNvPr id="4" name="Conten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90" y="5892903"/>
            <a:ext cx="10515600" cy="8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069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Business Needs Vary by Campus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07290" cy="3960033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Policies vary by campuses (exemptions, documentation, etc.)</a:t>
            </a:r>
          </a:p>
          <a:p>
            <a:r>
              <a:rPr lang="en-US" dirty="0"/>
              <a:t>CU Denver</a:t>
            </a:r>
          </a:p>
          <a:p>
            <a:pPr lvl="1"/>
            <a:r>
              <a:rPr lang="en-US" dirty="0"/>
              <a:t>Students and employees register using this tool</a:t>
            </a:r>
          </a:p>
          <a:p>
            <a:pPr lvl="1"/>
            <a:r>
              <a:rPr lang="en-US" dirty="0"/>
              <a:t>Vaccine information here: </a:t>
            </a:r>
            <a:r>
              <a:rPr lang="en-US" u="sng" dirty="0">
                <a:hlinkClick r:id="rId3"/>
              </a:rPr>
              <a:t>https://www.ucdenver.edu/coronavirus/testing</a:t>
            </a:r>
            <a:endParaRPr lang="en-US" dirty="0"/>
          </a:p>
          <a:p>
            <a:r>
              <a:rPr lang="en-US" dirty="0"/>
              <a:t>CU Anschutz</a:t>
            </a:r>
          </a:p>
          <a:p>
            <a:pPr lvl="1"/>
            <a:r>
              <a:rPr lang="en-US" dirty="0"/>
              <a:t>Employees register using this tool</a:t>
            </a:r>
          </a:p>
          <a:p>
            <a:pPr lvl="1"/>
            <a:r>
              <a:rPr lang="en-US" dirty="0"/>
              <a:t>Students registering via their respective schools</a:t>
            </a:r>
          </a:p>
          <a:p>
            <a:pPr lvl="1"/>
            <a:r>
              <a:rPr lang="en-US" dirty="0"/>
              <a:t>Vaccine information here: </a:t>
            </a:r>
            <a:r>
              <a:rPr lang="en-US" u="sng" dirty="0">
                <a:hlinkClick r:id="rId4"/>
              </a:rPr>
              <a:t>https://www.cuanschutz.edu/coronavirus/vaccine-information</a:t>
            </a: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5" name="Conten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90" y="5892903"/>
            <a:ext cx="10515600" cy="8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8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How we will reach the Campus Populations…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Specific emails about vaccine requirements have gone out to the CU Denver and CU Anschutz populations since the announcement of mandatory vaccines back on April 28, 2021.</a:t>
            </a:r>
          </a:p>
          <a:p>
            <a:r>
              <a:rPr lang="en-US" dirty="0"/>
              <a:t>To further build on the existing communication plans set forth by each campus, beginning on July 28, 2021, the communication departments at </a:t>
            </a:r>
            <a:r>
              <a:rPr lang="en-US" b="1" i="1" u="sng" dirty="0"/>
              <a:t>BOTH</a:t>
            </a:r>
            <a:r>
              <a:rPr lang="en-US" dirty="0"/>
              <a:t> the CU Denver and the CU Anschutz Medical Campus will send out an email with pertinent information and the link to the vaccine verification form.</a:t>
            </a:r>
          </a:p>
          <a:p>
            <a:r>
              <a:rPr lang="en-US" dirty="0"/>
              <a:t>The targeted user groups </a:t>
            </a:r>
            <a:r>
              <a:rPr lang="en-US" sz="2000" dirty="0"/>
              <a:t>(CU Denver-students, staff, faculty; CU Anschutz- staff and faculty </a:t>
            </a:r>
            <a:r>
              <a:rPr lang="en-US" sz="2000" i="1" dirty="0"/>
              <a:t>ONLY</a:t>
            </a:r>
            <a:r>
              <a:rPr lang="en-US" sz="2000" dirty="0"/>
              <a:t>) </a:t>
            </a:r>
            <a:r>
              <a:rPr lang="en-US" dirty="0"/>
              <a:t>will then be prompted to click on the link and authenticate via their university credentials to log-in.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VPN is </a:t>
            </a:r>
            <a:r>
              <a:rPr lang="en-US" i="1" u="sng" dirty="0"/>
              <a:t>NOT</a:t>
            </a:r>
            <a:r>
              <a:rPr lang="en-US" dirty="0"/>
              <a:t> needed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DUO authentication will be prompted for security purposes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Several data points are captured by logging-in to enhance data integrity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</a:t>
            </a:r>
          </a:p>
        </p:txBody>
      </p:sp>
      <p:pic>
        <p:nvPicPr>
          <p:cNvPr id="4" name="Conten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88" y="5743269"/>
            <a:ext cx="10515600" cy="8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01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The Vaccines Verification Form</a:t>
            </a:r>
          </a:p>
        </p:txBody>
      </p:sp>
      <p:pic>
        <p:nvPicPr>
          <p:cNvPr id="6" name="Content Placeholder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429790"/>
            <a:ext cx="10515600" cy="481306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8" name="Straight Arrow Connector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7065820" y="3250276"/>
            <a:ext cx="897773" cy="918873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72647" y="2256279"/>
            <a:ext cx="1787236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Important for the user to know!</a:t>
            </a:r>
          </a:p>
        </p:txBody>
      </p:sp>
      <p:sp>
        <p:nvSpPr>
          <p:cNvPr id="16" name="Right Brace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01542" y="5428210"/>
            <a:ext cx="149906" cy="731521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527154" y="5057598"/>
            <a:ext cx="498763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Should the user have questions, please direct them to these sites for each campus. This will help deliver a consistent message that has been driven by executive leadership on both campuses.</a:t>
            </a:r>
          </a:p>
        </p:txBody>
      </p:sp>
    </p:spTree>
    <p:extLst>
      <p:ext uri="{BB962C8B-B14F-4D97-AF65-F5344CB8AC3E}">
        <p14:creationId xmlns:p14="http://schemas.microsoft.com/office/powerpoint/2010/main" val="45320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Vaccine Verification Fields</a:t>
            </a:r>
          </a:p>
        </p:txBody>
      </p:sp>
      <p:pic>
        <p:nvPicPr>
          <p:cNvPr id="6" name="Content Placeholder 5" descr="COVID-19 vaccine verification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97476" y="1405660"/>
            <a:ext cx="10407535" cy="484692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8" name="Straight Arrow Connector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2867891" y="3175462"/>
            <a:ext cx="764771" cy="8313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15789" y="3104565"/>
            <a:ext cx="634261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Regardless of campus selection, all VACCINE choices are the same.</a:t>
            </a:r>
          </a:p>
        </p:txBody>
      </p:sp>
      <p:cxnSp>
        <p:nvCxnSpPr>
          <p:cNvPr id="12" name="Straight Arrow Connector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 flipV="1">
            <a:off x="1830879" y="5263400"/>
            <a:ext cx="1321721" cy="184666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45081" y="5146802"/>
            <a:ext cx="4901392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This date must be 14 days from the 1</a:t>
            </a:r>
            <a:r>
              <a:rPr lang="en-US" baseline="30000" dirty="0"/>
              <a:t>st</a:t>
            </a:r>
            <a:r>
              <a:rPr lang="en-US" dirty="0"/>
              <a:t> or 2</a:t>
            </a:r>
            <a:r>
              <a:rPr lang="en-US" baseline="30000" dirty="0"/>
              <a:t>nd</a:t>
            </a:r>
            <a:r>
              <a:rPr lang="en-US" dirty="0"/>
              <a:t> dose.</a:t>
            </a:r>
          </a:p>
        </p:txBody>
      </p:sp>
      <p:sp>
        <p:nvSpPr>
          <p:cNvPr id="17" name="Right Brace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268286" y="4755938"/>
            <a:ext cx="232756" cy="432262"/>
          </a:xfrm>
          <a:prstGeom prst="rightBrac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 flipH="1">
            <a:off x="3788350" y="4455410"/>
            <a:ext cx="7378586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If the vaccine selected requires two doses, they must be entered at least 17 days apart (Johnson and Johnson will only have 1 date field).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52751" y="6067921"/>
            <a:ext cx="875226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user must attest and submit the form for their verification to reflect in the system.</a:t>
            </a:r>
          </a:p>
        </p:txBody>
      </p:sp>
      <p:cxnSp>
        <p:nvCxnSpPr>
          <p:cNvPr id="30" name="Straight Arrow Connector 2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 flipV="1">
            <a:off x="1104381" y="6176356"/>
            <a:ext cx="1123777" cy="147992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 flipV="1">
            <a:off x="1104381" y="5727469"/>
            <a:ext cx="1123777" cy="59687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869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CU Anschutz Medical Campus Exemptions</a:t>
            </a:r>
          </a:p>
        </p:txBody>
      </p:sp>
      <p:pic>
        <p:nvPicPr>
          <p:cNvPr id="4" name="Content Placeholder 3" descr="Exemption information selections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7007" y="1376385"/>
            <a:ext cx="10718800" cy="2399748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5" name="Pictur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007" y="3813788"/>
            <a:ext cx="10718800" cy="2672956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4519353" y="1690688"/>
            <a:ext cx="6096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dirty="0"/>
              <a:t>The exemptions fields below will appear when </a:t>
            </a:r>
            <a:r>
              <a:rPr lang="en-US" i="1" u="sng" dirty="0"/>
              <a:t>EITHER</a:t>
            </a:r>
            <a:r>
              <a:rPr lang="en-US" dirty="0"/>
              <a:t> CU Anschutz or CSA is selected. </a:t>
            </a:r>
          </a:p>
        </p:txBody>
      </p:sp>
      <p:cxnSp>
        <p:nvCxnSpPr>
          <p:cNvPr id="7" name="Straight Arrow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2709949" y="1728343"/>
            <a:ext cx="1537856" cy="1020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951615" y="2567508"/>
            <a:ext cx="6096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dirty="0"/>
              <a:t>CU Anschutz and CSA exemption types are medical and religious.</a:t>
            </a:r>
          </a:p>
        </p:txBody>
      </p:sp>
      <p:cxnSp>
        <p:nvCxnSpPr>
          <p:cNvPr id="10" name="Straight Arrow Connector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2297083" y="2890673"/>
            <a:ext cx="2532612" cy="1020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053840" y="4053003"/>
            <a:ext cx="609600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en-US" dirty="0"/>
              <a:t>Medical documentation </a:t>
            </a:r>
            <a:r>
              <a:rPr lang="en-US" i="1" u="sng" dirty="0"/>
              <a:t>IS</a:t>
            </a:r>
            <a:r>
              <a:rPr lang="en-US" dirty="0"/>
              <a:t> needed for CU Anschutz and CSA campus affiliation selections.</a:t>
            </a:r>
          </a:p>
        </p:txBody>
      </p:sp>
      <p:cxnSp>
        <p:nvCxnSpPr>
          <p:cNvPr id="13" name="Straight Arrow Connecto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2837873" y="4376168"/>
            <a:ext cx="969356" cy="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 flipV="1">
            <a:off x="1338349" y="5212080"/>
            <a:ext cx="2468880" cy="8313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53840" y="5045826"/>
            <a:ext cx="7093527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user will need to upload their Approved Medical Provider Form, prior to submission.</a:t>
            </a:r>
          </a:p>
        </p:txBody>
      </p:sp>
    </p:spTree>
    <p:extLst>
      <p:ext uri="{BB962C8B-B14F-4D97-AF65-F5344CB8AC3E}">
        <p14:creationId xmlns:p14="http://schemas.microsoft.com/office/powerpoint/2010/main" val="2716402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CU Denver Campus Exemptions</a:t>
            </a:r>
          </a:p>
        </p:txBody>
      </p:sp>
      <p:pic>
        <p:nvPicPr>
          <p:cNvPr id="5" name="Picture 4" descr="Exemption detail selecti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7" y="1370165"/>
            <a:ext cx="10515600" cy="179715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7" name="Straight Arrow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 flipV="1">
            <a:off x="1945180" y="2522597"/>
            <a:ext cx="4231176" cy="1278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>
            <a:off x="2917767" y="1711088"/>
            <a:ext cx="1537856" cy="1020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0616" y="1608978"/>
            <a:ext cx="578565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The exemptions fields below will appear when</a:t>
            </a:r>
            <a:r>
              <a:rPr lang="en-US" i="1" u="sng" dirty="0"/>
              <a:t> EITHER </a:t>
            </a:r>
            <a:r>
              <a:rPr lang="en-US" dirty="0"/>
              <a:t>Denver or ASA is selected.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42859" y="2348098"/>
            <a:ext cx="3998422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Denver and ASA exemption types are medical, religious, and personal.</a:t>
            </a:r>
          </a:p>
        </p:txBody>
      </p:sp>
      <p:pic>
        <p:nvPicPr>
          <p:cNvPr id="29" name="Content Placeholder 28" descr="Exemption information purpose selection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23207" y="3367291"/>
            <a:ext cx="10515600" cy="275122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30" name="TextBox 29"/>
          <p:cNvSpPr txBox="1"/>
          <p:nvPr/>
        </p:nvSpPr>
        <p:spPr>
          <a:xfrm>
            <a:off x="3268509" y="3526024"/>
            <a:ext cx="798853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i="1" u="sng" dirty="0"/>
              <a:t>No</a:t>
            </a:r>
            <a:r>
              <a:rPr lang="en-US" dirty="0"/>
              <a:t> medical documentation needed for Denver and ASA campus affiliation selections.</a:t>
            </a:r>
          </a:p>
        </p:txBody>
      </p:sp>
      <p:pic>
        <p:nvPicPr>
          <p:cNvPr id="31" name="Picture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0118" y="3661261"/>
            <a:ext cx="1243692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428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i="1" dirty="0"/>
              <a:t>Important Reminders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Students will only be filling out this form if they are a Denver student </a:t>
            </a:r>
            <a:r>
              <a:rPr lang="en-US" i="1" u="sng" dirty="0"/>
              <a:t>OR</a:t>
            </a:r>
            <a:r>
              <a:rPr lang="en-US" dirty="0"/>
              <a:t> they are an employee at the CU Anschutz campus.</a:t>
            </a:r>
          </a:p>
          <a:p>
            <a:r>
              <a:rPr lang="en-US" dirty="0"/>
              <a:t>If your work brings you to the CU Anschutz Medical Campus at </a:t>
            </a:r>
            <a:r>
              <a:rPr lang="en-US" i="1" u="sng" dirty="0"/>
              <a:t>ANYTIME</a:t>
            </a:r>
            <a:r>
              <a:rPr lang="en-US" dirty="0"/>
              <a:t>, you must follow the CU Anschutz vaccine verification procedures.</a:t>
            </a:r>
          </a:p>
          <a:p>
            <a:r>
              <a:rPr lang="en-US" dirty="0"/>
              <a:t>Submissions have to be 14 days after Johnson and Johnson or the second dose of the vaccine.</a:t>
            </a:r>
          </a:p>
          <a:p>
            <a:r>
              <a:rPr lang="en-US" dirty="0"/>
              <a:t>If a user changes their vaccine status, they will need to submit a new form to reflect these changes. Data will </a:t>
            </a:r>
            <a:r>
              <a:rPr lang="en-US" i="1" u="sng" dirty="0"/>
              <a:t>NOT</a:t>
            </a:r>
            <a:r>
              <a:rPr lang="en-US" dirty="0"/>
              <a:t> be edited.</a:t>
            </a:r>
          </a:p>
          <a:p>
            <a:r>
              <a:rPr lang="en-US" dirty="0"/>
              <a:t>Vaccines Verification processes vary by campus, so please reference the appropriate Covid-19 websites/policies for the most up to date information.</a:t>
            </a:r>
          </a:p>
        </p:txBody>
      </p:sp>
      <p:pic>
        <p:nvPicPr>
          <p:cNvPr id="4" name="Content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28" y="5849630"/>
            <a:ext cx="10515600" cy="86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881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ileType xmlns="c2e05b18-1ee4-4c99-9c87-27c00cc79db7">PPTX</FileType>
    <Department xmlns="c2e05b18-1ee4-4c99-9c87-27c00cc79db7">AMC HR General</Department>
    <Category xmlns="c2e05b18-1ee4-4c99-9c87-27c00cc79db7">COVID-19</Category>
    <Status xmlns="c2e05b18-1ee4-4c99-9c87-27c00cc79db7">Active</Status>
    <DocumentType xmlns="c2e05b18-1ee4-4c99-9c87-27c00cc79db7" xsi:nil="true"/>
    <View xmlns="c2e05b18-1ee4-4c99-9c87-27c00cc79db7" xsi:nil="true"/>
    <Download xmlns="c2e05b18-1ee4-4c99-9c87-27c00cc79d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FDC2BBFA578C4F989A187BF5C5F1F8" ma:contentTypeVersion="11" ma:contentTypeDescription="Create a new document." ma:contentTypeScope="" ma:versionID="5f95f628d2a47349a396691e7ab4f3c0">
  <xsd:schema xmlns:xsd="http://www.w3.org/2001/XMLSchema" xmlns:xs="http://www.w3.org/2001/XMLSchema" xmlns:p="http://schemas.microsoft.com/office/2006/metadata/properties" xmlns:ns2="c2e05b18-1ee4-4c99-9c87-27c00cc79db7" targetNamespace="http://schemas.microsoft.com/office/2006/metadata/properties" ma:root="true" ma:fieldsID="adc9e01305a365ef2b6bcc9964dde1d9" ns2:_="">
    <xsd:import namespace="c2e05b18-1ee4-4c99-9c87-27c00cc79db7"/>
    <xsd:element name="properties">
      <xsd:complexType>
        <xsd:sequence>
          <xsd:element name="documentManagement">
            <xsd:complexType>
              <xsd:all>
                <xsd:element ref="ns2:Department"/>
                <xsd:element ref="ns2:Category"/>
                <xsd:element ref="ns2:FileType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Status"/>
                <xsd:element ref="ns2:DocumentType" minOccurs="0"/>
                <xsd:element ref="ns2:Download" minOccurs="0"/>
                <xsd:element ref="ns2:View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5b18-1ee4-4c99-9c87-27c00cc79db7" elementFormDefault="qualified">
    <xsd:import namespace="http://schemas.microsoft.com/office/2006/documentManagement/types"/>
    <xsd:import namespace="http://schemas.microsoft.com/office/infopath/2007/PartnerControls"/>
    <xsd:element name="Department" ma:index="8" ma:displayName="Department" ma:format="Dropdown" ma:internalName="Department">
      <xsd:simpleType>
        <xsd:restriction base="dms:Choice">
          <xsd:enumeration value="AMC HR General"/>
          <xsd:enumeration value="Employee Relations &amp; Performance"/>
          <xsd:enumeration value="HR Operations"/>
          <xsd:enumeration value="Learning &amp; Development"/>
          <xsd:enumeration value="Talent Acquisition &amp; Compensation"/>
        </xsd:restriction>
      </xsd:simpleType>
    </xsd:element>
    <xsd:element name="Category" ma:index="9" ma:displayName="Category" ma:format="Dropdown" ma:internalName="Category">
      <xsd:simpleType>
        <xsd:restriction base="dms:Choice">
          <xsd:enumeration value="ADA &amp; Accommodation"/>
          <xsd:enumeration value="Acquisition Resources"/>
          <xsd:enumeration value="Alternative/Remote Work"/>
          <xsd:enumeration value="Campus Flowcharts"/>
          <xsd:enumeration value="Child &amp; Elder Care Resources"/>
          <xsd:enumeration value="Classification Resources"/>
          <xsd:enumeration value="Compensation Resources"/>
          <xsd:enumeration value="COVID-19"/>
          <xsd:enumeration value="Dispute/Incident/Whistleblower"/>
          <xsd:enumeration value="Educational Toolbox Series"/>
          <xsd:enumeration value="Employee-Classified Staff"/>
          <xsd:enumeration value="Employee-Faculty"/>
          <xsd:enumeration value="Employee-Staff Working Retirees"/>
          <xsd:enumeration value="Employee-Student Employees"/>
          <xsd:enumeration value="Employee-Temporary Staff"/>
          <xsd:enumeration value="Employee-University Staff"/>
          <xsd:enumeration value="FML/FMLA/FAMLI"/>
          <xsd:enumeration value="HCM"/>
          <xsd:enumeration value="HireRight I-9"/>
          <xsd:enumeration value="Holidays"/>
          <xsd:enumeration value="HR Communications"/>
          <xsd:enumeration value="HR Community Meetings"/>
          <xsd:enumeration value="HR Policy"/>
          <xsd:enumeration value="L&amp;D Program Resources"/>
          <xsd:enumeration value="Learning Resources"/>
          <xsd:enumeration value="Leave Policy"/>
          <xsd:enumeration value="Letters of Offer"/>
          <xsd:enumeration value="Mental Health Resources"/>
          <xsd:enumeration value="Payroll"/>
          <xsd:enumeration value="Performance Management/Evaluations"/>
          <xsd:enumeration value="Poll Everywhere Resources"/>
        </xsd:restriction>
      </xsd:simpleType>
    </xsd:element>
    <xsd:element name="FileType" ma:index="10" ma:displayName="File Type" ma:format="Dropdown" ma:internalName="FileType">
      <xsd:simpleType>
        <xsd:restriction base="dms:Choice">
          <xsd:enumeration value="DOC"/>
          <xsd:enumeration value="DOCX"/>
          <xsd:enumeration value="MP3"/>
          <xsd:enumeration value="MP4"/>
          <xsd:enumeration value="PDF"/>
          <xsd:enumeration value="PPT"/>
          <xsd:enumeration value="PPTX"/>
          <xsd:enumeration value="XLS"/>
          <xsd:enumeration value="XLSX"/>
        </xsd:restriction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Status" ma:index="15" ma:displayName="Status" ma:format="Dropdown" ma:internalName="Status">
      <xsd:simpleType>
        <xsd:restriction base="dms:Choice">
          <xsd:enumeration value="Active"/>
          <xsd:enumeration value="Archive"/>
        </xsd:restriction>
      </xsd:simpleType>
    </xsd:element>
    <xsd:element name="DocumentType" ma:index="16" nillable="true" ma:displayName="Document Type" ma:format="Dropdown" ma:internalName="DocumentType">
      <xsd:simpleType>
        <xsd:restriction base="dms:Choice">
          <xsd:enumeration value="Form"/>
          <xsd:enumeration value="Template"/>
          <xsd:enumeration value="Transcript"/>
        </xsd:restriction>
      </xsd:simpleType>
    </xsd:element>
    <xsd:element name="Download" ma:index="17" nillable="true" ma:displayName="Download" ma:format="Dropdown" ma:internalName="Download">
      <xsd:simpleType>
        <xsd:restriction base="dms:Text">
          <xsd:maxLength value="255"/>
        </xsd:restriction>
      </xsd:simpleType>
    </xsd:element>
    <xsd:element name="View" ma:index="18" nillable="true" ma:displayName="View" ma:format="Dropdown" ma:internalName="View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025605-D67F-4D2F-9B67-EBECCD9B1888}">
  <ds:schemaRefs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29fcf4e0-edce-4b35-913a-90013cb0c22f"/>
    <ds:schemaRef ds:uri="http://www.w3.org/XML/1998/namespace"/>
    <ds:schemaRef ds:uri="http://schemas.microsoft.com/office/infopath/2007/PartnerControls"/>
    <ds:schemaRef ds:uri="c2e05b18-1ee4-4c99-9c87-27c00cc79db7"/>
  </ds:schemaRefs>
</ds:datastoreItem>
</file>

<file path=customXml/itemProps2.xml><?xml version="1.0" encoding="utf-8"?>
<ds:datastoreItem xmlns:ds="http://schemas.openxmlformats.org/officeDocument/2006/customXml" ds:itemID="{5D45E959-1D7D-4588-A880-4C2B0E6157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4114E1-E7FF-4F56-B4E7-FFF3F67507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5b18-1ee4-4c99-9c87-27c00cc79d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727</Words>
  <Application>Microsoft Office PowerPoint</Application>
  <PresentationFormat>Widescreen</PresentationFormat>
  <Paragraphs>76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Vaccine Verification Demonstration</vt:lpstr>
      <vt:lpstr>Reason for Action</vt:lpstr>
      <vt:lpstr>Business Needs Vary by Campus</vt:lpstr>
      <vt:lpstr>How we will reach the Campus Populations…</vt:lpstr>
      <vt:lpstr>The Vaccines Verification Form</vt:lpstr>
      <vt:lpstr>Vaccine Verification Fields</vt:lpstr>
      <vt:lpstr>CU Anschutz Medical Campus Exemptions</vt:lpstr>
      <vt:lpstr>CU Denver Campus Exemptions</vt:lpstr>
      <vt:lpstr>Important Reminders</vt:lpstr>
      <vt:lpstr>Thank You!</vt:lpstr>
    </vt:vector>
  </TitlesOfParts>
  <Company>University of Colorado Denver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A3 Report Out Template  (title here of A3)</dc:title>
  <dc:creator>Nieman, Bethany</dc:creator>
  <cp:lastModifiedBy>Rocz, Brian</cp:lastModifiedBy>
  <cp:revision>35</cp:revision>
  <dcterms:created xsi:type="dcterms:W3CDTF">2019-11-21T17:47:13Z</dcterms:created>
  <dcterms:modified xsi:type="dcterms:W3CDTF">2025-05-21T17:11:19Z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0x01010001FDC2BBFA578C4F989A187BF5C5F1F8</vt:lpwstr>
  </property>
</Properties>
</file>